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9" r:id="rId4"/>
    <p:sldId id="268" r:id="rId5"/>
    <p:sldId id="267" r:id="rId6"/>
    <p:sldId id="270" r:id="rId7"/>
    <p:sldId id="3870" r:id="rId8"/>
    <p:sldId id="3871" r:id="rId9"/>
    <p:sldId id="3869" r:id="rId10"/>
    <p:sldId id="3868" r:id="rId11"/>
    <p:sldId id="265" r:id="rId12"/>
    <p:sldId id="3865" r:id="rId13"/>
    <p:sldId id="266" r:id="rId1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FE57B8-F4E0-4B73-9B9C-416A967689D0}" v="38" dt="2025-05-19T22:12:23.5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8" d="100"/>
          <a:sy n="98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rgbClr val="00206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GB" b="1">
                <a:solidFill>
                  <a:srgbClr val="002060"/>
                </a:solidFill>
              </a:rPr>
              <a:t>Prevalence trends of stunting, underweight and wasting in children under five years (TDHS, 2022)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rgbClr val="00206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'[Chart in Microsoft PowerPoint]Sheet1'!$B$1</c:f>
              <c:strCache>
                <c:ptCount val="1"/>
                <c:pt idx="0">
                  <c:v>Stunting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PowerPoint]Sheet1'!$A$2:$A$8</c:f>
              <c:strCache>
                <c:ptCount val="7"/>
                <c:pt idx="0">
                  <c:v>TDHS 1992</c:v>
                </c:pt>
                <c:pt idx="1">
                  <c:v>TDHS 1996</c:v>
                </c:pt>
                <c:pt idx="2">
                  <c:v>TDHS 1999</c:v>
                </c:pt>
                <c:pt idx="3">
                  <c:v>TDHS 2005</c:v>
                </c:pt>
                <c:pt idx="4">
                  <c:v>TDHS 2010</c:v>
                </c:pt>
                <c:pt idx="5">
                  <c:v>TDHS-MIS 2014/2015</c:v>
                </c:pt>
                <c:pt idx="6">
                  <c:v>TDHS-MIS 2022</c:v>
                </c:pt>
              </c:strCache>
            </c:strRef>
          </c:cat>
          <c:val>
            <c:numRef>
              <c:f>'[Chart in Microsoft PowerPoint]Sheet1'!$B$2:$B$8</c:f>
              <c:numCache>
                <c:formatCode>General</c:formatCode>
                <c:ptCount val="7"/>
                <c:pt idx="0">
                  <c:v>49.7</c:v>
                </c:pt>
                <c:pt idx="1">
                  <c:v>49.7</c:v>
                </c:pt>
                <c:pt idx="2">
                  <c:v>48.3</c:v>
                </c:pt>
                <c:pt idx="3">
                  <c:v>44.4</c:v>
                </c:pt>
                <c:pt idx="4">
                  <c:v>42</c:v>
                </c:pt>
                <c:pt idx="5">
                  <c:v>34.4</c:v>
                </c:pt>
                <c:pt idx="6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A2-48A2-BA44-FB89D1990FCC}"/>
            </c:ext>
          </c:extLst>
        </c:ser>
        <c:ser>
          <c:idx val="1"/>
          <c:order val="1"/>
          <c:tx>
            <c:strRef>
              <c:f>'[Chart in Microsoft PowerPoint]Sheet1'!$C$1</c:f>
              <c:strCache>
                <c:ptCount val="1"/>
                <c:pt idx="0">
                  <c:v>Underweight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PowerPoint]Sheet1'!$A$2:$A$8</c:f>
              <c:strCache>
                <c:ptCount val="7"/>
                <c:pt idx="0">
                  <c:v>TDHS 1992</c:v>
                </c:pt>
                <c:pt idx="1">
                  <c:v>TDHS 1996</c:v>
                </c:pt>
                <c:pt idx="2">
                  <c:v>TDHS 1999</c:v>
                </c:pt>
                <c:pt idx="3">
                  <c:v>TDHS 2005</c:v>
                </c:pt>
                <c:pt idx="4">
                  <c:v>TDHS 2010</c:v>
                </c:pt>
                <c:pt idx="5">
                  <c:v>TDHS-MIS 2014/2015</c:v>
                </c:pt>
                <c:pt idx="6">
                  <c:v>TDHS-MIS 2022</c:v>
                </c:pt>
              </c:strCache>
            </c:strRef>
          </c:cat>
          <c:val>
            <c:numRef>
              <c:f>'[Chart in Microsoft PowerPoint]Sheet1'!$C$2:$C$8</c:f>
              <c:numCache>
                <c:formatCode>General</c:formatCode>
                <c:ptCount val="7"/>
                <c:pt idx="0">
                  <c:v>25.1</c:v>
                </c:pt>
                <c:pt idx="1">
                  <c:v>26.9</c:v>
                </c:pt>
                <c:pt idx="2">
                  <c:v>25.3</c:v>
                </c:pt>
                <c:pt idx="3">
                  <c:v>16.7</c:v>
                </c:pt>
                <c:pt idx="4">
                  <c:v>16.2</c:v>
                </c:pt>
                <c:pt idx="5">
                  <c:v>13.7</c:v>
                </c:pt>
                <c:pt idx="6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A2-48A2-BA44-FB89D1990FCC}"/>
            </c:ext>
          </c:extLst>
        </c:ser>
        <c:ser>
          <c:idx val="2"/>
          <c:order val="2"/>
          <c:tx>
            <c:strRef>
              <c:f>'[Chart in Microsoft PowerPoint]Sheet1'!$D$1</c:f>
              <c:strCache>
                <c:ptCount val="1"/>
                <c:pt idx="0">
                  <c:v>Wasting </c:v>
                </c:pt>
              </c:strCache>
            </c:strRef>
          </c:tx>
          <c:spPr>
            <a:ln w="28575" cap="rnd">
              <a:solidFill>
                <a:sysClr val="windowText" lastClr="000000">
                  <a:lumMod val="75000"/>
                  <a:lumOff val="25000"/>
                </a:sys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PowerPoint]Sheet1'!$A$2:$A$8</c:f>
              <c:strCache>
                <c:ptCount val="7"/>
                <c:pt idx="0">
                  <c:v>TDHS 1992</c:v>
                </c:pt>
                <c:pt idx="1">
                  <c:v>TDHS 1996</c:v>
                </c:pt>
                <c:pt idx="2">
                  <c:v>TDHS 1999</c:v>
                </c:pt>
                <c:pt idx="3">
                  <c:v>TDHS 2005</c:v>
                </c:pt>
                <c:pt idx="4">
                  <c:v>TDHS 2010</c:v>
                </c:pt>
                <c:pt idx="5">
                  <c:v>TDHS-MIS 2014/2015</c:v>
                </c:pt>
                <c:pt idx="6">
                  <c:v>TDHS-MIS 2022</c:v>
                </c:pt>
              </c:strCache>
            </c:strRef>
          </c:cat>
          <c:val>
            <c:numRef>
              <c:f>'[Chart in Microsoft PowerPoint]Sheet1'!$D$2:$D$8</c:f>
              <c:numCache>
                <c:formatCode>General</c:formatCode>
                <c:ptCount val="7"/>
                <c:pt idx="0">
                  <c:v>7.8</c:v>
                </c:pt>
                <c:pt idx="1">
                  <c:v>8.5</c:v>
                </c:pt>
                <c:pt idx="2">
                  <c:v>5.6</c:v>
                </c:pt>
                <c:pt idx="3">
                  <c:v>3.5</c:v>
                </c:pt>
                <c:pt idx="4">
                  <c:v>4.9000000000000004</c:v>
                </c:pt>
                <c:pt idx="5">
                  <c:v>4.5</c:v>
                </c:pt>
                <c:pt idx="6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9A2-48A2-BA44-FB89D1990FCC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923179727"/>
        <c:axId val="923344655"/>
      </c:lineChart>
      <c:catAx>
        <c:axId val="923179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rgbClr val="00667D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en-US"/>
          </a:p>
        </c:txPr>
        <c:crossAx val="923344655"/>
        <c:crosses val="autoZero"/>
        <c:auto val="1"/>
        <c:lblAlgn val="ctr"/>
        <c:lblOffset val="100"/>
        <c:noMultiLvlLbl val="0"/>
      </c:catAx>
      <c:valAx>
        <c:axId val="92334465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en-GB" b="1"/>
                  <a:t>Prevalence (%)</a:t>
                </a:r>
              </a:p>
            </c:rich>
          </c:tx>
          <c:layout>
            <c:manualLayout>
              <c:xMode val="edge"/>
              <c:yMode val="edge"/>
              <c:x val="1.2502210832110663E-2"/>
              <c:y val="0.269579539570494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en-US"/>
          </a:p>
        </c:txPr>
        <c:crossAx val="9231797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3175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 sz="1200">
          <a:solidFill>
            <a:schemeClr val="tx1">
              <a:lumMod val="85000"/>
              <a:lumOff val="15000"/>
            </a:schemeClr>
          </a:solidFill>
          <a:latin typeface="Arial Narrow" panose="020B0606020202030204" pitchFamily="34" charset="0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82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9B2CE-89B7-7013-D0CD-FC1A9A00B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480C3F-B331-6226-12F6-FF72818328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7A3991-1144-89CB-C74F-5F1C22E95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EC57CB-C186-8B07-72F9-B0A5E6B695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21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7600C-E160-170E-EF94-3BC9D9CFE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48666F-7A5F-2B88-D9D2-A04A85D46B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6F9621-1C78-985C-A233-C24F56C5E6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B1AC82-4D21-FEBD-3E3C-38704E6FC9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05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Developmental delays were observed more frequently in Pemba and rural areas, with the most affected domains being cognitive skills, followed by language skills </a:t>
            </a:r>
          </a:p>
          <a:p>
            <a:r>
              <a:rPr lang="en-GB" dirty="0"/>
              <a:t>Vulnerable households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BFB58-EB2C-4C7C-4818-B76617C93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F27D6-99F1-7DC8-2809-286FD90CD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522BBC-1862-95F4-9060-EAC9E974AF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971C26-8C21-F71E-C21F-68F645978F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60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0CF862-14AE-4220-4D00-80B3EF56DB1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3805F0E-E33E-408F-845F-5A400AADCFF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78340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04342" y="1525628"/>
            <a:ext cx="7225258" cy="66511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96000"/>
              </a:lnSpc>
              <a:spcBef>
                <a:spcPts val="375"/>
              </a:spcBef>
            </a:pPr>
            <a:r>
              <a:rPr lang="en-US" sz="32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Holistic child well-being in Tanzania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1461542" y="2227840"/>
            <a:ext cx="6018550" cy="9310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000" b="1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An integrated approach linking nutrition, community engagement, and livelihood support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1" descr="https://osspub.smallppt.com/ppt/content/20250325/1742908938661626398/20250325185442tYZ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714" y="262938"/>
            <a:ext cx="3338286" cy="8606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F261F9-0DC6-F462-CD2F-CC38989FBC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380427" cy="13865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3B0812-EA6F-EE0D-EB50-ED6609968171}"/>
              </a:ext>
            </a:extLst>
          </p:cNvPr>
          <p:cNvSpPr txBox="1"/>
          <p:nvPr/>
        </p:nvSpPr>
        <p:spPr>
          <a:xfrm>
            <a:off x="228864" y="3346416"/>
            <a:ext cx="86103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Presenter: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Brenda Mshiu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Mariam Mwita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Co-authors: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Ayoub Kayombo 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Lynn Kanyuuru 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algn="ctr"/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Save the children , Tanzania; 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Lishe Yangu, Maisha Yangu (GOAT) Project , Tanzania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53A7BE-2A1F-7BAE-BA87-DD0B00731C77}"/>
              </a:ext>
            </a:extLst>
          </p:cNvPr>
          <p:cNvSpPr txBox="1"/>
          <p:nvPr/>
        </p:nvSpPr>
        <p:spPr>
          <a:xfrm>
            <a:off x="1004342" y="4443015"/>
            <a:ext cx="72252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Event: Malezi Summit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C53EE-89B5-78D7-A69D-15CBDA5999A6}"/>
              </a:ext>
            </a:extLst>
          </p:cNvPr>
          <p:cNvSpPr txBox="1">
            <a:spLocks/>
          </p:cNvSpPr>
          <p:nvPr/>
        </p:nvSpPr>
        <p:spPr>
          <a:xfrm>
            <a:off x="442913" y="524656"/>
            <a:ext cx="8258175" cy="667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lvl="0" indent="0" algn="l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en-US" sz="1800" b="0" i="0" u="none" strike="noStrike" kern="1200" cap="none" spc="0" baseline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Arial"/>
                <a:ea typeface="Arial"/>
                <a:cs typeface="Arial"/>
              </a:defRPr>
            </a:lvl1pPr>
          </a:lstStyle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 </a:t>
            </a:r>
            <a:endParaRPr lang="en-GB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BE9739-978A-F803-9FE7-584AB56F8ACC}"/>
              </a:ext>
            </a:extLst>
          </p:cNvPr>
          <p:cNvSpPr txBox="1"/>
          <p:nvPr/>
        </p:nvSpPr>
        <p:spPr>
          <a:xfrm>
            <a:off x="2428407" y="1487643"/>
            <a:ext cx="606600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5731" lvl="1">
              <a:buClr>
                <a:schemeClr val="tx1">
                  <a:lumMod val="95000"/>
                  <a:lumOff val="5000"/>
                </a:schemeClr>
              </a:buClr>
              <a:defRPr/>
            </a:pPr>
            <a:r>
              <a:rPr lang="en-US" sz="2200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200" b="1" dirty="0">
                <a:ln w="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Lishe Yangu, Maisha Yangu </a:t>
            </a:r>
            <a:r>
              <a:rPr lang="en-US" sz="2200" dirty="0">
                <a:ln w="0"/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demonstrates that integrating nutrition, community-driven behavior change, economic empowerment and livelihood support drives measurable child well-being gains; strategic investments and government ownership are critical for sustained impact.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79" y="1788067"/>
            <a:ext cx="164592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99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56867" y="592708"/>
            <a:ext cx="4830775" cy="783291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40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Call to Action</a:t>
            </a: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884420" y="1562758"/>
            <a:ext cx="7240249" cy="285142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3600" b="1" i="1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Together, let’s build a healthier future for children in Dodoma: A multisectoral approach is the key to helping them survive and thrive!</a:t>
            </a: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CD81A2A-6ED4-4EF4-A14C-912D31E148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E2D671-09FA-5891-6301-FC2A000DC22E}"/>
              </a:ext>
            </a:extLst>
          </p:cNvPr>
          <p:cNvSpPr txBox="1">
            <a:spLocks/>
          </p:cNvSpPr>
          <p:nvPr/>
        </p:nvSpPr>
        <p:spPr>
          <a:xfrm>
            <a:off x="628649" y="468771"/>
            <a:ext cx="4478495" cy="799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marR="0" lvl="0" indent="0" algn="l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en-US" sz="1800" b="0" i="0" u="none" strike="noStrike" kern="1200" cap="none" spc="0" baseline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Arial"/>
                <a:ea typeface="Arial"/>
                <a:cs typeface="Arial"/>
              </a:defRPr>
            </a:lvl1pPr>
          </a:lstStyle>
          <a:p>
            <a:pPr hangingPunct="1">
              <a:spcBef>
                <a:spcPct val="0"/>
              </a:spcBef>
              <a:spcAft>
                <a:spcPts val="600"/>
              </a:spcAft>
            </a:pPr>
            <a:r>
              <a:rPr lang="en-US" sz="4100" b="1" kern="12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Acknowledgement  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661932C-CA15-4E17-B115-FAE7CBEE4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48992" y="0"/>
            <a:ext cx="866357" cy="468771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D838CD-266E-1BAE-C6C9-09BA79E994D0}"/>
              </a:ext>
            </a:extLst>
          </p:cNvPr>
          <p:cNvSpPr txBox="1"/>
          <p:nvPr/>
        </p:nvSpPr>
        <p:spPr>
          <a:xfrm>
            <a:off x="628649" y="1369218"/>
            <a:ext cx="4243153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2pPr marL="457200" lvl="1" indent="-276225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 sz="2400" kern="1200">
                <a:ln w="0"/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</a:lstStyle>
          <a:p>
            <a:pPr marL="342900" lvl="1" indent="-207169"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sz="16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Save The Children South Korea </a:t>
            </a:r>
          </a:p>
          <a:p>
            <a:pPr marL="342900" lvl="1" indent="-207169"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sz="16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Save The Children Tanzania </a:t>
            </a:r>
          </a:p>
          <a:p>
            <a:pPr marL="342900" lvl="1" indent="-207169"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sz="16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Ministry of Health – Directorate of Nutrition </a:t>
            </a:r>
          </a:p>
          <a:p>
            <a:pPr marL="342900" lvl="1" indent="-207169"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sz="16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President's Office - Regional Administration and Local Government (PO-RALG) – Health and Nutrition Section</a:t>
            </a:r>
          </a:p>
          <a:p>
            <a:pPr marL="342900" lvl="1" indent="-207169"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sz="16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Regional and Council Health Management Teams</a:t>
            </a:r>
          </a:p>
          <a:p>
            <a:pPr marL="180975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+mn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590ADD5-9383-4D3D-9047-3DA2593CC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06138" y="2567969"/>
            <a:ext cx="405617" cy="405616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and white handshake&#10;&#10;Description automatically generated">
            <a:extLst>
              <a:ext uri="{FF2B5EF4-FFF2-40B4-BE49-F238E27FC236}">
                <a16:creationId xmlns:a16="http://schemas.microsoft.com/office/drawing/2014/main" id="{40994D78-6F8C-C380-B301-C4ED53562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388" y="1516281"/>
            <a:ext cx="2835788" cy="1627952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ABE3E45-88CF-45D8-8D40-C773324D9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62201" y="0"/>
            <a:ext cx="1550211" cy="1216410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9CD1692-827B-4C8D-B4A1-134FD04CF4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104058" y="770929"/>
            <a:ext cx="0" cy="1198281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1ECDA9-56DC-4270-8F33-01C5637B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5592435" y="3875011"/>
            <a:ext cx="1376793" cy="1518589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5F47824-961D-465D-84F9-EAE11BC61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07145" y="4525346"/>
            <a:ext cx="1493298" cy="618154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EC9DA3E-C1D7-472D-B7C0-F71AE41FB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8772" y="4139397"/>
            <a:ext cx="1005228" cy="1004103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82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88092" cy="5143500"/>
          </a:xfrm>
          <a:prstGeom prst="rect">
            <a:avLst/>
          </a:prstGeom>
        </p:spPr>
      </p:pic>
      <p:pic>
        <p:nvPicPr>
          <p:cNvPr id="3" name="Image 1" descr="https://osspub.smallppt.com/ppt/content/20250325/1742908938661626398/20250325204146sy2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6252" y="0"/>
            <a:ext cx="3291840" cy="1493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2203" y="895654"/>
            <a:ext cx="3989914" cy="38754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Title</a:t>
            </a:r>
          </a:p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Disclosure of conflict of interest</a:t>
            </a:r>
          </a:p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Introduction/Background </a:t>
            </a:r>
          </a:p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Methodology</a:t>
            </a:r>
          </a:p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Results</a:t>
            </a:r>
          </a:p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Conclusions</a:t>
            </a:r>
          </a:p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Recommendations</a:t>
            </a:r>
          </a:p>
          <a:p>
            <a:pPr marL="285750" indent="-285750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Acknowledgement</a:t>
            </a:r>
          </a:p>
        </p:txBody>
      </p:sp>
      <p:sp>
        <p:nvSpPr>
          <p:cNvPr id="4" name="Text 1"/>
          <p:cNvSpPr/>
          <p:nvPr/>
        </p:nvSpPr>
        <p:spPr>
          <a:xfrm>
            <a:off x="529619" y="238034"/>
            <a:ext cx="8001877" cy="592983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32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Presentation Outline 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557" y="958844"/>
            <a:ext cx="4265557" cy="37490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7EBC51-D84C-577B-BF45-053AFA538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EEE059A0-DFD4-0290-0235-F1A65CB62E54}"/>
              </a:ext>
            </a:extLst>
          </p:cNvPr>
          <p:cNvSpPr/>
          <p:nvPr/>
        </p:nvSpPr>
        <p:spPr>
          <a:xfrm>
            <a:off x="736169" y="1547034"/>
            <a:ext cx="7795328" cy="20390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spcBef>
                <a:spcPts val="375"/>
              </a:spcBef>
            </a:pPr>
            <a:r>
              <a:rPr lang="en-US" sz="2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This presentation is made possible by the generous support of the South Korea through Save the Children - funded Lishe Yangu, Maisha Yangu. The contents are the responsibility of the authors and do not necessarily reflect the views of South Korea .</a:t>
            </a: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0BD59A1F-5F7E-A65E-1C96-7C78FA2057AE}"/>
              </a:ext>
            </a:extLst>
          </p:cNvPr>
          <p:cNvSpPr/>
          <p:nvPr/>
        </p:nvSpPr>
        <p:spPr>
          <a:xfrm>
            <a:off x="736169" y="506569"/>
            <a:ext cx="7795328" cy="58631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32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Disclosure of Conflict of Interest</a:t>
            </a:r>
          </a:p>
        </p:txBody>
      </p:sp>
    </p:spTree>
    <p:extLst>
      <p:ext uri="{BB962C8B-B14F-4D97-AF65-F5344CB8AC3E}">
        <p14:creationId xmlns:p14="http://schemas.microsoft.com/office/powerpoint/2010/main" val="960551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DD58B9-70EE-E1B3-27AF-AB1DDCA2F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72088" cy="51435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E75F5988-3816-C884-6437-59EF490D8AAD}"/>
              </a:ext>
            </a:extLst>
          </p:cNvPr>
          <p:cNvSpPr/>
          <p:nvPr/>
        </p:nvSpPr>
        <p:spPr>
          <a:xfrm>
            <a:off x="324256" y="262328"/>
            <a:ext cx="8617376" cy="7363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Introduction/Background </a:t>
            </a:r>
            <a:endParaRPr lang="en-US" sz="3200" kern="1200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Text 0">
            <a:extLst>
              <a:ext uri="{FF2B5EF4-FFF2-40B4-BE49-F238E27FC236}">
                <a16:creationId xmlns:a16="http://schemas.microsoft.com/office/drawing/2014/main" id="{713D4585-1589-F20E-3913-645C1DC53D70}"/>
              </a:ext>
            </a:extLst>
          </p:cNvPr>
          <p:cNvSpPr/>
          <p:nvPr/>
        </p:nvSpPr>
        <p:spPr>
          <a:xfrm>
            <a:off x="268931" y="1125621"/>
            <a:ext cx="3928315" cy="3556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3038" indent="-173038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Despite progress, </a:t>
            </a:r>
            <a:r>
              <a:rPr lang="en-US" sz="1400" b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31% </a:t>
            </a:r>
            <a:r>
              <a:rPr lang="en-US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of children under five in Tanzania still experience stunting, driven by poor diets, food insecurity, and systemic challenges (TDHS 2022).</a:t>
            </a:r>
          </a:p>
          <a:p>
            <a:pPr marL="173038" indent="-173038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73038" indent="-173038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Although chronic malnutrition has decreased from </a:t>
            </a:r>
            <a:r>
              <a:rPr lang="en-US" sz="1400" b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50% to 30% </a:t>
            </a:r>
            <a:r>
              <a:rPr lang="en-US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over three decades, with a </a:t>
            </a:r>
            <a:r>
              <a:rPr lang="en-US" sz="1400" b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12% </a:t>
            </a:r>
            <a:r>
              <a:rPr lang="en-US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drop in the last ten years, efforts remain inadequate to meet national nutrition goals.</a:t>
            </a:r>
          </a:p>
          <a:p>
            <a:pPr marL="173038" indent="-173038">
              <a:spcBef>
                <a:spcPts val="375"/>
              </a:spcBef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73038" indent="-173038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</a:t>
            </a:r>
            <a:r>
              <a:rPr lang="en-US" sz="1400" i="1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Lishe Yangu, Maisha Yangu project </a:t>
            </a:r>
            <a:r>
              <a:rPr lang="en-US" sz="14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addresses malnutrition through a multisector strategy that combines nutrition interventions, livelihood support, economic empowerment, and community-led initiatives.</a:t>
            </a:r>
          </a:p>
        </p:txBody>
      </p:sp>
      <p:graphicFrame>
        <p:nvGraphicFramePr>
          <p:cNvPr id="5" name="Content Placeholder 9">
            <a:extLst>
              <a:ext uri="{FF2B5EF4-FFF2-40B4-BE49-F238E27FC236}">
                <a16:creationId xmlns:a16="http://schemas.microsoft.com/office/drawing/2014/main" id="{45C802B0-83A3-48E8-8AD4-D7201A57F4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022032"/>
              </p:ext>
            </p:extLst>
          </p:nvPr>
        </p:nvGraphicFramePr>
        <p:xfrm>
          <a:off x="4316029" y="1125620"/>
          <a:ext cx="4625603" cy="3556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03322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217920" y="3063964"/>
            <a:ext cx="2468880" cy="1821543"/>
          </a:xfrm>
          <a:custGeom>
            <a:avLst/>
            <a:gdLst/>
            <a:ahLst/>
            <a:cxnLst/>
            <a:rect l="l" t="t" r="r" b="b"/>
            <a:pathLst>
              <a:path w="2468880" h="1821543">
                <a:moveTo>
                  <a:pt x="149485" y="0"/>
                </a:moveTo>
                <a:lnTo>
                  <a:pt x="2319395" y="0"/>
                </a:lnTo>
                <a:quadBezTo>
                  <a:pt x="2468880" y="0"/>
                  <a:pt x="2468880" y="149485"/>
                </a:quadBezTo>
                <a:lnTo>
                  <a:pt x="2468880" y="1672057"/>
                </a:lnTo>
                <a:quadBezTo>
                  <a:pt x="2468880" y="1821543"/>
                  <a:pt x="2319395" y="1821543"/>
                </a:quadBezTo>
                <a:lnTo>
                  <a:pt x="149485" y="1821543"/>
                </a:lnTo>
                <a:quadBezTo>
                  <a:pt x="0" y="1821543"/>
                  <a:pt x="0" y="1672057"/>
                </a:quadBezTo>
                <a:lnTo>
                  <a:pt x="0" y="149485"/>
                </a:lnTo>
                <a:quadBezTo>
                  <a:pt x="0" y="0"/>
                  <a:pt x="149485" y="0"/>
                </a:quadBez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/>
          <a:effectLst>
            <a:outerShdw blurRad="19050" dist="38100" dir="2700000" algn="bl" rotWithShape="0">
              <a:srgbClr val="804A48">
                <a:alpha val="10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1"/>
          <p:cNvSpPr/>
          <p:nvPr/>
        </p:nvSpPr>
        <p:spPr>
          <a:xfrm>
            <a:off x="377990" y="167048"/>
            <a:ext cx="8229600" cy="592983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232253"/>
                </a:solidFill>
                <a:latin typeface="Arial" pitchFamily="34" charset="0"/>
                <a:cs typeface="Arial" pitchFamily="34" charset="-120"/>
              </a:rPr>
              <a:t>Project Overview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hape 2"/>
          <p:cNvSpPr/>
          <p:nvPr/>
        </p:nvSpPr>
        <p:spPr>
          <a:xfrm>
            <a:off x="3342807" y="975502"/>
            <a:ext cx="2468880" cy="1821543"/>
          </a:xfrm>
          <a:custGeom>
            <a:avLst/>
            <a:gdLst/>
            <a:ahLst/>
            <a:cxnLst/>
            <a:rect l="l" t="t" r="r" b="b"/>
            <a:pathLst>
              <a:path w="2468880" h="1821543">
                <a:moveTo>
                  <a:pt x="149485" y="0"/>
                </a:moveTo>
                <a:lnTo>
                  <a:pt x="2319395" y="0"/>
                </a:lnTo>
                <a:quadBezTo>
                  <a:pt x="2468880" y="0"/>
                  <a:pt x="2468880" y="149485"/>
                </a:quadBezTo>
                <a:lnTo>
                  <a:pt x="2468880" y="1672057"/>
                </a:lnTo>
                <a:quadBezTo>
                  <a:pt x="2468880" y="1821543"/>
                  <a:pt x="2319395" y="1821543"/>
                </a:quadBezTo>
                <a:lnTo>
                  <a:pt x="149485" y="1821543"/>
                </a:lnTo>
                <a:quadBezTo>
                  <a:pt x="0" y="1821543"/>
                  <a:pt x="0" y="1672057"/>
                </a:quadBezTo>
                <a:lnTo>
                  <a:pt x="0" y="149485"/>
                </a:lnTo>
                <a:quadBezTo>
                  <a:pt x="0" y="0"/>
                  <a:pt x="149485" y="0"/>
                </a:quadBez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/>
          <a:effectLst>
            <a:outerShdw blurRad="19050" dist="38100" dir="2700000" algn="bl" rotWithShape="0">
              <a:srgbClr val="804A48">
                <a:alpha val="10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3714467" y="1095739"/>
            <a:ext cx="1785520" cy="413959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Goal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Text 6"/>
          <p:cNvSpPr/>
          <p:nvPr/>
        </p:nvSpPr>
        <p:spPr>
          <a:xfrm>
            <a:off x="3459659" y="1525385"/>
            <a:ext cx="2267843" cy="122649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To contribute to improved secure access to nutritious and safe food for agropastoral households in Dodoma Region.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9"/>
          <p:cNvSpPr/>
          <p:nvPr/>
        </p:nvSpPr>
        <p:spPr>
          <a:xfrm>
            <a:off x="6322423" y="3231040"/>
            <a:ext cx="2272937" cy="39260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32253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Outcome 3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315891" y="3681984"/>
            <a:ext cx="2370909" cy="1054135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cs typeface="Arial" pitchFamily="34" charset="-120"/>
              </a:rPr>
              <a:t>Strengthened multi-sectoral coordination for improved nutrition planning and delivery at the local government level.</a:t>
            </a:r>
          </a:p>
        </p:txBody>
      </p:sp>
      <p:sp>
        <p:nvSpPr>
          <p:cNvPr id="13" name="Shape 11"/>
          <p:cNvSpPr/>
          <p:nvPr/>
        </p:nvSpPr>
        <p:spPr>
          <a:xfrm>
            <a:off x="457200" y="3063964"/>
            <a:ext cx="2468880" cy="1821543"/>
          </a:xfrm>
          <a:custGeom>
            <a:avLst/>
            <a:gdLst/>
            <a:ahLst/>
            <a:cxnLst/>
            <a:rect l="l" t="t" r="r" b="b"/>
            <a:pathLst>
              <a:path w="2468880" h="1821543">
                <a:moveTo>
                  <a:pt x="149485" y="0"/>
                </a:moveTo>
                <a:lnTo>
                  <a:pt x="2319395" y="0"/>
                </a:lnTo>
                <a:quadBezTo>
                  <a:pt x="2468880" y="0"/>
                  <a:pt x="2468880" y="149485"/>
                </a:quadBezTo>
                <a:lnTo>
                  <a:pt x="2468880" y="1672057"/>
                </a:lnTo>
                <a:quadBezTo>
                  <a:pt x="2468880" y="1821543"/>
                  <a:pt x="2319395" y="1821543"/>
                </a:quadBezTo>
                <a:lnTo>
                  <a:pt x="149485" y="1821543"/>
                </a:lnTo>
                <a:quadBezTo>
                  <a:pt x="0" y="1821543"/>
                  <a:pt x="0" y="1672057"/>
                </a:quadBezTo>
                <a:lnTo>
                  <a:pt x="0" y="149485"/>
                </a:lnTo>
                <a:quadBezTo>
                  <a:pt x="0" y="0"/>
                  <a:pt x="149485" y="0"/>
                </a:quadBez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/>
          <a:effectLst>
            <a:outerShdw blurRad="19050" dist="38100" dir="2700000" algn="bl" rotWithShape="0">
              <a:srgbClr val="804A48">
                <a:alpha val="10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3372787" y="3063964"/>
            <a:ext cx="2468880" cy="1821543"/>
          </a:xfrm>
          <a:custGeom>
            <a:avLst/>
            <a:gdLst/>
            <a:ahLst/>
            <a:cxnLst/>
            <a:rect l="l" t="t" r="r" b="b"/>
            <a:pathLst>
              <a:path w="2468880" h="1821543">
                <a:moveTo>
                  <a:pt x="149485" y="0"/>
                </a:moveTo>
                <a:lnTo>
                  <a:pt x="2319395" y="0"/>
                </a:lnTo>
                <a:quadBezTo>
                  <a:pt x="2468880" y="0"/>
                  <a:pt x="2468880" y="149485"/>
                </a:quadBezTo>
                <a:lnTo>
                  <a:pt x="2468880" y="1672057"/>
                </a:lnTo>
                <a:quadBezTo>
                  <a:pt x="2468880" y="1821543"/>
                  <a:pt x="2319395" y="1821543"/>
                </a:quadBezTo>
                <a:lnTo>
                  <a:pt x="149485" y="1821543"/>
                </a:lnTo>
                <a:quadBezTo>
                  <a:pt x="0" y="1821543"/>
                  <a:pt x="0" y="1672057"/>
                </a:quadBezTo>
                <a:lnTo>
                  <a:pt x="0" y="149485"/>
                </a:lnTo>
                <a:quadBezTo>
                  <a:pt x="0" y="0"/>
                  <a:pt x="149485" y="0"/>
                </a:quadBez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/>
          <a:effectLst>
            <a:outerShdw blurRad="19050" dist="38100" dir="2700000" algn="bl" rotWithShape="0">
              <a:srgbClr val="804A48">
                <a:alpha val="10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3507935" y="3691638"/>
            <a:ext cx="2219567" cy="8817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Improved quality of nutrition services at health facilities and community level.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671286" y="3178306"/>
            <a:ext cx="2040709" cy="389337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Outcome 1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3597365" y="3231040"/>
            <a:ext cx="2040709" cy="39260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Outcome 2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577122" y="3598075"/>
            <a:ext cx="2249864" cy="122937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Increased availability and access to diverse, safe, nutritious foods and household incomes through crop and livestock production.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21315"/>
            <a:ext cx="2513948" cy="1737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347" y="1017594"/>
            <a:ext cx="2607045" cy="1737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8D2B7-5632-F6A7-3C84-B6300AA04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>
            <a:extLst>
              <a:ext uri="{FF2B5EF4-FFF2-40B4-BE49-F238E27FC236}">
                <a16:creationId xmlns:a16="http://schemas.microsoft.com/office/drawing/2014/main" id="{90B4389E-7E27-CDAA-A48B-971D8BCB0834}"/>
              </a:ext>
            </a:extLst>
          </p:cNvPr>
          <p:cNvSpPr/>
          <p:nvPr/>
        </p:nvSpPr>
        <p:spPr>
          <a:xfrm>
            <a:off x="330741" y="317641"/>
            <a:ext cx="8535941" cy="6679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Technical Approach </a:t>
            </a:r>
            <a:endParaRPr lang="en-US" sz="3200" kern="1200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Text 0">
            <a:extLst>
              <a:ext uri="{FF2B5EF4-FFF2-40B4-BE49-F238E27FC236}">
                <a16:creationId xmlns:a16="http://schemas.microsoft.com/office/drawing/2014/main" id="{82B29039-883E-3B3B-145D-AF7A8B21AFFA}"/>
              </a:ext>
            </a:extLst>
          </p:cNvPr>
          <p:cNvSpPr/>
          <p:nvPr/>
        </p:nvSpPr>
        <p:spPr>
          <a:xfrm>
            <a:off x="1394084" y="1735411"/>
            <a:ext cx="3307617" cy="1139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Capacity building for HCPs through centralized training, OJT,  supportive supervision coaching and mentorship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83C925-06E9-3119-7005-7470E46A78FC}"/>
              </a:ext>
            </a:extLst>
          </p:cNvPr>
          <p:cNvSpPr/>
          <p:nvPr/>
        </p:nvSpPr>
        <p:spPr>
          <a:xfrm>
            <a:off x="262328" y="1164353"/>
            <a:ext cx="4439374" cy="46166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FACILITY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311C34-95BB-A2BE-C861-DE4B2D723240}"/>
              </a:ext>
            </a:extLst>
          </p:cNvPr>
          <p:cNvSpPr/>
          <p:nvPr/>
        </p:nvSpPr>
        <p:spPr>
          <a:xfrm>
            <a:off x="4849318" y="1164352"/>
            <a:ext cx="4017364" cy="461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 LEVEL </a:t>
            </a:r>
          </a:p>
        </p:txBody>
      </p:sp>
      <p:sp>
        <p:nvSpPr>
          <p:cNvPr id="3" name="Rectangle 2"/>
          <p:cNvSpPr/>
          <p:nvPr/>
        </p:nvSpPr>
        <p:spPr>
          <a:xfrm>
            <a:off x="4849318" y="1732668"/>
            <a:ext cx="4017364" cy="3005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Care group approach: Scaled Care Groups to promote key nutrition behaviors.</a:t>
            </a:r>
          </a:p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Introduced a Goat Pass-it-On model for improved household food security and income.</a:t>
            </a:r>
          </a:p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Village Health and Nutrition Days - VHNDs</a:t>
            </a:r>
          </a:p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Education sessions through trained Care group promoters (H/H visits)</a:t>
            </a:r>
          </a:p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Social Behavior Change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28" y="1804797"/>
            <a:ext cx="1069739" cy="10697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62327" y="3053315"/>
            <a:ext cx="4439374" cy="162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Revitalized BFHI and  facility-based quality improvement.</a:t>
            </a:r>
          </a:p>
          <a:p>
            <a:pPr marL="231775" indent="-231775">
              <a:spcBef>
                <a:spcPts val="375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System Strengthening Embedded LGA-led supportive supervision and peer mentorship. Promoted routine data use for decision-making.</a:t>
            </a:r>
          </a:p>
        </p:txBody>
      </p:sp>
    </p:spTree>
    <p:extLst>
      <p:ext uri="{BB962C8B-B14F-4D97-AF65-F5344CB8AC3E}">
        <p14:creationId xmlns:p14="http://schemas.microsoft.com/office/powerpoint/2010/main" val="794201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40296"/>
            <a:ext cx="8139659" cy="592983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32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96" y="864840"/>
            <a:ext cx="1188720" cy="118872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012" y="1005432"/>
            <a:ext cx="2844572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16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85% of facilities delivered at least 3 nutrition interventions components routinely.</a:t>
            </a:r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96" y="2231973"/>
            <a:ext cx="1188720" cy="1188720"/>
          </a:xfrm>
          <a:prstGeom prst="rect">
            <a:avLst/>
          </a:prstGeom>
        </p:spPr>
      </p:pic>
      <p:sp>
        <p:nvSpPr>
          <p:cNvPr id="7" name="Text 11"/>
          <p:cNvSpPr/>
          <p:nvPr/>
        </p:nvSpPr>
        <p:spPr>
          <a:xfrm>
            <a:off x="1600012" y="2336199"/>
            <a:ext cx="2754631" cy="98026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16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75/100 (65%) of supported facilities met ≥7 of 10 BFHI steps based on the its standards.</a:t>
            </a:r>
            <a:endParaRPr lang="en-US" sz="1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896" y="3704037"/>
            <a:ext cx="1188720" cy="115238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00012" y="3766993"/>
            <a:ext cx="2844572" cy="7571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Exclusive breastfeeding counseling increased from 54% to 73%.</a:t>
            </a:r>
            <a:endParaRPr lang="en-US" sz="2000" dirty="0"/>
          </a:p>
        </p:txBody>
      </p:sp>
      <p:pic>
        <p:nvPicPr>
          <p:cNvPr id="1026" name="Picture 2" descr="265,500+ Child Icons Stock Illustrations, Royalty-Free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815" y="864840"/>
            <a:ext cx="1188720" cy="118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081187" y="947497"/>
            <a:ext cx="251567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Over 4,500 children reached through revitalized GMD sessions.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26" y="2231973"/>
            <a:ext cx="1188720" cy="11887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153462" y="2325767"/>
            <a:ext cx="254083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1,200+ households supported through the goat pass-it-on model.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815" y="3704037"/>
            <a:ext cx="1371600" cy="96012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287035" y="3600660"/>
            <a:ext cx="24822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60 care group promoters trained on integrated nutrition, ECD, WASH and positive parenting  </a:t>
            </a:r>
          </a:p>
        </p:txBody>
      </p:sp>
    </p:spTree>
    <p:extLst>
      <p:ext uri="{BB962C8B-B14F-4D97-AF65-F5344CB8AC3E}">
        <p14:creationId xmlns:p14="http://schemas.microsoft.com/office/powerpoint/2010/main" val="1092068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2190" y="407472"/>
            <a:ext cx="8162142" cy="49295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3200" b="1" dirty="0">
                <a:solidFill>
                  <a:srgbClr val="2322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Worked: Implementation Insights</a:t>
            </a:r>
            <a:endParaRPr lang="en-US" sz="3200" dirty="0"/>
          </a:p>
        </p:txBody>
      </p:sp>
      <p:sp>
        <p:nvSpPr>
          <p:cNvPr id="3" name="Rectangle 2"/>
          <p:cNvSpPr/>
          <p:nvPr/>
        </p:nvSpPr>
        <p:spPr>
          <a:xfrm>
            <a:off x="4789357" y="1105150"/>
            <a:ext cx="384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Linking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facility and community platforms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created synergy for behavior change.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Blended learning enhanced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frontline worker knowledge retention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scale.</a:t>
            </a:r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90" y="1099716"/>
            <a:ext cx="4206240" cy="21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72189" y="3452821"/>
            <a:ext cx="81621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goat model improved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economic resilience and dietary diversity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at household level.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LGA leadership improved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accountability and sustainability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9969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6E4C3-698A-B37F-63AB-A32962D0F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783F6-6D4E-C949-330D-F2278EAE6A3D}"/>
              </a:ext>
            </a:extLst>
          </p:cNvPr>
          <p:cNvSpPr txBox="1">
            <a:spLocks/>
          </p:cNvSpPr>
          <p:nvPr/>
        </p:nvSpPr>
        <p:spPr>
          <a:xfrm>
            <a:off x="442913" y="235762"/>
            <a:ext cx="8258175" cy="7161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lvl="0" indent="0" algn="l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en-US" sz="1800" b="0" i="0" u="none" strike="noStrike" kern="1200" cap="none" spc="0" baseline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Arial"/>
                <a:ea typeface="Arial"/>
                <a:cs typeface="Arial"/>
              </a:defRPr>
            </a:lvl1pPr>
          </a:lstStyle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Recommendations  </a:t>
            </a:r>
            <a:endParaRPr lang="en-GB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060F32-C379-C09A-5224-76DF02282F5F}"/>
              </a:ext>
            </a:extLst>
          </p:cNvPr>
          <p:cNvSpPr txBox="1"/>
          <p:nvPr/>
        </p:nvSpPr>
        <p:spPr>
          <a:xfrm>
            <a:off x="2540833" y="1035721"/>
            <a:ext cx="6250898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Scale integrated interventions: </a:t>
            </a: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Prioritize multisectoral models that combine nutrition, livelihoods, and community empowerment. Fragmented approaches fail to address systemic drivers of malnutrition.</a:t>
            </a: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en-US" sz="1400" dirty="0">
              <a:solidFill>
                <a:srgbClr val="333333"/>
              </a:solidFill>
              <a:latin typeface="Arial" panose="020B0604020202020204" pitchFamily="34" charset="0"/>
              <a:ea typeface="Microsoft Yahei" pitchFamily="34" charset="-122"/>
              <a:cs typeface="Arial" panose="020B0604020202020204" pitchFamily="34" charset="0"/>
            </a:endParaRP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Invest in community-driven systems: </a:t>
            </a: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Train local leaders as agents of behavior change. Sustainable impact requires ownership at the household and village level.</a:t>
            </a: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en-US" sz="1400" dirty="0">
              <a:solidFill>
                <a:srgbClr val="333333"/>
              </a:solidFill>
              <a:latin typeface="Arial" panose="020B0604020202020204" pitchFamily="34" charset="0"/>
              <a:ea typeface="Microsoft Yahei" pitchFamily="34" charset="-122"/>
              <a:cs typeface="Arial" panose="020B0604020202020204" pitchFamily="34" charset="0"/>
            </a:endParaRP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Strengthen government partnerships: </a:t>
            </a: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Align projects with national policies and budgets to ensure continuity beyond donor cycles.</a:t>
            </a: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en-US" sz="1400" dirty="0">
              <a:solidFill>
                <a:srgbClr val="333333"/>
              </a:solidFill>
              <a:latin typeface="Arial" panose="020B0604020202020204" pitchFamily="34" charset="0"/>
              <a:ea typeface="Microsoft Yahei" pitchFamily="34" charset="-122"/>
              <a:cs typeface="Arial" panose="020B0604020202020204" pitchFamily="34" charset="0"/>
            </a:endParaRP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Target funding to root causes: </a:t>
            </a: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Redirect resources from short-term relief to long-term solutions (e.g., climate-resilient agriculture, maternal education).</a:t>
            </a: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en-US" sz="1400" dirty="0">
              <a:solidFill>
                <a:srgbClr val="333333"/>
              </a:solidFill>
              <a:latin typeface="Arial" panose="020B0604020202020204" pitchFamily="34" charset="0"/>
              <a:ea typeface="Microsoft Yahei" pitchFamily="34" charset="-122"/>
              <a:cs typeface="Arial" panose="020B0604020202020204" pitchFamily="34" charset="0"/>
            </a:endParaRPr>
          </a:p>
          <a:p>
            <a:pPr marL="342900" lvl="1" indent="-207169"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n-US" sz="1400" b="1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Monitor holistically: </a:t>
            </a: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ea typeface="Microsoft Yahei" pitchFamily="34" charset="-122"/>
                <a:cs typeface="Arial" panose="020B0604020202020204" pitchFamily="34" charset="0"/>
              </a:rPr>
              <a:t>Track not just stunting rates, but also household income, women’s agency, and food security to measure true progress.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40" y="1191721"/>
            <a:ext cx="2011680" cy="15179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2629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55565A"/>
    </a:dk2>
    <a:lt2>
      <a:srgbClr val="CBD5D4"/>
    </a:lt2>
    <a:accent1>
      <a:srgbClr val="00667D"/>
    </a:accent1>
    <a:accent2>
      <a:srgbClr val="26CAD3"/>
    </a:accent2>
    <a:accent3>
      <a:srgbClr val="6F9395"/>
    </a:accent3>
    <a:accent4>
      <a:srgbClr val="BE0065"/>
    </a:accent4>
    <a:accent5>
      <a:srgbClr val="0087CD"/>
    </a:accent5>
    <a:accent6>
      <a:srgbClr val="00AA88"/>
    </a:accent6>
    <a:hlink>
      <a:srgbClr val="00667D"/>
    </a:hlink>
    <a:folHlink>
      <a:srgbClr val="26CAD3"/>
    </a:folHlink>
  </a:clrScheme>
  <a:fontScheme name="Calibri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</TotalTime>
  <Words>791</Words>
  <Application>Microsoft Office PowerPoint</Application>
  <PresentationFormat>On-screen Show (16:9)</PresentationFormat>
  <Paragraphs>87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Brenda Mshiu</dc:creator>
  <cp:lastModifiedBy>Mshiu, Brenda</cp:lastModifiedBy>
  <cp:revision>17</cp:revision>
  <dcterms:created xsi:type="dcterms:W3CDTF">2025-03-25T18:20:14Z</dcterms:created>
  <dcterms:modified xsi:type="dcterms:W3CDTF">2025-05-20T19:48:12Z</dcterms:modified>
</cp:coreProperties>
</file>