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8288000" cy="10287000"/>
  <p:notesSz cx="6858000" cy="9144000"/>
  <p:embeddedFontLst>
    <p:embeddedFont>
      <p:font typeface="Century Gothic Paneuropean" panose="020B0604020202020204" charset="0"/>
      <p:regular r:id="rId14"/>
    </p:embeddedFont>
    <p:embeddedFont>
      <p:font typeface="Century Gothic Paneuropean Bold" panose="020B0604020202020204" charset="0"/>
      <p:bold r:id="rId15"/>
    </p:embeddedFont>
    <p:embeddedFont>
      <p:font typeface="Century Gothic Paneuropean Italics" panose="020B0604020202020204" charset="0"/>
      <p:italic r:id="rId1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7" autoAdjust="0"/>
    <p:restoredTop sz="94604" autoAdjust="0"/>
  </p:normalViewPr>
  <p:slideViewPr>
    <p:cSldViewPr showGuides="1">
      <p:cViewPr varScale="1">
        <p:scale>
          <a:sx n="66" d="100"/>
          <a:sy n="66" d="100"/>
        </p:scale>
        <p:origin x="936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TextBox 3"/>
          <p:cNvSpPr txBox="1"/>
          <p:nvPr/>
        </p:nvSpPr>
        <p:spPr>
          <a:xfrm>
            <a:off x="1993136" y="5381689"/>
            <a:ext cx="14461748" cy="30981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160"/>
              </a:lnSpc>
            </a:pPr>
            <a:r>
              <a:rPr lang="en-US" sz="4400" b="1" dirty="0">
                <a:solidFill>
                  <a:srgbClr val="000000"/>
                </a:solidFill>
                <a:latin typeface="Century Gothic Paneuropean Bold" panose="020B0702020202020204"/>
                <a:ea typeface="Century Gothic Paneuropean Bold" panose="020B0702020202020204"/>
                <a:cs typeface="Century Gothic Paneuropean Bold" panose="020B0702020202020204"/>
                <a:sym typeface="Century Gothic Paneuropean Bold" panose="020B0702020202020204"/>
              </a:rPr>
              <a:t>Ali Omar Suleiman</a:t>
            </a:r>
          </a:p>
          <a:p>
            <a:pPr algn="ctr">
              <a:lnSpc>
                <a:spcPts val="6160"/>
              </a:lnSpc>
            </a:pPr>
            <a:r>
              <a:rPr lang="en-US" sz="4400" i="1" dirty="0">
                <a:solidFill>
                  <a:srgbClr val="000000"/>
                </a:solidFill>
                <a:latin typeface="Century Gothic Paneuropean Italics" panose="020B0502020202090204"/>
                <a:ea typeface="Century Gothic Paneuropean Italics" panose="020B0502020202090204"/>
                <a:cs typeface="Century Gothic Paneuropean Italics" panose="020B0502020202090204"/>
                <a:sym typeface="Century Gothic Paneuropean Italics" panose="020B0502020202090204"/>
              </a:rPr>
              <a:t>ECD Officer</a:t>
            </a:r>
          </a:p>
          <a:p>
            <a:pPr algn="ctr">
              <a:lnSpc>
                <a:spcPts val="6160"/>
              </a:lnSpc>
            </a:pPr>
            <a:r>
              <a:rPr lang="en-US" sz="4400" i="1" dirty="0">
                <a:solidFill>
                  <a:srgbClr val="000000"/>
                </a:solidFill>
                <a:latin typeface="Century Gothic Paneuropean Italics" panose="020B0502020202090204"/>
                <a:ea typeface="Century Gothic Paneuropean Italics" panose="020B0502020202090204"/>
                <a:cs typeface="Century Gothic Paneuropean Italics" panose="020B0502020202090204"/>
                <a:sym typeface="Century Gothic Paneuropean Italics" panose="020B0502020202090204"/>
              </a:rPr>
              <a:t>Ministry of Community Development, Gender, Elderly &amp; Children</a:t>
            </a:r>
          </a:p>
        </p:txBody>
      </p:sp>
      <p:grpSp>
        <p:nvGrpSpPr>
          <p:cNvPr id="4" name="Group 4"/>
          <p:cNvGrpSpPr/>
          <p:nvPr/>
        </p:nvGrpSpPr>
        <p:grpSpPr>
          <a:xfrm>
            <a:off x="16718943" y="-989670"/>
            <a:ext cx="1080715" cy="2956684"/>
            <a:chOff x="0" y="0"/>
            <a:chExt cx="284633" cy="778715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84633" cy="778715"/>
            </a:xfrm>
            <a:custGeom>
              <a:avLst/>
              <a:gdLst/>
              <a:ahLst/>
              <a:cxnLst/>
              <a:rect l="l" t="t" r="r" b="b"/>
              <a:pathLst>
                <a:path w="284633" h="778715">
                  <a:moveTo>
                    <a:pt x="142316" y="0"/>
                  </a:moveTo>
                  <a:lnTo>
                    <a:pt x="142316" y="0"/>
                  </a:lnTo>
                  <a:cubicBezTo>
                    <a:pt x="220916" y="0"/>
                    <a:pt x="284633" y="63717"/>
                    <a:pt x="284633" y="142316"/>
                  </a:cubicBezTo>
                  <a:lnTo>
                    <a:pt x="284633" y="636399"/>
                  </a:lnTo>
                  <a:cubicBezTo>
                    <a:pt x="284633" y="714998"/>
                    <a:pt x="220916" y="778715"/>
                    <a:pt x="142316" y="778715"/>
                  </a:cubicBezTo>
                  <a:lnTo>
                    <a:pt x="142316" y="778715"/>
                  </a:lnTo>
                  <a:cubicBezTo>
                    <a:pt x="63717" y="778715"/>
                    <a:pt x="0" y="714998"/>
                    <a:pt x="0" y="636399"/>
                  </a:cubicBezTo>
                  <a:lnTo>
                    <a:pt x="0" y="142316"/>
                  </a:lnTo>
                  <a:cubicBezTo>
                    <a:pt x="0" y="63717"/>
                    <a:pt x="63717" y="0"/>
                    <a:pt x="142316" y="0"/>
                  </a:cubicBezTo>
                  <a:close/>
                </a:path>
              </a:pathLst>
            </a:custGeom>
            <a:solidFill>
              <a:srgbClr val="FAE7BC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38100"/>
              <a:ext cx="284633" cy="81681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-529352" y="9803843"/>
            <a:ext cx="19346704" cy="821917"/>
            <a:chOff x="0" y="0"/>
            <a:chExt cx="5095428" cy="216472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5095428" cy="216472"/>
            </a:xfrm>
            <a:custGeom>
              <a:avLst/>
              <a:gdLst/>
              <a:ahLst/>
              <a:cxnLst/>
              <a:rect l="l" t="t" r="r" b="b"/>
              <a:pathLst>
                <a:path w="5095428" h="216472">
                  <a:moveTo>
                    <a:pt x="20409" y="0"/>
                  </a:moveTo>
                  <a:lnTo>
                    <a:pt x="5075020" y="0"/>
                  </a:lnTo>
                  <a:cubicBezTo>
                    <a:pt x="5086291" y="0"/>
                    <a:pt x="5095428" y="9137"/>
                    <a:pt x="5095428" y="20409"/>
                  </a:cubicBezTo>
                  <a:lnTo>
                    <a:pt x="5095428" y="196063"/>
                  </a:lnTo>
                  <a:cubicBezTo>
                    <a:pt x="5095428" y="201476"/>
                    <a:pt x="5093278" y="206667"/>
                    <a:pt x="5089451" y="210494"/>
                  </a:cubicBezTo>
                  <a:cubicBezTo>
                    <a:pt x="5085623" y="214322"/>
                    <a:pt x="5080432" y="216472"/>
                    <a:pt x="5075020" y="216472"/>
                  </a:cubicBezTo>
                  <a:lnTo>
                    <a:pt x="20409" y="216472"/>
                  </a:lnTo>
                  <a:cubicBezTo>
                    <a:pt x="14996" y="216472"/>
                    <a:pt x="9805" y="214322"/>
                    <a:pt x="5978" y="210494"/>
                  </a:cubicBezTo>
                  <a:cubicBezTo>
                    <a:pt x="2150" y="206667"/>
                    <a:pt x="0" y="201476"/>
                    <a:pt x="0" y="196063"/>
                  </a:cubicBezTo>
                  <a:lnTo>
                    <a:pt x="0" y="20409"/>
                  </a:lnTo>
                  <a:cubicBezTo>
                    <a:pt x="0" y="14996"/>
                    <a:pt x="2150" y="9805"/>
                    <a:pt x="5978" y="5978"/>
                  </a:cubicBezTo>
                  <a:cubicBezTo>
                    <a:pt x="9805" y="2150"/>
                    <a:pt x="14996" y="0"/>
                    <a:pt x="20409" y="0"/>
                  </a:cubicBezTo>
                  <a:close/>
                </a:path>
              </a:pathLst>
            </a:custGeom>
            <a:solidFill>
              <a:srgbClr val="FAE7BC"/>
            </a:solidFill>
            <a:ln w="85725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38100"/>
              <a:ext cx="5095428" cy="25457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0" name="Freeform 10"/>
          <p:cNvSpPr/>
          <p:nvPr/>
        </p:nvSpPr>
        <p:spPr>
          <a:xfrm flipH="1">
            <a:off x="17259300" y="3085173"/>
            <a:ext cx="4518707" cy="3939865"/>
          </a:xfrm>
          <a:custGeom>
            <a:avLst/>
            <a:gdLst/>
            <a:ahLst/>
            <a:cxnLst/>
            <a:rect l="l" t="t" r="r" b="b"/>
            <a:pathLst>
              <a:path w="4518707" h="3939865">
                <a:moveTo>
                  <a:pt x="4518707" y="0"/>
                </a:moveTo>
                <a:lnTo>
                  <a:pt x="0" y="0"/>
                </a:lnTo>
                <a:lnTo>
                  <a:pt x="0" y="3939864"/>
                </a:lnTo>
                <a:lnTo>
                  <a:pt x="4518707" y="3939864"/>
                </a:lnTo>
                <a:lnTo>
                  <a:pt x="4518707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>
          <a:xfrm>
            <a:off x="-3486583" y="3085173"/>
            <a:ext cx="4518707" cy="3939865"/>
          </a:xfrm>
          <a:custGeom>
            <a:avLst/>
            <a:gdLst/>
            <a:ahLst/>
            <a:cxnLst/>
            <a:rect l="l" t="t" r="r" b="b"/>
            <a:pathLst>
              <a:path w="4518707" h="3939865">
                <a:moveTo>
                  <a:pt x="0" y="0"/>
                </a:moveTo>
                <a:lnTo>
                  <a:pt x="4518707" y="0"/>
                </a:lnTo>
                <a:lnTo>
                  <a:pt x="4518707" y="3939864"/>
                </a:lnTo>
                <a:lnTo>
                  <a:pt x="0" y="393986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12" name="Group 12"/>
          <p:cNvGrpSpPr/>
          <p:nvPr/>
        </p:nvGrpSpPr>
        <p:grpSpPr>
          <a:xfrm>
            <a:off x="488343" y="-989670"/>
            <a:ext cx="1080715" cy="2956684"/>
            <a:chOff x="0" y="0"/>
            <a:chExt cx="284633" cy="778715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284633" cy="778715"/>
            </a:xfrm>
            <a:custGeom>
              <a:avLst/>
              <a:gdLst/>
              <a:ahLst/>
              <a:cxnLst/>
              <a:rect l="l" t="t" r="r" b="b"/>
              <a:pathLst>
                <a:path w="284633" h="778715">
                  <a:moveTo>
                    <a:pt x="142316" y="0"/>
                  </a:moveTo>
                  <a:lnTo>
                    <a:pt x="142316" y="0"/>
                  </a:lnTo>
                  <a:cubicBezTo>
                    <a:pt x="220916" y="0"/>
                    <a:pt x="284633" y="63717"/>
                    <a:pt x="284633" y="142316"/>
                  </a:cubicBezTo>
                  <a:lnTo>
                    <a:pt x="284633" y="636399"/>
                  </a:lnTo>
                  <a:cubicBezTo>
                    <a:pt x="284633" y="714998"/>
                    <a:pt x="220916" y="778715"/>
                    <a:pt x="142316" y="778715"/>
                  </a:cubicBezTo>
                  <a:lnTo>
                    <a:pt x="142316" y="778715"/>
                  </a:lnTo>
                  <a:cubicBezTo>
                    <a:pt x="63717" y="778715"/>
                    <a:pt x="0" y="714998"/>
                    <a:pt x="0" y="636399"/>
                  </a:cubicBezTo>
                  <a:lnTo>
                    <a:pt x="0" y="142316"/>
                  </a:lnTo>
                  <a:cubicBezTo>
                    <a:pt x="0" y="63717"/>
                    <a:pt x="63717" y="0"/>
                    <a:pt x="142316" y="0"/>
                  </a:cubicBezTo>
                  <a:close/>
                </a:path>
              </a:pathLst>
            </a:custGeom>
            <a:solidFill>
              <a:srgbClr val="FAE7BC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-38100"/>
              <a:ext cx="284633" cy="81681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5" name="TextBox 15"/>
          <p:cNvSpPr txBox="1"/>
          <p:nvPr/>
        </p:nvSpPr>
        <p:spPr>
          <a:xfrm>
            <a:off x="1278228" y="1408945"/>
            <a:ext cx="15422572" cy="277358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14000"/>
              </a:lnSpc>
              <a:spcAft>
                <a:spcPts val="1000"/>
              </a:spcAft>
            </a:pPr>
            <a:r>
              <a:rPr lang="en-US" sz="4000" b="1" dirty="0">
                <a:effectLst/>
                <a:latin typeface="Aptos" panose="020B0004020202020204" pitchFamily="34" charset="0"/>
                <a:ea typeface="Calibri" panose="020F0502020204030204" pitchFamily="34" charset="0"/>
                <a:cs typeface="Century Gothic Paneuropean" panose="020B0604020202020204" charset="0"/>
              </a:rPr>
              <a:t>ASSESS KNOWLEDGE, ATTITUDES, AND PRACTICES OF CAREGIVERS IN ZANZIBAR REGARDING NURTURING CARE AND EARLY STIMULATION FOR CHILDREN AGED 0–3 YEARS AND 4–6 EARS.</a:t>
            </a:r>
            <a:endParaRPr lang="en-US" sz="4000" dirty="0">
              <a:effectLst/>
              <a:latin typeface="Aptos" panose="020B0004020202020204" pitchFamily="34" charset="0"/>
              <a:cs typeface="Century Gothic Paneuropean" panose="020B060402020202020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6718943" y="-989670"/>
            <a:ext cx="1080715" cy="2956684"/>
            <a:chOff x="0" y="0"/>
            <a:chExt cx="284633" cy="77871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84633" cy="778715"/>
            </a:xfrm>
            <a:custGeom>
              <a:avLst/>
              <a:gdLst/>
              <a:ahLst/>
              <a:cxnLst/>
              <a:rect l="l" t="t" r="r" b="b"/>
              <a:pathLst>
                <a:path w="284633" h="778715">
                  <a:moveTo>
                    <a:pt x="142316" y="0"/>
                  </a:moveTo>
                  <a:lnTo>
                    <a:pt x="142316" y="0"/>
                  </a:lnTo>
                  <a:cubicBezTo>
                    <a:pt x="220916" y="0"/>
                    <a:pt x="284633" y="63717"/>
                    <a:pt x="284633" y="142316"/>
                  </a:cubicBezTo>
                  <a:lnTo>
                    <a:pt x="284633" y="636399"/>
                  </a:lnTo>
                  <a:cubicBezTo>
                    <a:pt x="284633" y="714998"/>
                    <a:pt x="220916" y="778715"/>
                    <a:pt x="142316" y="778715"/>
                  </a:cubicBezTo>
                  <a:lnTo>
                    <a:pt x="142316" y="778715"/>
                  </a:lnTo>
                  <a:cubicBezTo>
                    <a:pt x="63717" y="778715"/>
                    <a:pt x="0" y="714998"/>
                    <a:pt x="0" y="636399"/>
                  </a:cubicBezTo>
                  <a:lnTo>
                    <a:pt x="0" y="142316"/>
                  </a:lnTo>
                  <a:cubicBezTo>
                    <a:pt x="0" y="63717"/>
                    <a:pt x="63717" y="0"/>
                    <a:pt x="142316" y="0"/>
                  </a:cubicBezTo>
                  <a:close/>
                </a:path>
              </a:pathLst>
            </a:custGeom>
            <a:solidFill>
              <a:srgbClr val="FAE7BC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284633" cy="81681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-529352" y="9803843"/>
            <a:ext cx="19346704" cy="821917"/>
            <a:chOff x="0" y="0"/>
            <a:chExt cx="5095428" cy="216472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5095428" cy="216472"/>
            </a:xfrm>
            <a:custGeom>
              <a:avLst/>
              <a:gdLst/>
              <a:ahLst/>
              <a:cxnLst/>
              <a:rect l="l" t="t" r="r" b="b"/>
              <a:pathLst>
                <a:path w="5095428" h="216472">
                  <a:moveTo>
                    <a:pt x="20409" y="0"/>
                  </a:moveTo>
                  <a:lnTo>
                    <a:pt x="5075020" y="0"/>
                  </a:lnTo>
                  <a:cubicBezTo>
                    <a:pt x="5086291" y="0"/>
                    <a:pt x="5095428" y="9137"/>
                    <a:pt x="5095428" y="20409"/>
                  </a:cubicBezTo>
                  <a:lnTo>
                    <a:pt x="5095428" y="196063"/>
                  </a:lnTo>
                  <a:cubicBezTo>
                    <a:pt x="5095428" y="201476"/>
                    <a:pt x="5093278" y="206667"/>
                    <a:pt x="5089451" y="210494"/>
                  </a:cubicBezTo>
                  <a:cubicBezTo>
                    <a:pt x="5085623" y="214322"/>
                    <a:pt x="5080432" y="216472"/>
                    <a:pt x="5075020" y="216472"/>
                  </a:cubicBezTo>
                  <a:lnTo>
                    <a:pt x="20409" y="216472"/>
                  </a:lnTo>
                  <a:cubicBezTo>
                    <a:pt x="14996" y="216472"/>
                    <a:pt x="9805" y="214322"/>
                    <a:pt x="5978" y="210494"/>
                  </a:cubicBezTo>
                  <a:cubicBezTo>
                    <a:pt x="2150" y="206667"/>
                    <a:pt x="0" y="201476"/>
                    <a:pt x="0" y="196063"/>
                  </a:cubicBezTo>
                  <a:lnTo>
                    <a:pt x="0" y="20409"/>
                  </a:lnTo>
                  <a:cubicBezTo>
                    <a:pt x="0" y="14996"/>
                    <a:pt x="2150" y="9805"/>
                    <a:pt x="5978" y="5978"/>
                  </a:cubicBezTo>
                  <a:cubicBezTo>
                    <a:pt x="9805" y="2150"/>
                    <a:pt x="14996" y="0"/>
                    <a:pt x="20409" y="0"/>
                  </a:cubicBezTo>
                  <a:close/>
                </a:path>
              </a:pathLst>
            </a:custGeom>
            <a:solidFill>
              <a:srgbClr val="FAE7BC"/>
            </a:solidFill>
            <a:ln w="85725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38100"/>
              <a:ext cx="5095428" cy="25457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 flipH="1">
            <a:off x="17259300" y="3085173"/>
            <a:ext cx="4518707" cy="3939865"/>
          </a:xfrm>
          <a:custGeom>
            <a:avLst/>
            <a:gdLst/>
            <a:ahLst/>
            <a:cxnLst/>
            <a:rect l="l" t="t" r="r" b="b"/>
            <a:pathLst>
              <a:path w="4518707" h="3939865">
                <a:moveTo>
                  <a:pt x="4518707" y="0"/>
                </a:moveTo>
                <a:lnTo>
                  <a:pt x="0" y="0"/>
                </a:lnTo>
                <a:lnTo>
                  <a:pt x="0" y="3939864"/>
                </a:lnTo>
                <a:lnTo>
                  <a:pt x="4518707" y="3939864"/>
                </a:lnTo>
                <a:lnTo>
                  <a:pt x="4518707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>
            <a:off x="-3486583" y="3085173"/>
            <a:ext cx="4518707" cy="3939865"/>
          </a:xfrm>
          <a:custGeom>
            <a:avLst/>
            <a:gdLst/>
            <a:ahLst/>
            <a:cxnLst/>
            <a:rect l="l" t="t" r="r" b="b"/>
            <a:pathLst>
              <a:path w="4518707" h="3939865">
                <a:moveTo>
                  <a:pt x="0" y="0"/>
                </a:moveTo>
                <a:lnTo>
                  <a:pt x="4518707" y="0"/>
                </a:lnTo>
                <a:lnTo>
                  <a:pt x="4518707" y="3939864"/>
                </a:lnTo>
                <a:lnTo>
                  <a:pt x="0" y="393986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10" name="Group 10"/>
          <p:cNvGrpSpPr/>
          <p:nvPr/>
        </p:nvGrpSpPr>
        <p:grpSpPr>
          <a:xfrm>
            <a:off x="488343" y="-989670"/>
            <a:ext cx="1080715" cy="2956684"/>
            <a:chOff x="0" y="0"/>
            <a:chExt cx="284633" cy="77871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284633" cy="778715"/>
            </a:xfrm>
            <a:custGeom>
              <a:avLst/>
              <a:gdLst/>
              <a:ahLst/>
              <a:cxnLst/>
              <a:rect l="l" t="t" r="r" b="b"/>
              <a:pathLst>
                <a:path w="284633" h="778715">
                  <a:moveTo>
                    <a:pt x="142316" y="0"/>
                  </a:moveTo>
                  <a:lnTo>
                    <a:pt x="142316" y="0"/>
                  </a:lnTo>
                  <a:cubicBezTo>
                    <a:pt x="220916" y="0"/>
                    <a:pt x="284633" y="63717"/>
                    <a:pt x="284633" y="142316"/>
                  </a:cubicBezTo>
                  <a:lnTo>
                    <a:pt x="284633" y="636399"/>
                  </a:lnTo>
                  <a:cubicBezTo>
                    <a:pt x="284633" y="714998"/>
                    <a:pt x="220916" y="778715"/>
                    <a:pt x="142316" y="778715"/>
                  </a:cubicBezTo>
                  <a:lnTo>
                    <a:pt x="142316" y="778715"/>
                  </a:lnTo>
                  <a:cubicBezTo>
                    <a:pt x="63717" y="778715"/>
                    <a:pt x="0" y="714998"/>
                    <a:pt x="0" y="636399"/>
                  </a:cubicBezTo>
                  <a:lnTo>
                    <a:pt x="0" y="142316"/>
                  </a:lnTo>
                  <a:cubicBezTo>
                    <a:pt x="0" y="63717"/>
                    <a:pt x="63717" y="0"/>
                    <a:pt x="142316" y="0"/>
                  </a:cubicBezTo>
                  <a:close/>
                </a:path>
              </a:pathLst>
            </a:custGeom>
            <a:solidFill>
              <a:srgbClr val="FAE7BC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-38100"/>
              <a:ext cx="284633" cy="81681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4" name="TextBox 14"/>
          <p:cNvSpPr txBox="1"/>
          <p:nvPr/>
        </p:nvSpPr>
        <p:spPr>
          <a:xfrm>
            <a:off x="4875411" y="872275"/>
            <a:ext cx="8537178" cy="10947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60"/>
              </a:lnSpc>
            </a:pPr>
            <a:r>
              <a:rPr lang="en-US" sz="6400" b="1">
                <a:solidFill>
                  <a:srgbClr val="000000"/>
                </a:solidFill>
                <a:latin typeface="Century Gothic Paneuropean Bold" panose="020B0702020202020204"/>
                <a:ea typeface="Century Gothic Paneuropean Bold" panose="020B0702020202020204"/>
                <a:cs typeface="Century Gothic Paneuropean Bold" panose="020B0702020202020204"/>
                <a:sym typeface="Century Gothic Paneuropean Bold" panose="020B0702020202020204"/>
              </a:rPr>
              <a:t>RECOMMENDATION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2224217" y="2732151"/>
            <a:ext cx="7075963" cy="59131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906780" lvl="1" indent="-453390" algn="l">
              <a:lnSpc>
                <a:spcPts val="5880"/>
              </a:lnSpc>
              <a:buFont typeface="Arial" panose="020B0604020202020204"/>
              <a:buChar char="•"/>
            </a:pPr>
            <a:r>
              <a:rPr lang="en-US" sz="4200">
                <a:solidFill>
                  <a:srgbClr val="000000"/>
                </a:solidFill>
                <a:latin typeface="Century Gothic Paneuropean" panose="020B0502020202020204"/>
                <a:ea typeface="Century Gothic Paneuropean" panose="020B0502020202020204"/>
                <a:cs typeface="Century Gothic Paneuropean" panose="020B0502020202020204"/>
                <a:sym typeface="Century Gothic Paneuropean" panose="020B0502020202020204"/>
              </a:rPr>
              <a:t>Tailor interventions culturally</a:t>
            </a:r>
          </a:p>
          <a:p>
            <a:pPr marL="906780" lvl="1" indent="-453390" algn="l">
              <a:lnSpc>
                <a:spcPts val="5880"/>
              </a:lnSpc>
              <a:buFont typeface="Arial" panose="020B0604020202020204"/>
              <a:buChar char="•"/>
            </a:pPr>
            <a:r>
              <a:rPr lang="en-US" sz="4200">
                <a:solidFill>
                  <a:srgbClr val="000000"/>
                </a:solidFill>
                <a:latin typeface="Century Gothic Paneuropean" panose="020B0502020202020204"/>
                <a:ea typeface="Century Gothic Paneuropean" panose="020B0502020202020204"/>
                <a:cs typeface="Century Gothic Paneuropean" panose="020B0502020202020204"/>
                <a:sym typeface="Century Gothic Paneuropean" panose="020B0502020202020204"/>
              </a:rPr>
              <a:t>Promote father involvement</a:t>
            </a:r>
          </a:p>
          <a:p>
            <a:pPr marL="906780" lvl="1" indent="-453390" algn="l">
              <a:lnSpc>
                <a:spcPts val="5880"/>
              </a:lnSpc>
              <a:buFont typeface="Arial" panose="020B0604020202020204"/>
              <a:buChar char="•"/>
            </a:pPr>
            <a:r>
              <a:rPr lang="en-US" sz="4200">
                <a:solidFill>
                  <a:srgbClr val="000000"/>
                </a:solidFill>
                <a:latin typeface="Century Gothic Paneuropean" panose="020B0502020202020204"/>
                <a:ea typeface="Century Gothic Paneuropean" panose="020B0502020202020204"/>
                <a:cs typeface="Century Gothic Paneuropean" panose="020B0502020202020204"/>
                <a:sym typeface="Century Gothic Paneuropean" panose="020B0502020202020204"/>
              </a:rPr>
              <a:t>Encourage storytelling, play, gentle discipline</a:t>
            </a:r>
          </a:p>
          <a:p>
            <a:pPr marL="906780" lvl="1" indent="-453390" algn="l">
              <a:lnSpc>
                <a:spcPts val="5880"/>
              </a:lnSpc>
              <a:buFont typeface="Arial" panose="020B0604020202020204"/>
              <a:buChar char="•"/>
            </a:pPr>
            <a:r>
              <a:rPr lang="en-US" sz="4200">
                <a:solidFill>
                  <a:srgbClr val="000000"/>
                </a:solidFill>
                <a:latin typeface="Century Gothic Paneuropean" panose="020B0502020202020204"/>
                <a:ea typeface="Century Gothic Paneuropean" panose="020B0502020202020204"/>
                <a:cs typeface="Century Gothic Paneuropean" panose="020B0502020202020204"/>
                <a:sym typeface="Century Gothic Paneuropean" panose="020B0502020202020204"/>
              </a:rPr>
              <a:t>Focus efforts on rural areas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35979" y="2980925"/>
            <a:ext cx="7772400" cy="5181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6718943" y="-989670"/>
            <a:ext cx="1080715" cy="2956684"/>
            <a:chOff x="0" y="0"/>
            <a:chExt cx="284633" cy="77871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84633" cy="778715"/>
            </a:xfrm>
            <a:custGeom>
              <a:avLst/>
              <a:gdLst/>
              <a:ahLst/>
              <a:cxnLst/>
              <a:rect l="l" t="t" r="r" b="b"/>
              <a:pathLst>
                <a:path w="284633" h="778715">
                  <a:moveTo>
                    <a:pt x="142316" y="0"/>
                  </a:moveTo>
                  <a:lnTo>
                    <a:pt x="142316" y="0"/>
                  </a:lnTo>
                  <a:cubicBezTo>
                    <a:pt x="220916" y="0"/>
                    <a:pt x="284633" y="63717"/>
                    <a:pt x="284633" y="142316"/>
                  </a:cubicBezTo>
                  <a:lnTo>
                    <a:pt x="284633" y="636399"/>
                  </a:lnTo>
                  <a:cubicBezTo>
                    <a:pt x="284633" y="714998"/>
                    <a:pt x="220916" y="778715"/>
                    <a:pt x="142316" y="778715"/>
                  </a:cubicBezTo>
                  <a:lnTo>
                    <a:pt x="142316" y="778715"/>
                  </a:lnTo>
                  <a:cubicBezTo>
                    <a:pt x="63717" y="778715"/>
                    <a:pt x="0" y="714998"/>
                    <a:pt x="0" y="636399"/>
                  </a:cubicBezTo>
                  <a:lnTo>
                    <a:pt x="0" y="142316"/>
                  </a:lnTo>
                  <a:cubicBezTo>
                    <a:pt x="0" y="63717"/>
                    <a:pt x="63717" y="0"/>
                    <a:pt x="142316" y="0"/>
                  </a:cubicBezTo>
                  <a:close/>
                </a:path>
              </a:pathLst>
            </a:custGeom>
            <a:solidFill>
              <a:srgbClr val="FAE7BC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284633" cy="81681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-529352" y="9803843"/>
            <a:ext cx="19346704" cy="821917"/>
            <a:chOff x="0" y="0"/>
            <a:chExt cx="5095428" cy="216472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5095428" cy="216472"/>
            </a:xfrm>
            <a:custGeom>
              <a:avLst/>
              <a:gdLst/>
              <a:ahLst/>
              <a:cxnLst/>
              <a:rect l="l" t="t" r="r" b="b"/>
              <a:pathLst>
                <a:path w="5095428" h="216472">
                  <a:moveTo>
                    <a:pt x="20409" y="0"/>
                  </a:moveTo>
                  <a:lnTo>
                    <a:pt x="5075020" y="0"/>
                  </a:lnTo>
                  <a:cubicBezTo>
                    <a:pt x="5086291" y="0"/>
                    <a:pt x="5095428" y="9137"/>
                    <a:pt x="5095428" y="20409"/>
                  </a:cubicBezTo>
                  <a:lnTo>
                    <a:pt x="5095428" y="196063"/>
                  </a:lnTo>
                  <a:cubicBezTo>
                    <a:pt x="5095428" y="201476"/>
                    <a:pt x="5093278" y="206667"/>
                    <a:pt x="5089451" y="210494"/>
                  </a:cubicBezTo>
                  <a:cubicBezTo>
                    <a:pt x="5085623" y="214322"/>
                    <a:pt x="5080432" y="216472"/>
                    <a:pt x="5075020" y="216472"/>
                  </a:cubicBezTo>
                  <a:lnTo>
                    <a:pt x="20409" y="216472"/>
                  </a:lnTo>
                  <a:cubicBezTo>
                    <a:pt x="14996" y="216472"/>
                    <a:pt x="9805" y="214322"/>
                    <a:pt x="5978" y="210494"/>
                  </a:cubicBezTo>
                  <a:cubicBezTo>
                    <a:pt x="2150" y="206667"/>
                    <a:pt x="0" y="201476"/>
                    <a:pt x="0" y="196063"/>
                  </a:cubicBezTo>
                  <a:lnTo>
                    <a:pt x="0" y="20409"/>
                  </a:lnTo>
                  <a:cubicBezTo>
                    <a:pt x="0" y="14996"/>
                    <a:pt x="2150" y="9805"/>
                    <a:pt x="5978" y="5978"/>
                  </a:cubicBezTo>
                  <a:cubicBezTo>
                    <a:pt x="9805" y="2150"/>
                    <a:pt x="14996" y="0"/>
                    <a:pt x="20409" y="0"/>
                  </a:cubicBezTo>
                  <a:close/>
                </a:path>
              </a:pathLst>
            </a:custGeom>
            <a:solidFill>
              <a:srgbClr val="FAE7BC"/>
            </a:solidFill>
            <a:ln w="85725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38100"/>
              <a:ext cx="5095428" cy="25457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 flipH="1">
            <a:off x="17259300" y="3085173"/>
            <a:ext cx="4518707" cy="3939865"/>
          </a:xfrm>
          <a:custGeom>
            <a:avLst/>
            <a:gdLst/>
            <a:ahLst/>
            <a:cxnLst/>
            <a:rect l="l" t="t" r="r" b="b"/>
            <a:pathLst>
              <a:path w="4518707" h="3939865">
                <a:moveTo>
                  <a:pt x="4518707" y="0"/>
                </a:moveTo>
                <a:lnTo>
                  <a:pt x="0" y="0"/>
                </a:lnTo>
                <a:lnTo>
                  <a:pt x="0" y="3939864"/>
                </a:lnTo>
                <a:lnTo>
                  <a:pt x="4518707" y="3939864"/>
                </a:lnTo>
                <a:lnTo>
                  <a:pt x="4518707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>
            <a:off x="-3486583" y="3085173"/>
            <a:ext cx="4518707" cy="3939865"/>
          </a:xfrm>
          <a:custGeom>
            <a:avLst/>
            <a:gdLst/>
            <a:ahLst/>
            <a:cxnLst/>
            <a:rect l="l" t="t" r="r" b="b"/>
            <a:pathLst>
              <a:path w="4518707" h="3939865">
                <a:moveTo>
                  <a:pt x="0" y="0"/>
                </a:moveTo>
                <a:lnTo>
                  <a:pt x="4518707" y="0"/>
                </a:lnTo>
                <a:lnTo>
                  <a:pt x="4518707" y="3939864"/>
                </a:lnTo>
                <a:lnTo>
                  <a:pt x="0" y="393986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10" name="Group 10"/>
          <p:cNvGrpSpPr/>
          <p:nvPr/>
        </p:nvGrpSpPr>
        <p:grpSpPr>
          <a:xfrm>
            <a:off x="488343" y="-989670"/>
            <a:ext cx="1080715" cy="2956684"/>
            <a:chOff x="0" y="0"/>
            <a:chExt cx="284633" cy="77871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284633" cy="778715"/>
            </a:xfrm>
            <a:custGeom>
              <a:avLst/>
              <a:gdLst/>
              <a:ahLst/>
              <a:cxnLst/>
              <a:rect l="l" t="t" r="r" b="b"/>
              <a:pathLst>
                <a:path w="284633" h="778715">
                  <a:moveTo>
                    <a:pt x="142316" y="0"/>
                  </a:moveTo>
                  <a:lnTo>
                    <a:pt x="142316" y="0"/>
                  </a:lnTo>
                  <a:cubicBezTo>
                    <a:pt x="220916" y="0"/>
                    <a:pt x="284633" y="63717"/>
                    <a:pt x="284633" y="142316"/>
                  </a:cubicBezTo>
                  <a:lnTo>
                    <a:pt x="284633" y="636399"/>
                  </a:lnTo>
                  <a:cubicBezTo>
                    <a:pt x="284633" y="714998"/>
                    <a:pt x="220916" y="778715"/>
                    <a:pt x="142316" y="778715"/>
                  </a:cubicBezTo>
                  <a:lnTo>
                    <a:pt x="142316" y="778715"/>
                  </a:lnTo>
                  <a:cubicBezTo>
                    <a:pt x="63717" y="778715"/>
                    <a:pt x="0" y="714998"/>
                    <a:pt x="0" y="636399"/>
                  </a:cubicBezTo>
                  <a:lnTo>
                    <a:pt x="0" y="142316"/>
                  </a:lnTo>
                  <a:cubicBezTo>
                    <a:pt x="0" y="63717"/>
                    <a:pt x="63717" y="0"/>
                    <a:pt x="142316" y="0"/>
                  </a:cubicBezTo>
                  <a:close/>
                </a:path>
              </a:pathLst>
            </a:custGeom>
            <a:solidFill>
              <a:srgbClr val="FAE7BC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-38100"/>
              <a:ext cx="284633" cy="81681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4" name="TextBox 14"/>
          <p:cNvSpPr txBox="1"/>
          <p:nvPr/>
        </p:nvSpPr>
        <p:spPr>
          <a:xfrm>
            <a:off x="4875411" y="904875"/>
            <a:ext cx="8537178" cy="10947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60"/>
              </a:lnSpc>
            </a:pPr>
            <a:r>
              <a:rPr lang="en-US" sz="6400" b="1">
                <a:solidFill>
                  <a:srgbClr val="000000"/>
                </a:solidFill>
                <a:latin typeface="Century Gothic Paneuropean Bold" panose="020B0702020202020204"/>
                <a:ea typeface="Century Gothic Paneuropean Bold" panose="020B0702020202020204"/>
                <a:cs typeface="Century Gothic Paneuropean Bold" panose="020B0702020202020204"/>
                <a:sym typeface="Century Gothic Paneuropean Bold" panose="020B0702020202020204"/>
              </a:rPr>
              <a:t>CONCLUSION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2736906" y="2955902"/>
            <a:ext cx="6570370" cy="58154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906780" lvl="1" indent="-453390" algn="l">
              <a:lnSpc>
                <a:spcPts val="5880"/>
              </a:lnSpc>
              <a:buFont typeface="Arial" panose="020B0604020202020204"/>
              <a:buChar char="•"/>
            </a:pPr>
            <a:r>
              <a:rPr lang="en-US" sz="4200">
                <a:solidFill>
                  <a:srgbClr val="000000"/>
                </a:solidFill>
                <a:latin typeface="Century Gothic Paneuropean" panose="020B0502020202020204"/>
                <a:ea typeface="Century Gothic Paneuropean" panose="020B0502020202020204"/>
                <a:cs typeface="Century Gothic Paneuropean" panose="020B0502020202020204"/>
                <a:sym typeface="Century Gothic Paneuropean" panose="020B0502020202020204"/>
              </a:rPr>
              <a:t>Suboptimal nurturing and stimulation</a:t>
            </a:r>
          </a:p>
          <a:p>
            <a:pPr marL="906780" lvl="1" indent="-453390" algn="l">
              <a:lnSpc>
                <a:spcPts val="5880"/>
              </a:lnSpc>
              <a:buFont typeface="Arial" panose="020B0604020202020204"/>
              <a:buChar char="•"/>
            </a:pPr>
            <a:r>
              <a:rPr lang="en-US" sz="4200">
                <a:solidFill>
                  <a:srgbClr val="000000"/>
                </a:solidFill>
                <a:latin typeface="Century Gothic Paneuropean" panose="020B0502020202020204"/>
                <a:ea typeface="Century Gothic Paneuropean" panose="020B0502020202020204"/>
                <a:cs typeface="Century Gothic Paneuropean" panose="020B0502020202020204"/>
                <a:sym typeface="Century Gothic Paneuropean" panose="020B0502020202020204"/>
              </a:rPr>
              <a:t>Culturally sensitive strategies needed</a:t>
            </a:r>
          </a:p>
          <a:p>
            <a:pPr marL="906780" lvl="1" indent="-453390" algn="l">
              <a:lnSpc>
                <a:spcPts val="5880"/>
              </a:lnSpc>
              <a:buFont typeface="Arial" panose="020B0604020202020204"/>
              <a:buChar char="•"/>
            </a:pPr>
            <a:r>
              <a:rPr lang="en-US" sz="4200">
                <a:solidFill>
                  <a:srgbClr val="000000"/>
                </a:solidFill>
                <a:latin typeface="Century Gothic Paneuropean" panose="020B0502020202020204"/>
                <a:ea typeface="Century Gothic Paneuropean" panose="020B0502020202020204"/>
                <a:cs typeface="Century Gothic Paneuropean" panose="020B0502020202020204"/>
                <a:sym typeface="Century Gothic Paneuropean" panose="020B0502020202020204"/>
              </a:rPr>
              <a:t>Investing in caregivers = investing in Zanzibar’s future</a:t>
            </a:r>
          </a:p>
          <a:p>
            <a:pPr algn="l">
              <a:lnSpc>
                <a:spcPts val="5095"/>
              </a:lnSpc>
            </a:pPr>
            <a:endParaRPr lang="en-US" sz="4200">
              <a:solidFill>
                <a:srgbClr val="000000"/>
              </a:solidFill>
              <a:latin typeface="Century Gothic Paneuropean" panose="020B0502020202020204"/>
              <a:ea typeface="Century Gothic Paneuropean" panose="020B0502020202020204"/>
              <a:cs typeface="Century Gothic Paneuropean" panose="020B0502020202020204"/>
              <a:sym typeface="Century Gothic Paneuropean" panose="020B0502020202020204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05301" y="2917457"/>
            <a:ext cx="5853899" cy="585389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6718943" y="-989670"/>
            <a:ext cx="1080715" cy="2956684"/>
            <a:chOff x="0" y="0"/>
            <a:chExt cx="284633" cy="77871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84633" cy="778715"/>
            </a:xfrm>
            <a:custGeom>
              <a:avLst/>
              <a:gdLst/>
              <a:ahLst/>
              <a:cxnLst/>
              <a:rect l="l" t="t" r="r" b="b"/>
              <a:pathLst>
                <a:path w="284633" h="778715">
                  <a:moveTo>
                    <a:pt x="142316" y="0"/>
                  </a:moveTo>
                  <a:lnTo>
                    <a:pt x="142316" y="0"/>
                  </a:lnTo>
                  <a:cubicBezTo>
                    <a:pt x="220916" y="0"/>
                    <a:pt x="284633" y="63717"/>
                    <a:pt x="284633" y="142316"/>
                  </a:cubicBezTo>
                  <a:lnTo>
                    <a:pt x="284633" y="636399"/>
                  </a:lnTo>
                  <a:cubicBezTo>
                    <a:pt x="284633" y="714998"/>
                    <a:pt x="220916" y="778715"/>
                    <a:pt x="142316" y="778715"/>
                  </a:cubicBezTo>
                  <a:lnTo>
                    <a:pt x="142316" y="778715"/>
                  </a:lnTo>
                  <a:cubicBezTo>
                    <a:pt x="63717" y="778715"/>
                    <a:pt x="0" y="714998"/>
                    <a:pt x="0" y="636399"/>
                  </a:cubicBezTo>
                  <a:lnTo>
                    <a:pt x="0" y="142316"/>
                  </a:lnTo>
                  <a:cubicBezTo>
                    <a:pt x="0" y="63717"/>
                    <a:pt x="63717" y="0"/>
                    <a:pt x="142316" y="0"/>
                  </a:cubicBezTo>
                  <a:close/>
                </a:path>
              </a:pathLst>
            </a:custGeom>
            <a:solidFill>
              <a:srgbClr val="FAE7BC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284633" cy="81681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-529352" y="9803843"/>
            <a:ext cx="19346704" cy="821917"/>
            <a:chOff x="0" y="0"/>
            <a:chExt cx="5095428" cy="216472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5095428" cy="216472"/>
            </a:xfrm>
            <a:custGeom>
              <a:avLst/>
              <a:gdLst/>
              <a:ahLst/>
              <a:cxnLst/>
              <a:rect l="l" t="t" r="r" b="b"/>
              <a:pathLst>
                <a:path w="5095428" h="216472">
                  <a:moveTo>
                    <a:pt x="20409" y="0"/>
                  </a:moveTo>
                  <a:lnTo>
                    <a:pt x="5075020" y="0"/>
                  </a:lnTo>
                  <a:cubicBezTo>
                    <a:pt x="5086291" y="0"/>
                    <a:pt x="5095428" y="9137"/>
                    <a:pt x="5095428" y="20409"/>
                  </a:cubicBezTo>
                  <a:lnTo>
                    <a:pt x="5095428" y="196063"/>
                  </a:lnTo>
                  <a:cubicBezTo>
                    <a:pt x="5095428" y="201476"/>
                    <a:pt x="5093278" y="206667"/>
                    <a:pt x="5089451" y="210494"/>
                  </a:cubicBezTo>
                  <a:cubicBezTo>
                    <a:pt x="5085623" y="214322"/>
                    <a:pt x="5080432" y="216472"/>
                    <a:pt x="5075020" y="216472"/>
                  </a:cubicBezTo>
                  <a:lnTo>
                    <a:pt x="20409" y="216472"/>
                  </a:lnTo>
                  <a:cubicBezTo>
                    <a:pt x="14996" y="216472"/>
                    <a:pt x="9805" y="214322"/>
                    <a:pt x="5978" y="210494"/>
                  </a:cubicBezTo>
                  <a:cubicBezTo>
                    <a:pt x="2150" y="206667"/>
                    <a:pt x="0" y="201476"/>
                    <a:pt x="0" y="196063"/>
                  </a:cubicBezTo>
                  <a:lnTo>
                    <a:pt x="0" y="20409"/>
                  </a:lnTo>
                  <a:cubicBezTo>
                    <a:pt x="0" y="14996"/>
                    <a:pt x="2150" y="9805"/>
                    <a:pt x="5978" y="5978"/>
                  </a:cubicBezTo>
                  <a:cubicBezTo>
                    <a:pt x="9805" y="2150"/>
                    <a:pt x="14996" y="0"/>
                    <a:pt x="20409" y="0"/>
                  </a:cubicBezTo>
                  <a:close/>
                </a:path>
              </a:pathLst>
            </a:custGeom>
            <a:solidFill>
              <a:srgbClr val="FAE7BC"/>
            </a:solidFill>
            <a:ln w="85725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38100"/>
              <a:ext cx="5095428" cy="25457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 flipH="1">
            <a:off x="17259300" y="3085173"/>
            <a:ext cx="4518707" cy="3939865"/>
          </a:xfrm>
          <a:custGeom>
            <a:avLst/>
            <a:gdLst/>
            <a:ahLst/>
            <a:cxnLst/>
            <a:rect l="l" t="t" r="r" b="b"/>
            <a:pathLst>
              <a:path w="4518707" h="3939865">
                <a:moveTo>
                  <a:pt x="4518707" y="0"/>
                </a:moveTo>
                <a:lnTo>
                  <a:pt x="0" y="0"/>
                </a:lnTo>
                <a:lnTo>
                  <a:pt x="0" y="3939864"/>
                </a:lnTo>
                <a:lnTo>
                  <a:pt x="4518707" y="3939864"/>
                </a:lnTo>
                <a:lnTo>
                  <a:pt x="4518707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>
            <a:off x="-3486583" y="3085173"/>
            <a:ext cx="4518707" cy="3939865"/>
          </a:xfrm>
          <a:custGeom>
            <a:avLst/>
            <a:gdLst/>
            <a:ahLst/>
            <a:cxnLst/>
            <a:rect l="l" t="t" r="r" b="b"/>
            <a:pathLst>
              <a:path w="4518707" h="3939865">
                <a:moveTo>
                  <a:pt x="0" y="0"/>
                </a:moveTo>
                <a:lnTo>
                  <a:pt x="4518707" y="0"/>
                </a:lnTo>
                <a:lnTo>
                  <a:pt x="4518707" y="3939864"/>
                </a:lnTo>
                <a:lnTo>
                  <a:pt x="0" y="393986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10" name="Group 10"/>
          <p:cNvGrpSpPr/>
          <p:nvPr/>
        </p:nvGrpSpPr>
        <p:grpSpPr>
          <a:xfrm>
            <a:off x="488343" y="-989670"/>
            <a:ext cx="1080715" cy="2956684"/>
            <a:chOff x="0" y="0"/>
            <a:chExt cx="284633" cy="77871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284633" cy="778715"/>
            </a:xfrm>
            <a:custGeom>
              <a:avLst/>
              <a:gdLst/>
              <a:ahLst/>
              <a:cxnLst/>
              <a:rect l="l" t="t" r="r" b="b"/>
              <a:pathLst>
                <a:path w="284633" h="778715">
                  <a:moveTo>
                    <a:pt x="142316" y="0"/>
                  </a:moveTo>
                  <a:lnTo>
                    <a:pt x="142316" y="0"/>
                  </a:lnTo>
                  <a:cubicBezTo>
                    <a:pt x="220916" y="0"/>
                    <a:pt x="284633" y="63717"/>
                    <a:pt x="284633" y="142316"/>
                  </a:cubicBezTo>
                  <a:lnTo>
                    <a:pt x="284633" y="636399"/>
                  </a:lnTo>
                  <a:cubicBezTo>
                    <a:pt x="284633" y="714998"/>
                    <a:pt x="220916" y="778715"/>
                    <a:pt x="142316" y="778715"/>
                  </a:cubicBezTo>
                  <a:lnTo>
                    <a:pt x="142316" y="778715"/>
                  </a:lnTo>
                  <a:cubicBezTo>
                    <a:pt x="63717" y="778715"/>
                    <a:pt x="0" y="714998"/>
                    <a:pt x="0" y="636399"/>
                  </a:cubicBezTo>
                  <a:lnTo>
                    <a:pt x="0" y="142316"/>
                  </a:lnTo>
                  <a:cubicBezTo>
                    <a:pt x="0" y="63717"/>
                    <a:pt x="63717" y="0"/>
                    <a:pt x="142316" y="0"/>
                  </a:cubicBezTo>
                  <a:close/>
                </a:path>
              </a:pathLst>
            </a:custGeom>
            <a:solidFill>
              <a:srgbClr val="FAE7BC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-38100"/>
              <a:ext cx="284633" cy="81681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4" name="TextBox 14"/>
          <p:cNvSpPr txBox="1"/>
          <p:nvPr/>
        </p:nvSpPr>
        <p:spPr>
          <a:xfrm>
            <a:off x="3505200" y="876300"/>
            <a:ext cx="12972395" cy="12888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200"/>
              </a:lnSpc>
            </a:pPr>
            <a:r>
              <a:rPr lang="en-US" sz="6400" b="1" dirty="0">
                <a:solidFill>
                  <a:srgbClr val="000000"/>
                </a:solidFill>
                <a:latin typeface="Century Gothic Paneuropean Bold" panose="020B0702020202020204"/>
                <a:ea typeface="Century Gothic Paneuropean Bold" panose="020B0702020202020204"/>
                <a:cs typeface="Century Gothic Paneuropean Bold" panose="020B0702020202020204"/>
                <a:sym typeface="Century Gothic Paneuropean Bold" panose="020B0702020202020204"/>
              </a:rPr>
              <a:t>THANK YOU FOR LISTENING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00800" y="2561898"/>
            <a:ext cx="6502400" cy="65024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6718943" y="-989670"/>
            <a:ext cx="1080715" cy="2956684"/>
            <a:chOff x="0" y="0"/>
            <a:chExt cx="284633" cy="77871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84633" cy="778715"/>
            </a:xfrm>
            <a:custGeom>
              <a:avLst/>
              <a:gdLst/>
              <a:ahLst/>
              <a:cxnLst/>
              <a:rect l="l" t="t" r="r" b="b"/>
              <a:pathLst>
                <a:path w="284633" h="778715">
                  <a:moveTo>
                    <a:pt x="142316" y="0"/>
                  </a:moveTo>
                  <a:lnTo>
                    <a:pt x="142316" y="0"/>
                  </a:lnTo>
                  <a:cubicBezTo>
                    <a:pt x="220916" y="0"/>
                    <a:pt x="284633" y="63717"/>
                    <a:pt x="284633" y="142316"/>
                  </a:cubicBezTo>
                  <a:lnTo>
                    <a:pt x="284633" y="636399"/>
                  </a:lnTo>
                  <a:cubicBezTo>
                    <a:pt x="284633" y="714998"/>
                    <a:pt x="220916" y="778715"/>
                    <a:pt x="142316" y="778715"/>
                  </a:cubicBezTo>
                  <a:lnTo>
                    <a:pt x="142316" y="778715"/>
                  </a:lnTo>
                  <a:cubicBezTo>
                    <a:pt x="63717" y="778715"/>
                    <a:pt x="0" y="714998"/>
                    <a:pt x="0" y="636399"/>
                  </a:cubicBezTo>
                  <a:lnTo>
                    <a:pt x="0" y="142316"/>
                  </a:lnTo>
                  <a:cubicBezTo>
                    <a:pt x="0" y="63717"/>
                    <a:pt x="63717" y="0"/>
                    <a:pt x="142316" y="0"/>
                  </a:cubicBezTo>
                  <a:close/>
                </a:path>
              </a:pathLst>
            </a:custGeom>
            <a:solidFill>
              <a:srgbClr val="FAE7BC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284633" cy="81681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-529352" y="9803843"/>
            <a:ext cx="19346704" cy="821917"/>
            <a:chOff x="0" y="0"/>
            <a:chExt cx="5095428" cy="216472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5095428" cy="216472"/>
            </a:xfrm>
            <a:custGeom>
              <a:avLst/>
              <a:gdLst/>
              <a:ahLst/>
              <a:cxnLst/>
              <a:rect l="l" t="t" r="r" b="b"/>
              <a:pathLst>
                <a:path w="5095428" h="216472">
                  <a:moveTo>
                    <a:pt x="20409" y="0"/>
                  </a:moveTo>
                  <a:lnTo>
                    <a:pt x="5075020" y="0"/>
                  </a:lnTo>
                  <a:cubicBezTo>
                    <a:pt x="5086291" y="0"/>
                    <a:pt x="5095428" y="9137"/>
                    <a:pt x="5095428" y="20409"/>
                  </a:cubicBezTo>
                  <a:lnTo>
                    <a:pt x="5095428" y="196063"/>
                  </a:lnTo>
                  <a:cubicBezTo>
                    <a:pt x="5095428" y="201476"/>
                    <a:pt x="5093278" y="206667"/>
                    <a:pt x="5089451" y="210494"/>
                  </a:cubicBezTo>
                  <a:cubicBezTo>
                    <a:pt x="5085623" y="214322"/>
                    <a:pt x="5080432" y="216472"/>
                    <a:pt x="5075020" y="216472"/>
                  </a:cubicBezTo>
                  <a:lnTo>
                    <a:pt x="20409" y="216472"/>
                  </a:lnTo>
                  <a:cubicBezTo>
                    <a:pt x="14996" y="216472"/>
                    <a:pt x="9805" y="214322"/>
                    <a:pt x="5978" y="210494"/>
                  </a:cubicBezTo>
                  <a:cubicBezTo>
                    <a:pt x="2150" y="206667"/>
                    <a:pt x="0" y="201476"/>
                    <a:pt x="0" y="196063"/>
                  </a:cubicBezTo>
                  <a:lnTo>
                    <a:pt x="0" y="20409"/>
                  </a:lnTo>
                  <a:cubicBezTo>
                    <a:pt x="0" y="14996"/>
                    <a:pt x="2150" y="9805"/>
                    <a:pt x="5978" y="5978"/>
                  </a:cubicBezTo>
                  <a:cubicBezTo>
                    <a:pt x="9805" y="2150"/>
                    <a:pt x="14996" y="0"/>
                    <a:pt x="20409" y="0"/>
                  </a:cubicBezTo>
                  <a:close/>
                </a:path>
              </a:pathLst>
            </a:custGeom>
            <a:solidFill>
              <a:srgbClr val="FAE7BC"/>
            </a:solidFill>
            <a:ln w="85725" cap="rnd">
              <a:solidFill>
                <a:srgbClr val="494848"/>
              </a:solidFill>
              <a:prstDash val="solid"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38100"/>
              <a:ext cx="5095428" cy="25457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4875411" y="904875"/>
            <a:ext cx="8537178" cy="10947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60"/>
              </a:lnSpc>
            </a:pPr>
            <a:r>
              <a:rPr lang="en-US" sz="6400" b="1">
                <a:solidFill>
                  <a:srgbClr val="000000"/>
                </a:solidFill>
                <a:latin typeface="Century Gothic Paneuropean Bold" panose="020B0702020202020204"/>
                <a:ea typeface="Century Gothic Paneuropean Bold" panose="020B0702020202020204"/>
                <a:cs typeface="Century Gothic Paneuropean Bold" panose="020B0702020202020204"/>
                <a:sym typeface="Century Gothic Paneuropean Bold" panose="020B0702020202020204"/>
              </a:rPr>
              <a:t>OUTLINE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2916614" y="2188529"/>
            <a:ext cx="12454772" cy="6318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863600" lvl="1" indent="-431800" algn="l">
              <a:lnSpc>
                <a:spcPts val="5600"/>
              </a:lnSpc>
              <a:buFont typeface="Arial" panose="020B0604020202020204"/>
              <a:buChar char="•"/>
            </a:pPr>
            <a:r>
              <a:rPr lang="en-US" sz="4000" dirty="0">
                <a:solidFill>
                  <a:srgbClr val="000000"/>
                </a:solidFill>
                <a:latin typeface="Century Gothic Paneuropean" panose="020B0502020202020204"/>
                <a:ea typeface="Century Gothic Paneuropean" panose="020B0502020202020204"/>
                <a:cs typeface="Century Gothic Paneuropean" panose="020B0502020202020204"/>
                <a:sym typeface="Century Gothic Paneuropean" panose="020B0502020202020204"/>
              </a:rPr>
              <a:t>Background</a:t>
            </a:r>
          </a:p>
          <a:p>
            <a:pPr marL="863600" lvl="1" indent="-431800" algn="l">
              <a:lnSpc>
                <a:spcPts val="5600"/>
              </a:lnSpc>
              <a:buFont typeface="Arial" panose="020B0604020202020204"/>
              <a:buChar char="•"/>
            </a:pPr>
            <a:r>
              <a:rPr lang="en-US" sz="4000" dirty="0">
                <a:solidFill>
                  <a:srgbClr val="000000"/>
                </a:solidFill>
                <a:latin typeface="Century Gothic Paneuropean" panose="020B0502020202020204"/>
                <a:ea typeface="Century Gothic Paneuropean" panose="020B0502020202020204"/>
                <a:cs typeface="Century Gothic Paneuropean" panose="020B0502020202020204"/>
                <a:sym typeface="Century Gothic Paneuropean" panose="020B0502020202020204"/>
              </a:rPr>
              <a:t>Objective</a:t>
            </a:r>
          </a:p>
          <a:p>
            <a:pPr marL="863600" lvl="1" indent="-431800" algn="l">
              <a:lnSpc>
                <a:spcPts val="5600"/>
              </a:lnSpc>
              <a:buFont typeface="Arial" panose="020B0604020202020204"/>
              <a:buChar char="•"/>
            </a:pPr>
            <a:r>
              <a:rPr lang="en-US" sz="4000" dirty="0">
                <a:solidFill>
                  <a:srgbClr val="000000"/>
                </a:solidFill>
                <a:latin typeface="Century Gothic Paneuropean" panose="020B0502020202020204"/>
                <a:ea typeface="Century Gothic Paneuropean" panose="020B0502020202020204"/>
                <a:cs typeface="Century Gothic Paneuropean" panose="020B0502020202020204"/>
                <a:sym typeface="Century Gothic Paneuropean" panose="020B0502020202020204"/>
              </a:rPr>
              <a:t>Methodology</a:t>
            </a:r>
          </a:p>
          <a:p>
            <a:pPr marL="863600" lvl="1" indent="-431800" algn="l">
              <a:lnSpc>
                <a:spcPts val="5600"/>
              </a:lnSpc>
              <a:buFont typeface="Arial" panose="020B0604020202020204"/>
              <a:buChar char="•"/>
            </a:pPr>
            <a:r>
              <a:rPr lang="en-US" sz="4000" dirty="0">
                <a:solidFill>
                  <a:srgbClr val="000000"/>
                </a:solidFill>
                <a:latin typeface="Century Gothic Paneuropean" panose="020B0502020202020204"/>
                <a:ea typeface="Century Gothic Paneuropean" panose="020B0502020202020204"/>
                <a:cs typeface="Century Gothic Paneuropean" panose="020B0502020202020204"/>
                <a:sym typeface="Century Gothic Paneuropean" panose="020B0502020202020204"/>
              </a:rPr>
              <a:t>Findings: Nutrition &amp; Health</a:t>
            </a:r>
          </a:p>
          <a:p>
            <a:pPr marL="863600" lvl="1" indent="-431800" algn="l">
              <a:lnSpc>
                <a:spcPts val="5600"/>
              </a:lnSpc>
              <a:buFont typeface="Arial" panose="020B0604020202020204"/>
              <a:buChar char="•"/>
            </a:pPr>
            <a:r>
              <a:rPr lang="en-US" sz="4000" dirty="0">
                <a:solidFill>
                  <a:srgbClr val="000000"/>
                </a:solidFill>
                <a:latin typeface="Century Gothic Paneuropean" panose="020B0502020202020204"/>
                <a:ea typeface="Century Gothic Paneuropean" panose="020B0502020202020204"/>
                <a:cs typeface="Century Gothic Paneuropean" panose="020B0502020202020204"/>
                <a:sym typeface="Century Gothic Paneuropean" panose="020B0502020202020204"/>
              </a:rPr>
              <a:t>Findings: Early Learning &amp; Stimulation</a:t>
            </a:r>
          </a:p>
          <a:p>
            <a:pPr marL="863600" lvl="1" indent="-431800" algn="l">
              <a:lnSpc>
                <a:spcPts val="5600"/>
              </a:lnSpc>
              <a:buFont typeface="Arial" panose="020B0604020202020204"/>
              <a:buChar char="•"/>
            </a:pPr>
            <a:r>
              <a:rPr lang="en-US" sz="4000" dirty="0">
                <a:solidFill>
                  <a:srgbClr val="000000"/>
                </a:solidFill>
                <a:latin typeface="Century Gothic Paneuropean" panose="020B0502020202020204"/>
                <a:ea typeface="Century Gothic Paneuropean" panose="020B0502020202020204"/>
                <a:cs typeface="Century Gothic Paneuropean" panose="020B0502020202020204"/>
                <a:sym typeface="Century Gothic Paneuropean" panose="020B0502020202020204"/>
              </a:rPr>
              <a:t>Findings: Discipline &amp; Feeding</a:t>
            </a:r>
          </a:p>
          <a:p>
            <a:pPr marL="863600" lvl="1" indent="-431800" algn="l">
              <a:lnSpc>
                <a:spcPts val="5600"/>
              </a:lnSpc>
              <a:buFont typeface="Arial" panose="020B0604020202020204"/>
              <a:buChar char="•"/>
            </a:pPr>
            <a:r>
              <a:rPr lang="en-US" sz="4000" dirty="0">
                <a:solidFill>
                  <a:srgbClr val="000000"/>
                </a:solidFill>
                <a:latin typeface="Century Gothic Paneuropean" panose="020B0502020202020204"/>
                <a:ea typeface="Century Gothic Paneuropean" panose="020B0502020202020204"/>
                <a:cs typeface="Century Gothic Paneuropean" panose="020B0502020202020204"/>
                <a:sym typeface="Century Gothic Paneuropean" panose="020B0502020202020204"/>
              </a:rPr>
              <a:t>Urban - Rural Differences</a:t>
            </a:r>
          </a:p>
          <a:p>
            <a:pPr marL="863600" lvl="1" indent="-431800" algn="l">
              <a:lnSpc>
                <a:spcPts val="5600"/>
              </a:lnSpc>
              <a:buFont typeface="Arial" panose="020B0604020202020204"/>
              <a:buChar char="•"/>
            </a:pPr>
            <a:r>
              <a:rPr lang="en-US" sz="4000" dirty="0">
                <a:solidFill>
                  <a:srgbClr val="000000"/>
                </a:solidFill>
                <a:latin typeface="Century Gothic Paneuropean" panose="020B0502020202020204"/>
                <a:ea typeface="Century Gothic Paneuropean" panose="020B0502020202020204"/>
                <a:cs typeface="Century Gothic Paneuropean" panose="020B0502020202020204"/>
                <a:sym typeface="Century Gothic Paneuropean" panose="020B0502020202020204"/>
              </a:rPr>
              <a:t>Recommendation</a:t>
            </a:r>
          </a:p>
          <a:p>
            <a:pPr marL="863600" lvl="1" indent="-431800" algn="l">
              <a:lnSpc>
                <a:spcPts val="5600"/>
              </a:lnSpc>
              <a:buFont typeface="Arial" panose="020B0604020202020204"/>
              <a:buChar char="•"/>
            </a:pPr>
            <a:r>
              <a:rPr lang="en-US" sz="4000" dirty="0">
                <a:solidFill>
                  <a:srgbClr val="000000"/>
                </a:solidFill>
                <a:latin typeface="Century Gothic Paneuropean" panose="020B0502020202020204"/>
                <a:ea typeface="Century Gothic Paneuropean" panose="020B0502020202020204"/>
                <a:cs typeface="Century Gothic Paneuropean" panose="020B0502020202020204"/>
                <a:sym typeface="Century Gothic Paneuropean" panose="020B0502020202020204"/>
              </a:rPr>
              <a:t>Conclusion</a:t>
            </a:r>
          </a:p>
        </p:txBody>
      </p:sp>
      <p:sp>
        <p:nvSpPr>
          <p:cNvPr id="10" name="Freeform 10"/>
          <p:cNvSpPr/>
          <p:nvPr/>
        </p:nvSpPr>
        <p:spPr>
          <a:xfrm flipH="1">
            <a:off x="17259300" y="3085173"/>
            <a:ext cx="4518707" cy="3939865"/>
          </a:xfrm>
          <a:custGeom>
            <a:avLst/>
            <a:gdLst/>
            <a:ahLst/>
            <a:cxnLst/>
            <a:rect l="l" t="t" r="r" b="b"/>
            <a:pathLst>
              <a:path w="4518707" h="3939865">
                <a:moveTo>
                  <a:pt x="4518707" y="0"/>
                </a:moveTo>
                <a:lnTo>
                  <a:pt x="0" y="0"/>
                </a:lnTo>
                <a:lnTo>
                  <a:pt x="0" y="3939864"/>
                </a:lnTo>
                <a:lnTo>
                  <a:pt x="4518707" y="3939864"/>
                </a:lnTo>
                <a:lnTo>
                  <a:pt x="4518707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>
          <a:xfrm>
            <a:off x="-3486583" y="3085173"/>
            <a:ext cx="4518707" cy="3939865"/>
          </a:xfrm>
          <a:custGeom>
            <a:avLst/>
            <a:gdLst/>
            <a:ahLst/>
            <a:cxnLst/>
            <a:rect l="l" t="t" r="r" b="b"/>
            <a:pathLst>
              <a:path w="4518707" h="3939865">
                <a:moveTo>
                  <a:pt x="0" y="0"/>
                </a:moveTo>
                <a:lnTo>
                  <a:pt x="4518707" y="0"/>
                </a:lnTo>
                <a:lnTo>
                  <a:pt x="4518707" y="3939864"/>
                </a:lnTo>
                <a:lnTo>
                  <a:pt x="0" y="393986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12" name="Group 12"/>
          <p:cNvGrpSpPr/>
          <p:nvPr/>
        </p:nvGrpSpPr>
        <p:grpSpPr>
          <a:xfrm>
            <a:off x="488343" y="-989670"/>
            <a:ext cx="1080715" cy="2956684"/>
            <a:chOff x="0" y="0"/>
            <a:chExt cx="284633" cy="778715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284633" cy="778715"/>
            </a:xfrm>
            <a:custGeom>
              <a:avLst/>
              <a:gdLst/>
              <a:ahLst/>
              <a:cxnLst/>
              <a:rect l="l" t="t" r="r" b="b"/>
              <a:pathLst>
                <a:path w="284633" h="778715">
                  <a:moveTo>
                    <a:pt x="142316" y="0"/>
                  </a:moveTo>
                  <a:lnTo>
                    <a:pt x="142316" y="0"/>
                  </a:lnTo>
                  <a:cubicBezTo>
                    <a:pt x="220916" y="0"/>
                    <a:pt x="284633" y="63717"/>
                    <a:pt x="284633" y="142316"/>
                  </a:cubicBezTo>
                  <a:lnTo>
                    <a:pt x="284633" y="636399"/>
                  </a:lnTo>
                  <a:cubicBezTo>
                    <a:pt x="284633" y="714998"/>
                    <a:pt x="220916" y="778715"/>
                    <a:pt x="142316" y="778715"/>
                  </a:cubicBezTo>
                  <a:lnTo>
                    <a:pt x="142316" y="778715"/>
                  </a:lnTo>
                  <a:cubicBezTo>
                    <a:pt x="63717" y="778715"/>
                    <a:pt x="0" y="714998"/>
                    <a:pt x="0" y="636399"/>
                  </a:cubicBezTo>
                  <a:lnTo>
                    <a:pt x="0" y="142316"/>
                  </a:lnTo>
                  <a:cubicBezTo>
                    <a:pt x="0" y="63717"/>
                    <a:pt x="63717" y="0"/>
                    <a:pt x="142316" y="0"/>
                  </a:cubicBezTo>
                  <a:close/>
                </a:path>
              </a:pathLst>
            </a:custGeom>
            <a:solidFill>
              <a:srgbClr val="FAE7BC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-38100"/>
              <a:ext cx="284633" cy="81681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  <a:spcBef>
                  <a:spcPct val="0"/>
                </a:spcBef>
              </a:pPr>
              <a:endParaRPr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6718943" y="-989670"/>
            <a:ext cx="1080715" cy="2956684"/>
            <a:chOff x="0" y="0"/>
            <a:chExt cx="284633" cy="77871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84633" cy="778715"/>
            </a:xfrm>
            <a:custGeom>
              <a:avLst/>
              <a:gdLst/>
              <a:ahLst/>
              <a:cxnLst/>
              <a:rect l="l" t="t" r="r" b="b"/>
              <a:pathLst>
                <a:path w="284633" h="778715">
                  <a:moveTo>
                    <a:pt x="142316" y="0"/>
                  </a:moveTo>
                  <a:lnTo>
                    <a:pt x="142316" y="0"/>
                  </a:lnTo>
                  <a:cubicBezTo>
                    <a:pt x="220916" y="0"/>
                    <a:pt x="284633" y="63717"/>
                    <a:pt x="284633" y="142316"/>
                  </a:cubicBezTo>
                  <a:lnTo>
                    <a:pt x="284633" y="636399"/>
                  </a:lnTo>
                  <a:cubicBezTo>
                    <a:pt x="284633" y="714998"/>
                    <a:pt x="220916" y="778715"/>
                    <a:pt x="142316" y="778715"/>
                  </a:cubicBezTo>
                  <a:lnTo>
                    <a:pt x="142316" y="778715"/>
                  </a:lnTo>
                  <a:cubicBezTo>
                    <a:pt x="63717" y="778715"/>
                    <a:pt x="0" y="714998"/>
                    <a:pt x="0" y="636399"/>
                  </a:cubicBezTo>
                  <a:lnTo>
                    <a:pt x="0" y="142316"/>
                  </a:lnTo>
                  <a:cubicBezTo>
                    <a:pt x="0" y="63717"/>
                    <a:pt x="63717" y="0"/>
                    <a:pt x="142316" y="0"/>
                  </a:cubicBezTo>
                  <a:close/>
                </a:path>
              </a:pathLst>
            </a:custGeom>
            <a:solidFill>
              <a:srgbClr val="FAE7BC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284633" cy="81681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-529352" y="9803843"/>
            <a:ext cx="19346704" cy="821917"/>
            <a:chOff x="0" y="0"/>
            <a:chExt cx="5095428" cy="216472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5095428" cy="216472"/>
            </a:xfrm>
            <a:custGeom>
              <a:avLst/>
              <a:gdLst/>
              <a:ahLst/>
              <a:cxnLst/>
              <a:rect l="l" t="t" r="r" b="b"/>
              <a:pathLst>
                <a:path w="5095428" h="216472">
                  <a:moveTo>
                    <a:pt x="20409" y="0"/>
                  </a:moveTo>
                  <a:lnTo>
                    <a:pt x="5075020" y="0"/>
                  </a:lnTo>
                  <a:cubicBezTo>
                    <a:pt x="5086291" y="0"/>
                    <a:pt x="5095428" y="9137"/>
                    <a:pt x="5095428" y="20409"/>
                  </a:cubicBezTo>
                  <a:lnTo>
                    <a:pt x="5095428" y="196063"/>
                  </a:lnTo>
                  <a:cubicBezTo>
                    <a:pt x="5095428" y="201476"/>
                    <a:pt x="5093278" y="206667"/>
                    <a:pt x="5089451" y="210494"/>
                  </a:cubicBezTo>
                  <a:cubicBezTo>
                    <a:pt x="5085623" y="214322"/>
                    <a:pt x="5080432" y="216472"/>
                    <a:pt x="5075020" y="216472"/>
                  </a:cubicBezTo>
                  <a:lnTo>
                    <a:pt x="20409" y="216472"/>
                  </a:lnTo>
                  <a:cubicBezTo>
                    <a:pt x="14996" y="216472"/>
                    <a:pt x="9805" y="214322"/>
                    <a:pt x="5978" y="210494"/>
                  </a:cubicBezTo>
                  <a:cubicBezTo>
                    <a:pt x="2150" y="206667"/>
                    <a:pt x="0" y="201476"/>
                    <a:pt x="0" y="196063"/>
                  </a:cubicBezTo>
                  <a:lnTo>
                    <a:pt x="0" y="20409"/>
                  </a:lnTo>
                  <a:cubicBezTo>
                    <a:pt x="0" y="14996"/>
                    <a:pt x="2150" y="9805"/>
                    <a:pt x="5978" y="5978"/>
                  </a:cubicBezTo>
                  <a:cubicBezTo>
                    <a:pt x="9805" y="2150"/>
                    <a:pt x="14996" y="0"/>
                    <a:pt x="20409" y="0"/>
                  </a:cubicBezTo>
                  <a:close/>
                </a:path>
              </a:pathLst>
            </a:custGeom>
            <a:solidFill>
              <a:srgbClr val="FAE7BC"/>
            </a:solidFill>
            <a:ln w="85725" cap="rnd">
              <a:solidFill>
                <a:srgbClr val="494848"/>
              </a:solidFill>
              <a:prstDash val="solid"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38100"/>
              <a:ext cx="5095428" cy="25457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 flipH="1">
            <a:off x="17259300" y="3085173"/>
            <a:ext cx="4518707" cy="3939865"/>
          </a:xfrm>
          <a:custGeom>
            <a:avLst/>
            <a:gdLst/>
            <a:ahLst/>
            <a:cxnLst/>
            <a:rect l="l" t="t" r="r" b="b"/>
            <a:pathLst>
              <a:path w="4518707" h="3939865">
                <a:moveTo>
                  <a:pt x="4518707" y="0"/>
                </a:moveTo>
                <a:lnTo>
                  <a:pt x="0" y="0"/>
                </a:lnTo>
                <a:lnTo>
                  <a:pt x="0" y="3939864"/>
                </a:lnTo>
                <a:lnTo>
                  <a:pt x="4518707" y="3939864"/>
                </a:lnTo>
                <a:lnTo>
                  <a:pt x="4518707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>
            <a:off x="-3486583" y="3085173"/>
            <a:ext cx="4518707" cy="3939865"/>
          </a:xfrm>
          <a:custGeom>
            <a:avLst/>
            <a:gdLst/>
            <a:ahLst/>
            <a:cxnLst/>
            <a:rect l="l" t="t" r="r" b="b"/>
            <a:pathLst>
              <a:path w="4518707" h="3939865">
                <a:moveTo>
                  <a:pt x="0" y="0"/>
                </a:moveTo>
                <a:lnTo>
                  <a:pt x="4518707" y="0"/>
                </a:lnTo>
                <a:lnTo>
                  <a:pt x="4518707" y="3939864"/>
                </a:lnTo>
                <a:lnTo>
                  <a:pt x="0" y="393986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10" name="Group 10"/>
          <p:cNvGrpSpPr/>
          <p:nvPr/>
        </p:nvGrpSpPr>
        <p:grpSpPr>
          <a:xfrm>
            <a:off x="488343" y="-989670"/>
            <a:ext cx="1080715" cy="2956684"/>
            <a:chOff x="0" y="0"/>
            <a:chExt cx="284633" cy="77871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284633" cy="778715"/>
            </a:xfrm>
            <a:custGeom>
              <a:avLst/>
              <a:gdLst/>
              <a:ahLst/>
              <a:cxnLst/>
              <a:rect l="l" t="t" r="r" b="b"/>
              <a:pathLst>
                <a:path w="284633" h="778715">
                  <a:moveTo>
                    <a:pt x="142316" y="0"/>
                  </a:moveTo>
                  <a:lnTo>
                    <a:pt x="142316" y="0"/>
                  </a:lnTo>
                  <a:cubicBezTo>
                    <a:pt x="220916" y="0"/>
                    <a:pt x="284633" y="63717"/>
                    <a:pt x="284633" y="142316"/>
                  </a:cubicBezTo>
                  <a:lnTo>
                    <a:pt x="284633" y="636399"/>
                  </a:lnTo>
                  <a:cubicBezTo>
                    <a:pt x="284633" y="714998"/>
                    <a:pt x="220916" y="778715"/>
                    <a:pt x="142316" y="778715"/>
                  </a:cubicBezTo>
                  <a:lnTo>
                    <a:pt x="142316" y="778715"/>
                  </a:lnTo>
                  <a:cubicBezTo>
                    <a:pt x="63717" y="778715"/>
                    <a:pt x="0" y="714998"/>
                    <a:pt x="0" y="636399"/>
                  </a:cubicBezTo>
                  <a:lnTo>
                    <a:pt x="0" y="142316"/>
                  </a:lnTo>
                  <a:cubicBezTo>
                    <a:pt x="0" y="63717"/>
                    <a:pt x="63717" y="0"/>
                    <a:pt x="142316" y="0"/>
                  </a:cubicBezTo>
                  <a:close/>
                </a:path>
              </a:pathLst>
            </a:custGeom>
            <a:solidFill>
              <a:srgbClr val="FAE7BC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-38100"/>
              <a:ext cx="284633" cy="81681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4" name="TextBox 14"/>
          <p:cNvSpPr txBox="1"/>
          <p:nvPr/>
        </p:nvSpPr>
        <p:spPr>
          <a:xfrm>
            <a:off x="4875411" y="904875"/>
            <a:ext cx="8537178" cy="10947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60"/>
              </a:lnSpc>
            </a:pPr>
            <a:r>
              <a:rPr lang="en-US" sz="6400" b="1">
                <a:solidFill>
                  <a:srgbClr val="000000"/>
                </a:solidFill>
                <a:latin typeface="Century Gothic Paneuropean Bold" panose="020B0702020202020204"/>
                <a:ea typeface="Century Gothic Paneuropean Bold" panose="020B0702020202020204"/>
                <a:cs typeface="Century Gothic Paneuropean Bold" panose="020B0702020202020204"/>
                <a:sym typeface="Century Gothic Paneuropean Bold" panose="020B0702020202020204"/>
              </a:rPr>
              <a:t>BACKGROUND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889515" y="2685959"/>
            <a:ext cx="8077337" cy="50965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895350" lvl="1" indent="-447675" algn="l">
              <a:lnSpc>
                <a:spcPts val="5805"/>
              </a:lnSpc>
              <a:buFont typeface="Arial" panose="020B0604020202020204"/>
              <a:buChar char="•"/>
            </a:pPr>
            <a:r>
              <a:rPr lang="en-US" sz="4145">
                <a:solidFill>
                  <a:srgbClr val="000000"/>
                </a:solidFill>
                <a:latin typeface="Century Gothic Paneuropean" panose="020B0502020202020204"/>
                <a:ea typeface="Century Gothic Paneuropean" panose="020B0502020202020204"/>
                <a:cs typeface="Century Gothic Paneuropean" panose="020B0502020202020204"/>
                <a:sym typeface="Century Gothic Paneuropean" panose="020B0502020202020204"/>
              </a:rPr>
              <a:t>Early years crucial for brain and emotional development</a:t>
            </a:r>
          </a:p>
          <a:p>
            <a:pPr marL="895350" lvl="1" indent="-447675" algn="l">
              <a:lnSpc>
                <a:spcPts val="5805"/>
              </a:lnSpc>
              <a:buFont typeface="Arial" panose="020B0604020202020204"/>
              <a:buChar char="•"/>
            </a:pPr>
            <a:r>
              <a:rPr lang="en-US" sz="4145">
                <a:solidFill>
                  <a:srgbClr val="000000"/>
                </a:solidFill>
                <a:latin typeface="Century Gothic Paneuropean" panose="020B0502020202020204"/>
                <a:ea typeface="Century Gothic Paneuropean" panose="020B0502020202020204"/>
                <a:cs typeface="Century Gothic Paneuropean" panose="020B0502020202020204"/>
                <a:sym typeface="Century Gothic Paneuropean" panose="020B0502020202020204"/>
              </a:rPr>
              <a:t>Caregivers play key role</a:t>
            </a:r>
          </a:p>
          <a:p>
            <a:pPr marL="895350" lvl="1" indent="-447675" algn="l">
              <a:lnSpc>
                <a:spcPts val="5805"/>
              </a:lnSpc>
              <a:buFont typeface="Arial" panose="020B0604020202020204"/>
              <a:buChar char="•"/>
            </a:pPr>
            <a:r>
              <a:rPr lang="en-US" sz="4145">
                <a:solidFill>
                  <a:srgbClr val="000000"/>
                </a:solidFill>
                <a:latin typeface="Century Gothic Paneuropean" panose="020B0502020202020204"/>
                <a:ea typeface="Century Gothic Paneuropean" panose="020B0502020202020204"/>
                <a:cs typeface="Century Gothic Paneuropean" panose="020B0502020202020204"/>
                <a:sym typeface="Century Gothic Paneuropean" panose="020B0502020202020204"/>
              </a:rPr>
              <a:t>Need for local evidence in Zanzibar</a:t>
            </a:r>
          </a:p>
          <a:p>
            <a:pPr algn="l">
              <a:lnSpc>
                <a:spcPts val="5805"/>
              </a:lnSpc>
            </a:pPr>
            <a:endParaRPr lang="en-US" sz="4145">
              <a:solidFill>
                <a:srgbClr val="000000"/>
              </a:solidFill>
              <a:latin typeface="Century Gothic Paneuropean" panose="020B0502020202020204"/>
              <a:ea typeface="Century Gothic Paneuropean" panose="020B0502020202020204"/>
              <a:cs typeface="Century Gothic Paneuropean" panose="020B0502020202020204"/>
              <a:sym typeface="Century Gothic Paneuropean" panose="020B0502020202020204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61388" y="2324099"/>
            <a:ext cx="6678811" cy="66788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6718943" y="-989670"/>
            <a:ext cx="1080715" cy="2956684"/>
            <a:chOff x="0" y="0"/>
            <a:chExt cx="284633" cy="77871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84633" cy="778715"/>
            </a:xfrm>
            <a:custGeom>
              <a:avLst/>
              <a:gdLst/>
              <a:ahLst/>
              <a:cxnLst/>
              <a:rect l="l" t="t" r="r" b="b"/>
              <a:pathLst>
                <a:path w="284633" h="778715">
                  <a:moveTo>
                    <a:pt x="142316" y="0"/>
                  </a:moveTo>
                  <a:lnTo>
                    <a:pt x="142316" y="0"/>
                  </a:lnTo>
                  <a:cubicBezTo>
                    <a:pt x="220916" y="0"/>
                    <a:pt x="284633" y="63717"/>
                    <a:pt x="284633" y="142316"/>
                  </a:cubicBezTo>
                  <a:lnTo>
                    <a:pt x="284633" y="636399"/>
                  </a:lnTo>
                  <a:cubicBezTo>
                    <a:pt x="284633" y="714998"/>
                    <a:pt x="220916" y="778715"/>
                    <a:pt x="142316" y="778715"/>
                  </a:cubicBezTo>
                  <a:lnTo>
                    <a:pt x="142316" y="778715"/>
                  </a:lnTo>
                  <a:cubicBezTo>
                    <a:pt x="63717" y="778715"/>
                    <a:pt x="0" y="714998"/>
                    <a:pt x="0" y="636399"/>
                  </a:cubicBezTo>
                  <a:lnTo>
                    <a:pt x="0" y="142316"/>
                  </a:lnTo>
                  <a:cubicBezTo>
                    <a:pt x="0" y="63717"/>
                    <a:pt x="63717" y="0"/>
                    <a:pt x="142316" y="0"/>
                  </a:cubicBezTo>
                  <a:close/>
                </a:path>
              </a:pathLst>
            </a:custGeom>
            <a:solidFill>
              <a:srgbClr val="FAE7BC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284633" cy="81681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-529352" y="9803843"/>
            <a:ext cx="19346704" cy="821917"/>
            <a:chOff x="0" y="0"/>
            <a:chExt cx="5095428" cy="216472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5095428" cy="216472"/>
            </a:xfrm>
            <a:custGeom>
              <a:avLst/>
              <a:gdLst/>
              <a:ahLst/>
              <a:cxnLst/>
              <a:rect l="l" t="t" r="r" b="b"/>
              <a:pathLst>
                <a:path w="5095428" h="216472">
                  <a:moveTo>
                    <a:pt x="20409" y="0"/>
                  </a:moveTo>
                  <a:lnTo>
                    <a:pt x="5075020" y="0"/>
                  </a:lnTo>
                  <a:cubicBezTo>
                    <a:pt x="5086291" y="0"/>
                    <a:pt x="5095428" y="9137"/>
                    <a:pt x="5095428" y="20409"/>
                  </a:cubicBezTo>
                  <a:lnTo>
                    <a:pt x="5095428" y="196063"/>
                  </a:lnTo>
                  <a:cubicBezTo>
                    <a:pt x="5095428" y="201476"/>
                    <a:pt x="5093278" y="206667"/>
                    <a:pt x="5089451" y="210494"/>
                  </a:cubicBezTo>
                  <a:cubicBezTo>
                    <a:pt x="5085623" y="214322"/>
                    <a:pt x="5080432" y="216472"/>
                    <a:pt x="5075020" y="216472"/>
                  </a:cubicBezTo>
                  <a:lnTo>
                    <a:pt x="20409" y="216472"/>
                  </a:lnTo>
                  <a:cubicBezTo>
                    <a:pt x="14996" y="216472"/>
                    <a:pt x="9805" y="214322"/>
                    <a:pt x="5978" y="210494"/>
                  </a:cubicBezTo>
                  <a:cubicBezTo>
                    <a:pt x="2150" y="206667"/>
                    <a:pt x="0" y="201476"/>
                    <a:pt x="0" y="196063"/>
                  </a:cubicBezTo>
                  <a:lnTo>
                    <a:pt x="0" y="20409"/>
                  </a:lnTo>
                  <a:cubicBezTo>
                    <a:pt x="0" y="14996"/>
                    <a:pt x="2150" y="9805"/>
                    <a:pt x="5978" y="5978"/>
                  </a:cubicBezTo>
                  <a:cubicBezTo>
                    <a:pt x="9805" y="2150"/>
                    <a:pt x="14996" y="0"/>
                    <a:pt x="20409" y="0"/>
                  </a:cubicBezTo>
                  <a:close/>
                </a:path>
              </a:pathLst>
            </a:custGeom>
            <a:solidFill>
              <a:srgbClr val="FAE7BC"/>
            </a:solidFill>
            <a:ln w="85725" cap="rnd">
              <a:solidFill>
                <a:srgbClr val="494848"/>
              </a:solidFill>
              <a:prstDash val="solid"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38100"/>
              <a:ext cx="5095428" cy="25457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 flipH="1">
            <a:off x="17259300" y="3085173"/>
            <a:ext cx="4518707" cy="3939865"/>
          </a:xfrm>
          <a:custGeom>
            <a:avLst/>
            <a:gdLst/>
            <a:ahLst/>
            <a:cxnLst/>
            <a:rect l="l" t="t" r="r" b="b"/>
            <a:pathLst>
              <a:path w="4518707" h="3939865">
                <a:moveTo>
                  <a:pt x="4518707" y="0"/>
                </a:moveTo>
                <a:lnTo>
                  <a:pt x="0" y="0"/>
                </a:lnTo>
                <a:lnTo>
                  <a:pt x="0" y="3939864"/>
                </a:lnTo>
                <a:lnTo>
                  <a:pt x="4518707" y="3939864"/>
                </a:lnTo>
                <a:lnTo>
                  <a:pt x="4518707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>
            <a:off x="-3486583" y="3085173"/>
            <a:ext cx="4518707" cy="3939865"/>
          </a:xfrm>
          <a:custGeom>
            <a:avLst/>
            <a:gdLst/>
            <a:ahLst/>
            <a:cxnLst/>
            <a:rect l="l" t="t" r="r" b="b"/>
            <a:pathLst>
              <a:path w="4518707" h="3939865">
                <a:moveTo>
                  <a:pt x="0" y="0"/>
                </a:moveTo>
                <a:lnTo>
                  <a:pt x="4518707" y="0"/>
                </a:lnTo>
                <a:lnTo>
                  <a:pt x="4518707" y="3939864"/>
                </a:lnTo>
                <a:lnTo>
                  <a:pt x="0" y="393986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10" name="Group 10"/>
          <p:cNvGrpSpPr/>
          <p:nvPr/>
        </p:nvGrpSpPr>
        <p:grpSpPr>
          <a:xfrm>
            <a:off x="488343" y="-989670"/>
            <a:ext cx="1080715" cy="2956684"/>
            <a:chOff x="0" y="0"/>
            <a:chExt cx="284633" cy="77871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284633" cy="778715"/>
            </a:xfrm>
            <a:custGeom>
              <a:avLst/>
              <a:gdLst/>
              <a:ahLst/>
              <a:cxnLst/>
              <a:rect l="l" t="t" r="r" b="b"/>
              <a:pathLst>
                <a:path w="284633" h="778715">
                  <a:moveTo>
                    <a:pt x="142316" y="0"/>
                  </a:moveTo>
                  <a:lnTo>
                    <a:pt x="142316" y="0"/>
                  </a:lnTo>
                  <a:cubicBezTo>
                    <a:pt x="220916" y="0"/>
                    <a:pt x="284633" y="63717"/>
                    <a:pt x="284633" y="142316"/>
                  </a:cubicBezTo>
                  <a:lnTo>
                    <a:pt x="284633" y="636399"/>
                  </a:lnTo>
                  <a:cubicBezTo>
                    <a:pt x="284633" y="714998"/>
                    <a:pt x="220916" y="778715"/>
                    <a:pt x="142316" y="778715"/>
                  </a:cubicBezTo>
                  <a:lnTo>
                    <a:pt x="142316" y="778715"/>
                  </a:lnTo>
                  <a:cubicBezTo>
                    <a:pt x="63717" y="778715"/>
                    <a:pt x="0" y="714998"/>
                    <a:pt x="0" y="636399"/>
                  </a:cubicBezTo>
                  <a:lnTo>
                    <a:pt x="0" y="142316"/>
                  </a:lnTo>
                  <a:cubicBezTo>
                    <a:pt x="0" y="63717"/>
                    <a:pt x="63717" y="0"/>
                    <a:pt x="142316" y="0"/>
                  </a:cubicBezTo>
                  <a:close/>
                </a:path>
              </a:pathLst>
            </a:custGeom>
            <a:solidFill>
              <a:srgbClr val="FAE7BC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-38100"/>
              <a:ext cx="284633" cy="81681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4" name="TextBox 14"/>
          <p:cNvSpPr txBox="1"/>
          <p:nvPr/>
        </p:nvSpPr>
        <p:spPr>
          <a:xfrm>
            <a:off x="4875411" y="904875"/>
            <a:ext cx="8537178" cy="10947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60"/>
              </a:lnSpc>
            </a:pPr>
            <a:r>
              <a:rPr lang="en-US" sz="6400" b="1">
                <a:solidFill>
                  <a:srgbClr val="000000"/>
                </a:solidFill>
                <a:latin typeface="Century Gothic Paneuropean Bold" panose="020B0702020202020204"/>
                <a:ea typeface="Century Gothic Paneuropean Bold" panose="020B0702020202020204"/>
                <a:cs typeface="Century Gothic Paneuropean Bold" panose="020B0702020202020204"/>
                <a:sym typeface="Century Gothic Paneuropean Bold" panose="020B0702020202020204"/>
              </a:rPr>
              <a:t>OBJECTIVES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5867400" y="2283460"/>
            <a:ext cx="9330690" cy="6817360"/>
          </a:xfrm>
          <a:prstGeom prst="rect">
            <a:avLst/>
          </a:prstGeom>
        </p:spPr>
        <p:txBody>
          <a:bodyPr lIns="0" tIns="0" rIns="0" bIns="0" rtlCol="0" anchor="t">
            <a:noAutofit/>
          </a:bodyPr>
          <a:lstStyle/>
          <a:p>
            <a:pPr marL="906780" lvl="1" indent="-453390" algn="l">
              <a:lnSpc>
                <a:spcPts val="5880"/>
              </a:lnSpc>
              <a:buFont typeface="Arial" panose="020B0604020202020204"/>
              <a:buChar char="•"/>
            </a:pPr>
            <a:r>
              <a:rPr lang="en-US" sz="4000">
                <a:solidFill>
                  <a:srgbClr val="000000"/>
                </a:solidFill>
                <a:latin typeface="Century Gothic Paneuropean" panose="020B0502020202020204"/>
                <a:ea typeface="Century Gothic Paneuropean" panose="020B0502020202020204"/>
                <a:cs typeface="Century Gothic Paneuropean" panose="020B0502020202020204"/>
                <a:sym typeface="Century Gothic Paneuropean" panose="020B0502020202020204"/>
              </a:rPr>
              <a:t>Assess caregiver knowledge, attitudes, behaviors</a:t>
            </a:r>
          </a:p>
          <a:p>
            <a:pPr marL="906780" lvl="1" indent="-453390" algn="l">
              <a:lnSpc>
                <a:spcPts val="5880"/>
              </a:lnSpc>
              <a:buFont typeface="Arial" panose="020B0604020202020204"/>
              <a:buChar char="•"/>
            </a:pPr>
            <a:r>
              <a:rPr lang="en-US" sz="4000">
                <a:solidFill>
                  <a:srgbClr val="000000"/>
                </a:solidFill>
                <a:latin typeface="Century Gothic Paneuropean" panose="020B0502020202020204"/>
                <a:ea typeface="Century Gothic Paneuropean" panose="020B0502020202020204"/>
                <a:cs typeface="Century Gothic Paneuropean" panose="020B0502020202020204"/>
                <a:sym typeface="Century Gothic Paneuropean" panose="020B0502020202020204"/>
              </a:rPr>
              <a:t>Understand cultural caregiving practices</a:t>
            </a:r>
          </a:p>
          <a:p>
            <a:pPr marL="906780" lvl="1" indent="-453390" algn="l">
              <a:lnSpc>
                <a:spcPts val="5880"/>
              </a:lnSpc>
              <a:buFont typeface="Arial" panose="020B0604020202020204"/>
              <a:buChar char="•"/>
            </a:pPr>
            <a:r>
              <a:rPr lang="en-US" sz="4000">
                <a:solidFill>
                  <a:srgbClr val="000000"/>
                </a:solidFill>
                <a:latin typeface="Century Gothic Paneuropean" panose="020B0502020202020204"/>
                <a:ea typeface="Century Gothic Paneuropean" panose="020B0502020202020204"/>
                <a:cs typeface="Century Gothic Paneuropean" panose="020B0502020202020204"/>
                <a:sym typeface="Century Gothic Paneuropean" panose="020B0502020202020204"/>
              </a:rPr>
              <a:t>Examine safeguarding practices</a:t>
            </a:r>
          </a:p>
          <a:p>
            <a:pPr marL="906780" lvl="1" indent="-453390" algn="l">
              <a:lnSpc>
                <a:spcPts val="5880"/>
              </a:lnSpc>
              <a:buFont typeface="Arial" panose="020B0604020202020204"/>
              <a:buChar char="•"/>
            </a:pPr>
            <a:r>
              <a:rPr lang="en-US" altLang="en-US" sz="4000">
                <a:solidFill>
                  <a:srgbClr val="000000"/>
                </a:solidFill>
                <a:latin typeface="Century Gothic Paneuropean" panose="020B0502020202020204"/>
                <a:ea typeface="Century Gothic Paneuropean" panose="020B0502020202020204"/>
                <a:cs typeface="Century Gothic Paneuropean" panose="020B0502020202020204"/>
                <a:sym typeface="Century Gothic Paneuropean" panose="020B0502020202020204"/>
              </a:rPr>
              <a:t>Understand  how nurturing care can be promoted among parents and caregivers in Zanzibar. </a:t>
            </a:r>
          </a:p>
          <a:p>
            <a:pPr marL="906780" lvl="1" indent="-453390" algn="l">
              <a:lnSpc>
                <a:spcPts val="5880"/>
              </a:lnSpc>
              <a:buFont typeface="Arial" panose="020B0604020202020204"/>
              <a:buChar char="•"/>
            </a:pPr>
            <a:r>
              <a:rPr lang="en-US" sz="4000">
                <a:solidFill>
                  <a:srgbClr val="000000"/>
                </a:solidFill>
                <a:latin typeface="Century Gothic Paneuropean" panose="020B0502020202020204"/>
                <a:ea typeface="Century Gothic Paneuropean" panose="020B0502020202020204"/>
                <a:cs typeface="Century Gothic Paneuropean" panose="020B0502020202020204"/>
                <a:sym typeface="Century Gothic Paneuropean" panose="020B0502020202020204"/>
              </a:rPr>
              <a:t>Assess socio-economic influences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28800" y="2283330"/>
            <a:ext cx="4320444" cy="64806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6718943" y="-989670"/>
            <a:ext cx="1080715" cy="2956684"/>
            <a:chOff x="0" y="0"/>
            <a:chExt cx="284633" cy="77871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84633" cy="778715"/>
            </a:xfrm>
            <a:custGeom>
              <a:avLst/>
              <a:gdLst/>
              <a:ahLst/>
              <a:cxnLst/>
              <a:rect l="l" t="t" r="r" b="b"/>
              <a:pathLst>
                <a:path w="284633" h="778715">
                  <a:moveTo>
                    <a:pt x="142316" y="0"/>
                  </a:moveTo>
                  <a:lnTo>
                    <a:pt x="142316" y="0"/>
                  </a:lnTo>
                  <a:cubicBezTo>
                    <a:pt x="220916" y="0"/>
                    <a:pt x="284633" y="63717"/>
                    <a:pt x="284633" y="142316"/>
                  </a:cubicBezTo>
                  <a:lnTo>
                    <a:pt x="284633" y="636399"/>
                  </a:lnTo>
                  <a:cubicBezTo>
                    <a:pt x="284633" y="714998"/>
                    <a:pt x="220916" y="778715"/>
                    <a:pt x="142316" y="778715"/>
                  </a:cubicBezTo>
                  <a:lnTo>
                    <a:pt x="142316" y="778715"/>
                  </a:lnTo>
                  <a:cubicBezTo>
                    <a:pt x="63717" y="778715"/>
                    <a:pt x="0" y="714998"/>
                    <a:pt x="0" y="636399"/>
                  </a:cubicBezTo>
                  <a:lnTo>
                    <a:pt x="0" y="142316"/>
                  </a:lnTo>
                  <a:cubicBezTo>
                    <a:pt x="0" y="63717"/>
                    <a:pt x="63717" y="0"/>
                    <a:pt x="142316" y="0"/>
                  </a:cubicBezTo>
                  <a:close/>
                </a:path>
              </a:pathLst>
            </a:custGeom>
            <a:solidFill>
              <a:srgbClr val="FAE7BC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284633" cy="81681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-529352" y="9803843"/>
            <a:ext cx="19346704" cy="821917"/>
            <a:chOff x="0" y="0"/>
            <a:chExt cx="5095428" cy="216472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5095428" cy="216472"/>
            </a:xfrm>
            <a:custGeom>
              <a:avLst/>
              <a:gdLst/>
              <a:ahLst/>
              <a:cxnLst/>
              <a:rect l="l" t="t" r="r" b="b"/>
              <a:pathLst>
                <a:path w="5095428" h="216472">
                  <a:moveTo>
                    <a:pt x="20409" y="0"/>
                  </a:moveTo>
                  <a:lnTo>
                    <a:pt x="5075020" y="0"/>
                  </a:lnTo>
                  <a:cubicBezTo>
                    <a:pt x="5086291" y="0"/>
                    <a:pt x="5095428" y="9137"/>
                    <a:pt x="5095428" y="20409"/>
                  </a:cubicBezTo>
                  <a:lnTo>
                    <a:pt x="5095428" y="196063"/>
                  </a:lnTo>
                  <a:cubicBezTo>
                    <a:pt x="5095428" y="201476"/>
                    <a:pt x="5093278" y="206667"/>
                    <a:pt x="5089451" y="210494"/>
                  </a:cubicBezTo>
                  <a:cubicBezTo>
                    <a:pt x="5085623" y="214322"/>
                    <a:pt x="5080432" y="216472"/>
                    <a:pt x="5075020" y="216472"/>
                  </a:cubicBezTo>
                  <a:lnTo>
                    <a:pt x="20409" y="216472"/>
                  </a:lnTo>
                  <a:cubicBezTo>
                    <a:pt x="14996" y="216472"/>
                    <a:pt x="9805" y="214322"/>
                    <a:pt x="5978" y="210494"/>
                  </a:cubicBezTo>
                  <a:cubicBezTo>
                    <a:pt x="2150" y="206667"/>
                    <a:pt x="0" y="201476"/>
                    <a:pt x="0" y="196063"/>
                  </a:cubicBezTo>
                  <a:lnTo>
                    <a:pt x="0" y="20409"/>
                  </a:lnTo>
                  <a:cubicBezTo>
                    <a:pt x="0" y="14996"/>
                    <a:pt x="2150" y="9805"/>
                    <a:pt x="5978" y="5978"/>
                  </a:cubicBezTo>
                  <a:cubicBezTo>
                    <a:pt x="9805" y="2150"/>
                    <a:pt x="14996" y="0"/>
                    <a:pt x="20409" y="0"/>
                  </a:cubicBezTo>
                  <a:close/>
                </a:path>
              </a:pathLst>
            </a:custGeom>
            <a:solidFill>
              <a:srgbClr val="FAE7BC"/>
            </a:solidFill>
            <a:ln w="85725" cap="rnd">
              <a:solidFill>
                <a:srgbClr val="494848"/>
              </a:solidFill>
              <a:prstDash val="solid"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38100"/>
              <a:ext cx="5095428" cy="25457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 flipH="1">
            <a:off x="17259300" y="3085173"/>
            <a:ext cx="4518707" cy="3939865"/>
          </a:xfrm>
          <a:custGeom>
            <a:avLst/>
            <a:gdLst/>
            <a:ahLst/>
            <a:cxnLst/>
            <a:rect l="l" t="t" r="r" b="b"/>
            <a:pathLst>
              <a:path w="4518707" h="3939865">
                <a:moveTo>
                  <a:pt x="4518707" y="0"/>
                </a:moveTo>
                <a:lnTo>
                  <a:pt x="0" y="0"/>
                </a:lnTo>
                <a:lnTo>
                  <a:pt x="0" y="3939864"/>
                </a:lnTo>
                <a:lnTo>
                  <a:pt x="4518707" y="3939864"/>
                </a:lnTo>
                <a:lnTo>
                  <a:pt x="4518707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>
            <a:off x="-3486583" y="3085173"/>
            <a:ext cx="4518707" cy="3939865"/>
          </a:xfrm>
          <a:custGeom>
            <a:avLst/>
            <a:gdLst/>
            <a:ahLst/>
            <a:cxnLst/>
            <a:rect l="l" t="t" r="r" b="b"/>
            <a:pathLst>
              <a:path w="4518707" h="3939865">
                <a:moveTo>
                  <a:pt x="0" y="0"/>
                </a:moveTo>
                <a:lnTo>
                  <a:pt x="4518707" y="0"/>
                </a:lnTo>
                <a:lnTo>
                  <a:pt x="4518707" y="3939864"/>
                </a:lnTo>
                <a:lnTo>
                  <a:pt x="0" y="393986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10" name="Group 10"/>
          <p:cNvGrpSpPr/>
          <p:nvPr/>
        </p:nvGrpSpPr>
        <p:grpSpPr>
          <a:xfrm>
            <a:off x="488343" y="-989670"/>
            <a:ext cx="1080715" cy="2956684"/>
            <a:chOff x="0" y="0"/>
            <a:chExt cx="284633" cy="77871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284633" cy="778715"/>
            </a:xfrm>
            <a:custGeom>
              <a:avLst/>
              <a:gdLst/>
              <a:ahLst/>
              <a:cxnLst/>
              <a:rect l="l" t="t" r="r" b="b"/>
              <a:pathLst>
                <a:path w="284633" h="778715">
                  <a:moveTo>
                    <a:pt x="142316" y="0"/>
                  </a:moveTo>
                  <a:lnTo>
                    <a:pt x="142316" y="0"/>
                  </a:lnTo>
                  <a:cubicBezTo>
                    <a:pt x="220916" y="0"/>
                    <a:pt x="284633" y="63717"/>
                    <a:pt x="284633" y="142316"/>
                  </a:cubicBezTo>
                  <a:lnTo>
                    <a:pt x="284633" y="636399"/>
                  </a:lnTo>
                  <a:cubicBezTo>
                    <a:pt x="284633" y="714998"/>
                    <a:pt x="220916" y="778715"/>
                    <a:pt x="142316" y="778715"/>
                  </a:cubicBezTo>
                  <a:lnTo>
                    <a:pt x="142316" y="778715"/>
                  </a:lnTo>
                  <a:cubicBezTo>
                    <a:pt x="63717" y="778715"/>
                    <a:pt x="0" y="714998"/>
                    <a:pt x="0" y="636399"/>
                  </a:cubicBezTo>
                  <a:lnTo>
                    <a:pt x="0" y="142316"/>
                  </a:lnTo>
                  <a:cubicBezTo>
                    <a:pt x="0" y="63717"/>
                    <a:pt x="63717" y="0"/>
                    <a:pt x="142316" y="0"/>
                  </a:cubicBezTo>
                  <a:close/>
                </a:path>
              </a:pathLst>
            </a:custGeom>
            <a:solidFill>
              <a:srgbClr val="FAE7BC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-38100"/>
              <a:ext cx="284633" cy="81681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4" name="TextBox 14"/>
          <p:cNvSpPr txBox="1"/>
          <p:nvPr/>
        </p:nvSpPr>
        <p:spPr>
          <a:xfrm>
            <a:off x="4875411" y="904875"/>
            <a:ext cx="8537178" cy="10947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60"/>
              </a:lnSpc>
            </a:pPr>
            <a:r>
              <a:rPr lang="en-US" sz="6400" b="1">
                <a:solidFill>
                  <a:srgbClr val="000000"/>
                </a:solidFill>
                <a:latin typeface="Century Gothic Paneuropean Bold" panose="020B0702020202020204"/>
                <a:ea typeface="Century Gothic Paneuropean Bold" panose="020B0702020202020204"/>
                <a:cs typeface="Century Gothic Paneuropean Bold" panose="020B0702020202020204"/>
                <a:sym typeface="Century Gothic Paneuropean Bold" panose="020B0702020202020204"/>
              </a:rPr>
              <a:t>METHODOLOGY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5298390" y="2591429"/>
            <a:ext cx="8114199" cy="60194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924560" lvl="1" indent="-462280" algn="l">
              <a:lnSpc>
                <a:spcPts val="5995"/>
              </a:lnSpc>
              <a:buFont typeface="Arial" panose="020B0604020202020204"/>
              <a:buChar char="•"/>
            </a:pPr>
            <a:r>
              <a:rPr lang="en-US" sz="4285">
                <a:solidFill>
                  <a:srgbClr val="000000"/>
                </a:solidFill>
                <a:latin typeface="Century Gothic Paneuropean" panose="020B0502020202020204"/>
                <a:ea typeface="Century Gothic Paneuropean" panose="020B0502020202020204"/>
                <a:cs typeface="Century Gothic Paneuropean" panose="020B0502020202020204"/>
                <a:sym typeface="Century Gothic Paneuropean" panose="020B0502020202020204"/>
              </a:rPr>
              <a:t>Cross-sectional design</a:t>
            </a:r>
          </a:p>
          <a:p>
            <a:pPr marL="924560" lvl="1" indent="-462280" algn="l">
              <a:lnSpc>
                <a:spcPts val="5995"/>
              </a:lnSpc>
              <a:buFont typeface="Arial" panose="020B0604020202020204"/>
              <a:buChar char="•"/>
            </a:pPr>
            <a:r>
              <a:rPr lang="en-US" sz="4285">
                <a:solidFill>
                  <a:srgbClr val="000000"/>
                </a:solidFill>
                <a:latin typeface="Century Gothic Paneuropean" panose="020B0502020202020204"/>
                <a:ea typeface="Century Gothic Paneuropean" panose="020B0502020202020204"/>
                <a:cs typeface="Century Gothic Paneuropean" panose="020B0502020202020204"/>
                <a:sym typeface="Century Gothic Paneuropean" panose="020B0502020202020204"/>
              </a:rPr>
              <a:t>Sample: 1,050 caregivers of children aged 0-3 and 4-6</a:t>
            </a:r>
          </a:p>
          <a:p>
            <a:pPr marL="924560" lvl="1" indent="-462280" algn="l">
              <a:lnSpc>
                <a:spcPts val="5995"/>
              </a:lnSpc>
              <a:buFont typeface="Arial" panose="020B0604020202020204"/>
              <a:buChar char="•"/>
            </a:pPr>
            <a:r>
              <a:rPr lang="en-US" sz="4285">
                <a:solidFill>
                  <a:srgbClr val="000000"/>
                </a:solidFill>
                <a:latin typeface="Century Gothic Paneuropean" panose="020B0502020202020204"/>
                <a:ea typeface="Century Gothic Paneuropean" panose="020B0502020202020204"/>
                <a:cs typeface="Century Gothic Paneuropean" panose="020B0502020202020204"/>
                <a:sym typeface="Century Gothic Paneuropean" panose="020B0502020202020204"/>
              </a:rPr>
              <a:t>Data collection: Electronic questionnaires</a:t>
            </a:r>
          </a:p>
          <a:p>
            <a:pPr marL="924560" lvl="1" indent="-462280" algn="l">
              <a:lnSpc>
                <a:spcPts val="5995"/>
              </a:lnSpc>
              <a:buFont typeface="Arial" panose="020B0604020202020204"/>
              <a:buChar char="•"/>
            </a:pPr>
            <a:r>
              <a:rPr lang="en-US" sz="4285">
                <a:solidFill>
                  <a:srgbClr val="000000"/>
                </a:solidFill>
                <a:latin typeface="Century Gothic Paneuropean" panose="020B0502020202020204"/>
                <a:ea typeface="Century Gothic Paneuropean" panose="020B0502020202020204"/>
                <a:cs typeface="Century Gothic Paneuropean" panose="020B0502020202020204"/>
                <a:sym typeface="Century Gothic Paneuropean" panose="020B0502020202020204"/>
              </a:rPr>
              <a:t>Stratified by age: 0–3 and 4–6 years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4"/>
          <a:srcRect l="8224" r="13513" b="19052"/>
          <a:stretch>
            <a:fillRect/>
          </a:stretch>
        </p:blipFill>
        <p:spPr>
          <a:xfrm>
            <a:off x="1905000" y="2955895"/>
            <a:ext cx="3625525" cy="56249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6718943" y="-989670"/>
            <a:ext cx="1080715" cy="2956684"/>
            <a:chOff x="0" y="0"/>
            <a:chExt cx="284633" cy="77871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84633" cy="778715"/>
            </a:xfrm>
            <a:custGeom>
              <a:avLst/>
              <a:gdLst/>
              <a:ahLst/>
              <a:cxnLst/>
              <a:rect l="l" t="t" r="r" b="b"/>
              <a:pathLst>
                <a:path w="284633" h="778715">
                  <a:moveTo>
                    <a:pt x="142316" y="0"/>
                  </a:moveTo>
                  <a:lnTo>
                    <a:pt x="142316" y="0"/>
                  </a:lnTo>
                  <a:cubicBezTo>
                    <a:pt x="220916" y="0"/>
                    <a:pt x="284633" y="63717"/>
                    <a:pt x="284633" y="142316"/>
                  </a:cubicBezTo>
                  <a:lnTo>
                    <a:pt x="284633" y="636399"/>
                  </a:lnTo>
                  <a:cubicBezTo>
                    <a:pt x="284633" y="714998"/>
                    <a:pt x="220916" y="778715"/>
                    <a:pt x="142316" y="778715"/>
                  </a:cubicBezTo>
                  <a:lnTo>
                    <a:pt x="142316" y="778715"/>
                  </a:lnTo>
                  <a:cubicBezTo>
                    <a:pt x="63717" y="778715"/>
                    <a:pt x="0" y="714998"/>
                    <a:pt x="0" y="636399"/>
                  </a:cubicBezTo>
                  <a:lnTo>
                    <a:pt x="0" y="142316"/>
                  </a:lnTo>
                  <a:cubicBezTo>
                    <a:pt x="0" y="63717"/>
                    <a:pt x="63717" y="0"/>
                    <a:pt x="142316" y="0"/>
                  </a:cubicBezTo>
                  <a:close/>
                </a:path>
              </a:pathLst>
            </a:custGeom>
            <a:solidFill>
              <a:srgbClr val="FAE7BC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284633" cy="81681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-529352" y="9803843"/>
            <a:ext cx="19346704" cy="821917"/>
            <a:chOff x="0" y="0"/>
            <a:chExt cx="5095428" cy="216472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5095428" cy="216472"/>
            </a:xfrm>
            <a:custGeom>
              <a:avLst/>
              <a:gdLst/>
              <a:ahLst/>
              <a:cxnLst/>
              <a:rect l="l" t="t" r="r" b="b"/>
              <a:pathLst>
                <a:path w="5095428" h="216472">
                  <a:moveTo>
                    <a:pt x="20409" y="0"/>
                  </a:moveTo>
                  <a:lnTo>
                    <a:pt x="5075020" y="0"/>
                  </a:lnTo>
                  <a:cubicBezTo>
                    <a:pt x="5086291" y="0"/>
                    <a:pt x="5095428" y="9137"/>
                    <a:pt x="5095428" y="20409"/>
                  </a:cubicBezTo>
                  <a:lnTo>
                    <a:pt x="5095428" y="196063"/>
                  </a:lnTo>
                  <a:cubicBezTo>
                    <a:pt x="5095428" y="201476"/>
                    <a:pt x="5093278" y="206667"/>
                    <a:pt x="5089451" y="210494"/>
                  </a:cubicBezTo>
                  <a:cubicBezTo>
                    <a:pt x="5085623" y="214322"/>
                    <a:pt x="5080432" y="216472"/>
                    <a:pt x="5075020" y="216472"/>
                  </a:cubicBezTo>
                  <a:lnTo>
                    <a:pt x="20409" y="216472"/>
                  </a:lnTo>
                  <a:cubicBezTo>
                    <a:pt x="14996" y="216472"/>
                    <a:pt x="9805" y="214322"/>
                    <a:pt x="5978" y="210494"/>
                  </a:cubicBezTo>
                  <a:cubicBezTo>
                    <a:pt x="2150" y="206667"/>
                    <a:pt x="0" y="201476"/>
                    <a:pt x="0" y="196063"/>
                  </a:cubicBezTo>
                  <a:lnTo>
                    <a:pt x="0" y="20409"/>
                  </a:lnTo>
                  <a:cubicBezTo>
                    <a:pt x="0" y="14996"/>
                    <a:pt x="2150" y="9805"/>
                    <a:pt x="5978" y="5978"/>
                  </a:cubicBezTo>
                  <a:cubicBezTo>
                    <a:pt x="9805" y="2150"/>
                    <a:pt x="14996" y="0"/>
                    <a:pt x="20409" y="0"/>
                  </a:cubicBezTo>
                  <a:close/>
                </a:path>
              </a:pathLst>
            </a:custGeom>
            <a:solidFill>
              <a:srgbClr val="FAE7BC"/>
            </a:solidFill>
            <a:ln w="85725" cap="rnd">
              <a:solidFill>
                <a:srgbClr val="494848"/>
              </a:solidFill>
              <a:prstDash val="solid"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38100"/>
              <a:ext cx="5095428" cy="25457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 flipH="1">
            <a:off x="17259300" y="3085173"/>
            <a:ext cx="4518707" cy="3939865"/>
          </a:xfrm>
          <a:custGeom>
            <a:avLst/>
            <a:gdLst/>
            <a:ahLst/>
            <a:cxnLst/>
            <a:rect l="l" t="t" r="r" b="b"/>
            <a:pathLst>
              <a:path w="4518707" h="3939865">
                <a:moveTo>
                  <a:pt x="4518707" y="0"/>
                </a:moveTo>
                <a:lnTo>
                  <a:pt x="0" y="0"/>
                </a:lnTo>
                <a:lnTo>
                  <a:pt x="0" y="3939864"/>
                </a:lnTo>
                <a:lnTo>
                  <a:pt x="4518707" y="3939864"/>
                </a:lnTo>
                <a:lnTo>
                  <a:pt x="4518707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>
            <a:off x="-3486583" y="3085173"/>
            <a:ext cx="4518707" cy="3939865"/>
          </a:xfrm>
          <a:custGeom>
            <a:avLst/>
            <a:gdLst/>
            <a:ahLst/>
            <a:cxnLst/>
            <a:rect l="l" t="t" r="r" b="b"/>
            <a:pathLst>
              <a:path w="4518707" h="3939865">
                <a:moveTo>
                  <a:pt x="0" y="0"/>
                </a:moveTo>
                <a:lnTo>
                  <a:pt x="4518707" y="0"/>
                </a:lnTo>
                <a:lnTo>
                  <a:pt x="4518707" y="3939864"/>
                </a:lnTo>
                <a:lnTo>
                  <a:pt x="0" y="393986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10" name="Group 10"/>
          <p:cNvGrpSpPr/>
          <p:nvPr/>
        </p:nvGrpSpPr>
        <p:grpSpPr>
          <a:xfrm>
            <a:off x="488343" y="-989670"/>
            <a:ext cx="1080715" cy="2956684"/>
            <a:chOff x="0" y="0"/>
            <a:chExt cx="284633" cy="77871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284633" cy="778715"/>
            </a:xfrm>
            <a:custGeom>
              <a:avLst/>
              <a:gdLst/>
              <a:ahLst/>
              <a:cxnLst/>
              <a:rect l="l" t="t" r="r" b="b"/>
              <a:pathLst>
                <a:path w="284633" h="778715">
                  <a:moveTo>
                    <a:pt x="142316" y="0"/>
                  </a:moveTo>
                  <a:lnTo>
                    <a:pt x="142316" y="0"/>
                  </a:lnTo>
                  <a:cubicBezTo>
                    <a:pt x="220916" y="0"/>
                    <a:pt x="284633" y="63717"/>
                    <a:pt x="284633" y="142316"/>
                  </a:cubicBezTo>
                  <a:lnTo>
                    <a:pt x="284633" y="636399"/>
                  </a:lnTo>
                  <a:cubicBezTo>
                    <a:pt x="284633" y="714998"/>
                    <a:pt x="220916" y="778715"/>
                    <a:pt x="142316" y="778715"/>
                  </a:cubicBezTo>
                  <a:lnTo>
                    <a:pt x="142316" y="778715"/>
                  </a:lnTo>
                  <a:cubicBezTo>
                    <a:pt x="63717" y="778715"/>
                    <a:pt x="0" y="714998"/>
                    <a:pt x="0" y="636399"/>
                  </a:cubicBezTo>
                  <a:lnTo>
                    <a:pt x="0" y="142316"/>
                  </a:lnTo>
                  <a:cubicBezTo>
                    <a:pt x="0" y="63717"/>
                    <a:pt x="63717" y="0"/>
                    <a:pt x="142316" y="0"/>
                  </a:cubicBezTo>
                  <a:close/>
                </a:path>
              </a:pathLst>
            </a:custGeom>
            <a:solidFill>
              <a:srgbClr val="FAE7BC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-38100"/>
              <a:ext cx="284633" cy="81681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4" name="TextBox 14"/>
          <p:cNvSpPr txBox="1"/>
          <p:nvPr/>
        </p:nvSpPr>
        <p:spPr>
          <a:xfrm>
            <a:off x="3038694" y="872275"/>
            <a:ext cx="12210612" cy="10947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60"/>
              </a:lnSpc>
            </a:pPr>
            <a:r>
              <a:rPr lang="en-US" sz="6400" b="1">
                <a:solidFill>
                  <a:srgbClr val="000000"/>
                </a:solidFill>
                <a:latin typeface="Century Gothic Paneuropean Bold" panose="020B0702020202020204"/>
                <a:ea typeface="Century Gothic Paneuropean Bold" panose="020B0702020202020204"/>
                <a:cs typeface="Century Gothic Paneuropean Bold" panose="020B0702020202020204"/>
                <a:sym typeface="Century Gothic Paneuropean Bold" panose="020B0702020202020204"/>
              </a:rPr>
              <a:t>FINDINGS: NUTRITION &amp; HEALTH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2324106" y="3133518"/>
            <a:ext cx="7307317" cy="58154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906780" lvl="1" indent="-453390" algn="l">
              <a:lnSpc>
                <a:spcPts val="5880"/>
              </a:lnSpc>
              <a:buFont typeface="Arial" panose="020B0604020202020204"/>
              <a:buChar char="•"/>
            </a:pPr>
            <a:r>
              <a:rPr lang="en-US" sz="4200" dirty="0">
                <a:solidFill>
                  <a:srgbClr val="000000"/>
                </a:solidFill>
                <a:latin typeface="Century Gothic Paneuropean" panose="020B0502020202020204"/>
                <a:ea typeface="Century Gothic Paneuropean" panose="020B0502020202020204"/>
                <a:cs typeface="Century Gothic Paneuropean" panose="020B0502020202020204"/>
                <a:sym typeface="Century Gothic Paneuropean" panose="020B0502020202020204"/>
              </a:rPr>
              <a:t>90%+ gave colostrum</a:t>
            </a:r>
          </a:p>
          <a:p>
            <a:pPr marL="906780" lvl="1" indent="-453390" algn="l">
              <a:lnSpc>
                <a:spcPts val="5880"/>
              </a:lnSpc>
              <a:buFont typeface="Arial" panose="020B0604020202020204"/>
              <a:buChar char="•"/>
            </a:pPr>
            <a:r>
              <a:rPr lang="en-US" sz="4200" dirty="0">
                <a:solidFill>
                  <a:srgbClr val="000000"/>
                </a:solidFill>
                <a:latin typeface="Century Gothic Paneuropean" panose="020B0502020202020204"/>
                <a:ea typeface="Century Gothic Paneuropean" panose="020B0502020202020204"/>
                <a:cs typeface="Century Gothic Paneuropean" panose="020B0502020202020204"/>
                <a:sym typeface="Century Gothic Paneuropean" panose="020B0502020202020204"/>
              </a:rPr>
              <a:t>Exclusive breastfeeding: 68–71%</a:t>
            </a:r>
          </a:p>
          <a:p>
            <a:pPr marL="906780" lvl="1" indent="-453390" algn="l">
              <a:lnSpc>
                <a:spcPts val="5880"/>
              </a:lnSpc>
              <a:buFont typeface="Arial" panose="020B0604020202020204"/>
              <a:buChar char="•"/>
            </a:pPr>
            <a:r>
              <a:rPr lang="en-US" sz="4200" dirty="0">
                <a:solidFill>
                  <a:srgbClr val="000000"/>
                </a:solidFill>
                <a:latin typeface="Century Gothic Paneuropean" panose="020B0502020202020204"/>
                <a:ea typeface="Century Gothic Paneuropean" panose="020B0502020202020204"/>
                <a:cs typeface="Century Gothic Paneuropean" panose="020B0502020202020204"/>
                <a:sym typeface="Century Gothic Paneuropean" panose="020B0502020202020204"/>
              </a:rPr>
              <a:t>Growth monitoring: 59% (0–3) vs 16% (4–6)</a:t>
            </a:r>
          </a:p>
          <a:p>
            <a:pPr marL="906780" lvl="1" indent="-453390" algn="l">
              <a:lnSpc>
                <a:spcPts val="5880"/>
              </a:lnSpc>
              <a:buFont typeface="Arial" panose="020B0604020202020204"/>
              <a:buChar char="•"/>
            </a:pPr>
            <a:r>
              <a:rPr lang="en-US" sz="4200" dirty="0">
                <a:solidFill>
                  <a:srgbClr val="000000"/>
                </a:solidFill>
                <a:latin typeface="Century Gothic Paneuropean" panose="020B0502020202020204"/>
                <a:ea typeface="Century Gothic Paneuropean" panose="020B0502020202020204"/>
                <a:cs typeface="Century Gothic Paneuropean" panose="020B0502020202020204"/>
                <a:sym typeface="Century Gothic Paneuropean" panose="020B0502020202020204"/>
              </a:rPr>
              <a:t>Only 4% followed all 6 safety measures</a:t>
            </a:r>
          </a:p>
          <a:p>
            <a:pPr algn="l">
              <a:lnSpc>
                <a:spcPts val="5095"/>
              </a:lnSpc>
            </a:pPr>
            <a:endParaRPr lang="en-US" sz="4200" dirty="0">
              <a:solidFill>
                <a:srgbClr val="000000"/>
              </a:solidFill>
              <a:latin typeface="Century Gothic Paneuropean" panose="020B0502020202020204"/>
              <a:ea typeface="Century Gothic Paneuropean" panose="020B0502020202020204"/>
              <a:cs typeface="Century Gothic Paneuropean" panose="020B0502020202020204"/>
              <a:sym typeface="Century Gothic Paneuropean" panose="020B0502020202020204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82200" y="2695271"/>
            <a:ext cx="6502400" cy="6502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6718943" y="-989670"/>
            <a:ext cx="1080715" cy="2956684"/>
            <a:chOff x="0" y="0"/>
            <a:chExt cx="284633" cy="77871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84633" cy="778715"/>
            </a:xfrm>
            <a:custGeom>
              <a:avLst/>
              <a:gdLst/>
              <a:ahLst/>
              <a:cxnLst/>
              <a:rect l="l" t="t" r="r" b="b"/>
              <a:pathLst>
                <a:path w="284633" h="778715">
                  <a:moveTo>
                    <a:pt x="142316" y="0"/>
                  </a:moveTo>
                  <a:lnTo>
                    <a:pt x="142316" y="0"/>
                  </a:lnTo>
                  <a:cubicBezTo>
                    <a:pt x="220916" y="0"/>
                    <a:pt x="284633" y="63717"/>
                    <a:pt x="284633" y="142316"/>
                  </a:cubicBezTo>
                  <a:lnTo>
                    <a:pt x="284633" y="636399"/>
                  </a:lnTo>
                  <a:cubicBezTo>
                    <a:pt x="284633" y="714998"/>
                    <a:pt x="220916" y="778715"/>
                    <a:pt x="142316" y="778715"/>
                  </a:cubicBezTo>
                  <a:lnTo>
                    <a:pt x="142316" y="778715"/>
                  </a:lnTo>
                  <a:cubicBezTo>
                    <a:pt x="63717" y="778715"/>
                    <a:pt x="0" y="714998"/>
                    <a:pt x="0" y="636399"/>
                  </a:cubicBezTo>
                  <a:lnTo>
                    <a:pt x="0" y="142316"/>
                  </a:lnTo>
                  <a:cubicBezTo>
                    <a:pt x="0" y="63717"/>
                    <a:pt x="63717" y="0"/>
                    <a:pt x="142316" y="0"/>
                  </a:cubicBezTo>
                  <a:close/>
                </a:path>
              </a:pathLst>
            </a:custGeom>
            <a:solidFill>
              <a:srgbClr val="FAE7BC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284633" cy="81681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-529352" y="9803843"/>
            <a:ext cx="19346704" cy="821917"/>
            <a:chOff x="0" y="0"/>
            <a:chExt cx="5095428" cy="216472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5095428" cy="216472"/>
            </a:xfrm>
            <a:custGeom>
              <a:avLst/>
              <a:gdLst/>
              <a:ahLst/>
              <a:cxnLst/>
              <a:rect l="l" t="t" r="r" b="b"/>
              <a:pathLst>
                <a:path w="5095428" h="216472">
                  <a:moveTo>
                    <a:pt x="20409" y="0"/>
                  </a:moveTo>
                  <a:lnTo>
                    <a:pt x="5075020" y="0"/>
                  </a:lnTo>
                  <a:cubicBezTo>
                    <a:pt x="5086291" y="0"/>
                    <a:pt x="5095428" y="9137"/>
                    <a:pt x="5095428" y="20409"/>
                  </a:cubicBezTo>
                  <a:lnTo>
                    <a:pt x="5095428" y="196063"/>
                  </a:lnTo>
                  <a:cubicBezTo>
                    <a:pt x="5095428" y="201476"/>
                    <a:pt x="5093278" y="206667"/>
                    <a:pt x="5089451" y="210494"/>
                  </a:cubicBezTo>
                  <a:cubicBezTo>
                    <a:pt x="5085623" y="214322"/>
                    <a:pt x="5080432" y="216472"/>
                    <a:pt x="5075020" y="216472"/>
                  </a:cubicBezTo>
                  <a:lnTo>
                    <a:pt x="20409" y="216472"/>
                  </a:lnTo>
                  <a:cubicBezTo>
                    <a:pt x="14996" y="216472"/>
                    <a:pt x="9805" y="214322"/>
                    <a:pt x="5978" y="210494"/>
                  </a:cubicBezTo>
                  <a:cubicBezTo>
                    <a:pt x="2150" y="206667"/>
                    <a:pt x="0" y="201476"/>
                    <a:pt x="0" y="196063"/>
                  </a:cubicBezTo>
                  <a:lnTo>
                    <a:pt x="0" y="20409"/>
                  </a:lnTo>
                  <a:cubicBezTo>
                    <a:pt x="0" y="14996"/>
                    <a:pt x="2150" y="9805"/>
                    <a:pt x="5978" y="5978"/>
                  </a:cubicBezTo>
                  <a:cubicBezTo>
                    <a:pt x="9805" y="2150"/>
                    <a:pt x="14996" y="0"/>
                    <a:pt x="20409" y="0"/>
                  </a:cubicBezTo>
                  <a:close/>
                </a:path>
              </a:pathLst>
            </a:custGeom>
            <a:solidFill>
              <a:srgbClr val="FAE7BC"/>
            </a:solidFill>
            <a:ln w="85725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38100"/>
              <a:ext cx="5095428" cy="25457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 flipH="1">
            <a:off x="17259300" y="3085173"/>
            <a:ext cx="4518707" cy="3939865"/>
          </a:xfrm>
          <a:custGeom>
            <a:avLst/>
            <a:gdLst/>
            <a:ahLst/>
            <a:cxnLst/>
            <a:rect l="l" t="t" r="r" b="b"/>
            <a:pathLst>
              <a:path w="4518707" h="3939865">
                <a:moveTo>
                  <a:pt x="4518707" y="0"/>
                </a:moveTo>
                <a:lnTo>
                  <a:pt x="0" y="0"/>
                </a:lnTo>
                <a:lnTo>
                  <a:pt x="0" y="3939864"/>
                </a:lnTo>
                <a:lnTo>
                  <a:pt x="4518707" y="3939864"/>
                </a:lnTo>
                <a:lnTo>
                  <a:pt x="4518707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>
            <a:off x="-3486583" y="3085173"/>
            <a:ext cx="4518707" cy="3939865"/>
          </a:xfrm>
          <a:custGeom>
            <a:avLst/>
            <a:gdLst/>
            <a:ahLst/>
            <a:cxnLst/>
            <a:rect l="l" t="t" r="r" b="b"/>
            <a:pathLst>
              <a:path w="4518707" h="3939865">
                <a:moveTo>
                  <a:pt x="0" y="0"/>
                </a:moveTo>
                <a:lnTo>
                  <a:pt x="4518707" y="0"/>
                </a:lnTo>
                <a:lnTo>
                  <a:pt x="4518707" y="3939864"/>
                </a:lnTo>
                <a:lnTo>
                  <a:pt x="0" y="393986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10" name="Group 10"/>
          <p:cNvGrpSpPr/>
          <p:nvPr/>
        </p:nvGrpSpPr>
        <p:grpSpPr>
          <a:xfrm>
            <a:off x="488343" y="-989670"/>
            <a:ext cx="1080715" cy="2956684"/>
            <a:chOff x="0" y="0"/>
            <a:chExt cx="284633" cy="77871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284633" cy="778715"/>
            </a:xfrm>
            <a:custGeom>
              <a:avLst/>
              <a:gdLst/>
              <a:ahLst/>
              <a:cxnLst/>
              <a:rect l="l" t="t" r="r" b="b"/>
              <a:pathLst>
                <a:path w="284633" h="778715">
                  <a:moveTo>
                    <a:pt x="142316" y="0"/>
                  </a:moveTo>
                  <a:lnTo>
                    <a:pt x="142316" y="0"/>
                  </a:lnTo>
                  <a:cubicBezTo>
                    <a:pt x="220916" y="0"/>
                    <a:pt x="284633" y="63717"/>
                    <a:pt x="284633" y="142316"/>
                  </a:cubicBezTo>
                  <a:lnTo>
                    <a:pt x="284633" y="636399"/>
                  </a:lnTo>
                  <a:cubicBezTo>
                    <a:pt x="284633" y="714998"/>
                    <a:pt x="220916" y="778715"/>
                    <a:pt x="142316" y="778715"/>
                  </a:cubicBezTo>
                  <a:lnTo>
                    <a:pt x="142316" y="778715"/>
                  </a:lnTo>
                  <a:cubicBezTo>
                    <a:pt x="63717" y="778715"/>
                    <a:pt x="0" y="714998"/>
                    <a:pt x="0" y="636399"/>
                  </a:cubicBezTo>
                  <a:lnTo>
                    <a:pt x="0" y="142316"/>
                  </a:lnTo>
                  <a:cubicBezTo>
                    <a:pt x="0" y="63717"/>
                    <a:pt x="63717" y="0"/>
                    <a:pt x="142316" y="0"/>
                  </a:cubicBezTo>
                  <a:close/>
                </a:path>
              </a:pathLst>
            </a:custGeom>
            <a:solidFill>
              <a:srgbClr val="FAE7BC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-38100"/>
              <a:ext cx="284633" cy="81681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4" name="TextBox 14"/>
          <p:cNvSpPr txBox="1"/>
          <p:nvPr/>
        </p:nvSpPr>
        <p:spPr>
          <a:xfrm>
            <a:off x="2098911" y="595876"/>
            <a:ext cx="13042660" cy="22282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60"/>
              </a:lnSpc>
            </a:pPr>
            <a:r>
              <a:rPr lang="en-US" sz="6400" b="1">
                <a:solidFill>
                  <a:srgbClr val="000000"/>
                </a:solidFill>
                <a:latin typeface="Century Gothic Paneuropean Bold" panose="020B0702020202020204"/>
                <a:ea typeface="Century Gothic Paneuropean Bold" panose="020B0702020202020204"/>
                <a:cs typeface="Century Gothic Paneuropean Bold" panose="020B0702020202020204"/>
                <a:sym typeface="Century Gothic Paneuropean Bold" panose="020B0702020202020204"/>
              </a:rPr>
              <a:t>FINDINGS: EARLY LEARNING &amp; STIMULATION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2315612" y="3008973"/>
            <a:ext cx="6828388" cy="6032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906780" lvl="1" indent="-453390" algn="l">
              <a:lnSpc>
                <a:spcPts val="5880"/>
              </a:lnSpc>
              <a:buFont typeface="Arial" panose="020B0604020202020204"/>
              <a:buChar char="•"/>
            </a:pPr>
            <a:r>
              <a:rPr lang="en-US" sz="4200">
                <a:solidFill>
                  <a:srgbClr val="000000"/>
                </a:solidFill>
                <a:latin typeface="Century Gothic Paneuropean" panose="020B0502020202020204"/>
                <a:ea typeface="Century Gothic Paneuropean" panose="020B0502020202020204"/>
                <a:cs typeface="Century Gothic Paneuropean" panose="020B0502020202020204"/>
                <a:sym typeface="Century Gothic Paneuropean" panose="020B0502020202020204"/>
              </a:rPr>
              <a:t>8–10% of fathers not involved in stimulation</a:t>
            </a:r>
          </a:p>
          <a:p>
            <a:pPr marL="906780" lvl="1" indent="-453390" algn="l">
              <a:lnSpc>
                <a:spcPts val="5880"/>
              </a:lnSpc>
              <a:buFont typeface="Arial" panose="020B0604020202020204"/>
              <a:buChar char="•"/>
            </a:pPr>
            <a:r>
              <a:rPr lang="en-US" sz="4200">
                <a:solidFill>
                  <a:srgbClr val="000000"/>
                </a:solidFill>
                <a:latin typeface="Century Gothic Paneuropean" panose="020B0502020202020204"/>
                <a:ea typeface="Century Gothic Paneuropean" panose="020B0502020202020204"/>
                <a:cs typeface="Century Gothic Paneuropean" panose="020B0502020202020204"/>
                <a:sym typeface="Century Gothic Paneuropean" panose="020B0502020202020204"/>
              </a:rPr>
              <a:t>Only 1/3 of caregivers showed responsive caregiving </a:t>
            </a:r>
          </a:p>
          <a:p>
            <a:pPr marL="906780" lvl="1" indent="-453390" algn="l">
              <a:lnSpc>
                <a:spcPts val="5880"/>
              </a:lnSpc>
              <a:buFont typeface="Arial" panose="020B0604020202020204"/>
              <a:buChar char="•"/>
            </a:pPr>
            <a:r>
              <a:rPr lang="en-US" sz="4200">
                <a:solidFill>
                  <a:srgbClr val="000000"/>
                </a:solidFill>
                <a:latin typeface="Century Gothic Paneuropean" panose="020B0502020202020204"/>
                <a:ea typeface="Century Gothic Paneuropean" panose="020B0502020202020204"/>
                <a:cs typeface="Century Gothic Paneuropean" panose="020B0502020202020204"/>
                <a:sym typeface="Century Gothic Paneuropean" panose="020B0502020202020204"/>
              </a:rPr>
              <a:t>Urban caregivers more engaged than rural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04511" y="2824090"/>
            <a:ext cx="6502400" cy="6502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6718943" y="-989670"/>
            <a:ext cx="1080715" cy="2956684"/>
            <a:chOff x="0" y="0"/>
            <a:chExt cx="284633" cy="77871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84633" cy="778715"/>
            </a:xfrm>
            <a:custGeom>
              <a:avLst/>
              <a:gdLst/>
              <a:ahLst/>
              <a:cxnLst/>
              <a:rect l="l" t="t" r="r" b="b"/>
              <a:pathLst>
                <a:path w="284633" h="778715">
                  <a:moveTo>
                    <a:pt x="142316" y="0"/>
                  </a:moveTo>
                  <a:lnTo>
                    <a:pt x="142316" y="0"/>
                  </a:lnTo>
                  <a:cubicBezTo>
                    <a:pt x="220916" y="0"/>
                    <a:pt x="284633" y="63717"/>
                    <a:pt x="284633" y="142316"/>
                  </a:cubicBezTo>
                  <a:lnTo>
                    <a:pt x="284633" y="636399"/>
                  </a:lnTo>
                  <a:cubicBezTo>
                    <a:pt x="284633" y="714998"/>
                    <a:pt x="220916" y="778715"/>
                    <a:pt x="142316" y="778715"/>
                  </a:cubicBezTo>
                  <a:lnTo>
                    <a:pt x="142316" y="778715"/>
                  </a:lnTo>
                  <a:cubicBezTo>
                    <a:pt x="63717" y="778715"/>
                    <a:pt x="0" y="714998"/>
                    <a:pt x="0" y="636399"/>
                  </a:cubicBezTo>
                  <a:lnTo>
                    <a:pt x="0" y="142316"/>
                  </a:lnTo>
                  <a:cubicBezTo>
                    <a:pt x="0" y="63717"/>
                    <a:pt x="63717" y="0"/>
                    <a:pt x="142316" y="0"/>
                  </a:cubicBezTo>
                  <a:close/>
                </a:path>
              </a:pathLst>
            </a:custGeom>
            <a:solidFill>
              <a:srgbClr val="FAE7BC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284633" cy="81681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-529352" y="9803843"/>
            <a:ext cx="19346704" cy="821917"/>
            <a:chOff x="0" y="0"/>
            <a:chExt cx="5095428" cy="216472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5095428" cy="216472"/>
            </a:xfrm>
            <a:custGeom>
              <a:avLst/>
              <a:gdLst/>
              <a:ahLst/>
              <a:cxnLst/>
              <a:rect l="l" t="t" r="r" b="b"/>
              <a:pathLst>
                <a:path w="5095428" h="216472">
                  <a:moveTo>
                    <a:pt x="20409" y="0"/>
                  </a:moveTo>
                  <a:lnTo>
                    <a:pt x="5075020" y="0"/>
                  </a:lnTo>
                  <a:cubicBezTo>
                    <a:pt x="5086291" y="0"/>
                    <a:pt x="5095428" y="9137"/>
                    <a:pt x="5095428" y="20409"/>
                  </a:cubicBezTo>
                  <a:lnTo>
                    <a:pt x="5095428" y="196063"/>
                  </a:lnTo>
                  <a:cubicBezTo>
                    <a:pt x="5095428" y="201476"/>
                    <a:pt x="5093278" y="206667"/>
                    <a:pt x="5089451" y="210494"/>
                  </a:cubicBezTo>
                  <a:cubicBezTo>
                    <a:pt x="5085623" y="214322"/>
                    <a:pt x="5080432" y="216472"/>
                    <a:pt x="5075020" y="216472"/>
                  </a:cubicBezTo>
                  <a:lnTo>
                    <a:pt x="20409" y="216472"/>
                  </a:lnTo>
                  <a:cubicBezTo>
                    <a:pt x="14996" y="216472"/>
                    <a:pt x="9805" y="214322"/>
                    <a:pt x="5978" y="210494"/>
                  </a:cubicBezTo>
                  <a:cubicBezTo>
                    <a:pt x="2150" y="206667"/>
                    <a:pt x="0" y="201476"/>
                    <a:pt x="0" y="196063"/>
                  </a:cubicBezTo>
                  <a:lnTo>
                    <a:pt x="0" y="20409"/>
                  </a:lnTo>
                  <a:cubicBezTo>
                    <a:pt x="0" y="14996"/>
                    <a:pt x="2150" y="9805"/>
                    <a:pt x="5978" y="5978"/>
                  </a:cubicBezTo>
                  <a:cubicBezTo>
                    <a:pt x="9805" y="2150"/>
                    <a:pt x="14996" y="0"/>
                    <a:pt x="20409" y="0"/>
                  </a:cubicBezTo>
                  <a:close/>
                </a:path>
              </a:pathLst>
            </a:custGeom>
            <a:solidFill>
              <a:srgbClr val="FAE7BC"/>
            </a:solidFill>
            <a:ln w="85725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38100"/>
              <a:ext cx="5095428" cy="25457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 flipH="1">
            <a:off x="17259300" y="3085173"/>
            <a:ext cx="4518707" cy="3939865"/>
          </a:xfrm>
          <a:custGeom>
            <a:avLst/>
            <a:gdLst/>
            <a:ahLst/>
            <a:cxnLst/>
            <a:rect l="l" t="t" r="r" b="b"/>
            <a:pathLst>
              <a:path w="4518707" h="3939865">
                <a:moveTo>
                  <a:pt x="4518707" y="0"/>
                </a:moveTo>
                <a:lnTo>
                  <a:pt x="0" y="0"/>
                </a:lnTo>
                <a:lnTo>
                  <a:pt x="0" y="3939864"/>
                </a:lnTo>
                <a:lnTo>
                  <a:pt x="4518707" y="3939864"/>
                </a:lnTo>
                <a:lnTo>
                  <a:pt x="4518707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>
            <a:off x="-3486583" y="3085173"/>
            <a:ext cx="4518707" cy="3939865"/>
          </a:xfrm>
          <a:custGeom>
            <a:avLst/>
            <a:gdLst/>
            <a:ahLst/>
            <a:cxnLst/>
            <a:rect l="l" t="t" r="r" b="b"/>
            <a:pathLst>
              <a:path w="4518707" h="3939865">
                <a:moveTo>
                  <a:pt x="0" y="0"/>
                </a:moveTo>
                <a:lnTo>
                  <a:pt x="4518707" y="0"/>
                </a:lnTo>
                <a:lnTo>
                  <a:pt x="4518707" y="3939864"/>
                </a:lnTo>
                <a:lnTo>
                  <a:pt x="0" y="393986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10" name="Group 10"/>
          <p:cNvGrpSpPr/>
          <p:nvPr/>
        </p:nvGrpSpPr>
        <p:grpSpPr>
          <a:xfrm>
            <a:off x="488343" y="-989670"/>
            <a:ext cx="1080715" cy="2956684"/>
            <a:chOff x="0" y="0"/>
            <a:chExt cx="284633" cy="77871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284633" cy="778715"/>
            </a:xfrm>
            <a:custGeom>
              <a:avLst/>
              <a:gdLst/>
              <a:ahLst/>
              <a:cxnLst/>
              <a:rect l="l" t="t" r="r" b="b"/>
              <a:pathLst>
                <a:path w="284633" h="778715">
                  <a:moveTo>
                    <a:pt x="142316" y="0"/>
                  </a:moveTo>
                  <a:lnTo>
                    <a:pt x="142316" y="0"/>
                  </a:lnTo>
                  <a:cubicBezTo>
                    <a:pt x="220916" y="0"/>
                    <a:pt x="284633" y="63717"/>
                    <a:pt x="284633" y="142316"/>
                  </a:cubicBezTo>
                  <a:lnTo>
                    <a:pt x="284633" y="636399"/>
                  </a:lnTo>
                  <a:cubicBezTo>
                    <a:pt x="284633" y="714998"/>
                    <a:pt x="220916" y="778715"/>
                    <a:pt x="142316" y="778715"/>
                  </a:cubicBezTo>
                  <a:lnTo>
                    <a:pt x="142316" y="778715"/>
                  </a:lnTo>
                  <a:cubicBezTo>
                    <a:pt x="63717" y="778715"/>
                    <a:pt x="0" y="714998"/>
                    <a:pt x="0" y="636399"/>
                  </a:cubicBezTo>
                  <a:lnTo>
                    <a:pt x="0" y="142316"/>
                  </a:lnTo>
                  <a:cubicBezTo>
                    <a:pt x="0" y="63717"/>
                    <a:pt x="63717" y="0"/>
                    <a:pt x="142316" y="0"/>
                  </a:cubicBezTo>
                  <a:close/>
                </a:path>
              </a:pathLst>
            </a:custGeom>
            <a:solidFill>
              <a:srgbClr val="FAE7BC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-38100"/>
              <a:ext cx="284633" cy="81681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4" name="TextBox 14"/>
          <p:cNvSpPr txBox="1"/>
          <p:nvPr/>
        </p:nvSpPr>
        <p:spPr>
          <a:xfrm>
            <a:off x="2353252" y="1357732"/>
            <a:ext cx="13202303" cy="10947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60"/>
              </a:lnSpc>
            </a:pPr>
            <a:r>
              <a:rPr lang="en-US" sz="6400" b="1">
                <a:solidFill>
                  <a:srgbClr val="000000"/>
                </a:solidFill>
                <a:latin typeface="Century Gothic Paneuropean Bold" panose="020B0702020202020204"/>
                <a:ea typeface="Century Gothic Paneuropean Bold" panose="020B0702020202020204"/>
                <a:cs typeface="Century Gothic Paneuropean Bold" panose="020B0702020202020204"/>
                <a:sym typeface="Century Gothic Paneuropean Bold" panose="020B0702020202020204"/>
              </a:rPr>
              <a:t>FINDINGS: DISCIPLINE &amp; FEEDING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2218039" y="3008973"/>
            <a:ext cx="7306556" cy="51691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906780" lvl="1" indent="-453390" algn="l">
              <a:lnSpc>
                <a:spcPts val="5880"/>
              </a:lnSpc>
              <a:buFont typeface="Arial" panose="020B0604020202020204"/>
              <a:buChar char="•"/>
            </a:pPr>
            <a:r>
              <a:rPr lang="en-US" sz="4200" dirty="0">
                <a:solidFill>
                  <a:srgbClr val="000000"/>
                </a:solidFill>
                <a:latin typeface="Century Gothic Paneuropean" panose="020B0502020202020204"/>
                <a:ea typeface="Century Gothic Paneuropean" panose="020B0502020202020204"/>
                <a:cs typeface="Century Gothic Paneuropean" panose="020B0502020202020204"/>
                <a:sym typeface="Century Gothic Paneuropean" panose="020B0502020202020204"/>
              </a:rPr>
              <a:t>Positive discipline: 24% (0–3), 7.5% (4–6)</a:t>
            </a:r>
          </a:p>
          <a:p>
            <a:pPr marL="906780" lvl="1" indent="-453390" algn="l">
              <a:lnSpc>
                <a:spcPts val="5880"/>
              </a:lnSpc>
              <a:buFont typeface="Arial" panose="020B0604020202020204"/>
              <a:buChar char="•"/>
            </a:pPr>
            <a:r>
              <a:rPr lang="en-US" sz="4200" dirty="0">
                <a:solidFill>
                  <a:srgbClr val="000000"/>
                </a:solidFill>
                <a:latin typeface="Century Gothic Paneuropean" panose="020B0502020202020204"/>
                <a:ea typeface="Century Gothic Paneuropean" panose="020B0502020202020204"/>
                <a:cs typeface="Century Gothic Paneuropean" panose="020B0502020202020204"/>
                <a:sym typeface="Century Gothic Paneuropean" panose="020B0502020202020204"/>
              </a:rPr>
              <a:t>Responsive feeding practice: only 14%</a:t>
            </a:r>
          </a:p>
          <a:p>
            <a:pPr marL="906780" lvl="1" indent="-453390" algn="l">
              <a:lnSpc>
                <a:spcPts val="5880"/>
              </a:lnSpc>
              <a:buFont typeface="Arial" panose="020B0604020202020204"/>
              <a:buChar char="•"/>
            </a:pPr>
            <a:r>
              <a:rPr lang="en-US" sz="4200" dirty="0">
                <a:solidFill>
                  <a:srgbClr val="000000"/>
                </a:solidFill>
                <a:latin typeface="Century Gothic Paneuropean" panose="020B0502020202020204"/>
                <a:ea typeface="Century Gothic Paneuropean" panose="020B0502020202020204"/>
                <a:cs typeface="Century Gothic Paneuropean" panose="020B0502020202020204"/>
                <a:sym typeface="Century Gothic Paneuropean" panose="020B0502020202020204"/>
              </a:rPr>
              <a:t>10–14% of fathers lacked involvement/love</a:t>
            </a:r>
          </a:p>
          <a:p>
            <a:pPr algn="ctr">
              <a:lnSpc>
                <a:spcPts val="5095"/>
              </a:lnSpc>
            </a:pPr>
            <a:endParaRPr lang="en-US" sz="4200" dirty="0">
              <a:solidFill>
                <a:srgbClr val="000000"/>
              </a:solidFill>
              <a:latin typeface="Century Gothic Paneuropean" panose="020B0502020202020204"/>
              <a:ea typeface="Century Gothic Paneuropean" panose="020B0502020202020204"/>
              <a:cs typeface="Century Gothic Paneuropean" panose="020B0502020202020204"/>
              <a:sym typeface="Century Gothic Paneuropean" panose="020B0502020202020204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15426" y="3008973"/>
            <a:ext cx="3937000" cy="5905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6718943" y="-989670"/>
            <a:ext cx="1080715" cy="2956684"/>
            <a:chOff x="0" y="0"/>
            <a:chExt cx="284633" cy="77871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84633" cy="778715"/>
            </a:xfrm>
            <a:custGeom>
              <a:avLst/>
              <a:gdLst/>
              <a:ahLst/>
              <a:cxnLst/>
              <a:rect l="l" t="t" r="r" b="b"/>
              <a:pathLst>
                <a:path w="284633" h="778715">
                  <a:moveTo>
                    <a:pt x="142316" y="0"/>
                  </a:moveTo>
                  <a:lnTo>
                    <a:pt x="142316" y="0"/>
                  </a:lnTo>
                  <a:cubicBezTo>
                    <a:pt x="220916" y="0"/>
                    <a:pt x="284633" y="63717"/>
                    <a:pt x="284633" y="142316"/>
                  </a:cubicBezTo>
                  <a:lnTo>
                    <a:pt x="284633" y="636399"/>
                  </a:lnTo>
                  <a:cubicBezTo>
                    <a:pt x="284633" y="714998"/>
                    <a:pt x="220916" y="778715"/>
                    <a:pt x="142316" y="778715"/>
                  </a:cubicBezTo>
                  <a:lnTo>
                    <a:pt x="142316" y="778715"/>
                  </a:lnTo>
                  <a:cubicBezTo>
                    <a:pt x="63717" y="778715"/>
                    <a:pt x="0" y="714998"/>
                    <a:pt x="0" y="636399"/>
                  </a:cubicBezTo>
                  <a:lnTo>
                    <a:pt x="0" y="142316"/>
                  </a:lnTo>
                  <a:cubicBezTo>
                    <a:pt x="0" y="63717"/>
                    <a:pt x="63717" y="0"/>
                    <a:pt x="142316" y="0"/>
                  </a:cubicBezTo>
                  <a:close/>
                </a:path>
              </a:pathLst>
            </a:custGeom>
            <a:solidFill>
              <a:srgbClr val="FAE7BC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284633" cy="81681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-529352" y="9803843"/>
            <a:ext cx="19346704" cy="821917"/>
            <a:chOff x="0" y="0"/>
            <a:chExt cx="5095428" cy="216472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5095428" cy="216472"/>
            </a:xfrm>
            <a:custGeom>
              <a:avLst/>
              <a:gdLst/>
              <a:ahLst/>
              <a:cxnLst/>
              <a:rect l="l" t="t" r="r" b="b"/>
              <a:pathLst>
                <a:path w="5095428" h="216472">
                  <a:moveTo>
                    <a:pt x="20409" y="0"/>
                  </a:moveTo>
                  <a:lnTo>
                    <a:pt x="5075020" y="0"/>
                  </a:lnTo>
                  <a:cubicBezTo>
                    <a:pt x="5086291" y="0"/>
                    <a:pt x="5095428" y="9137"/>
                    <a:pt x="5095428" y="20409"/>
                  </a:cubicBezTo>
                  <a:lnTo>
                    <a:pt x="5095428" y="196063"/>
                  </a:lnTo>
                  <a:cubicBezTo>
                    <a:pt x="5095428" y="201476"/>
                    <a:pt x="5093278" y="206667"/>
                    <a:pt x="5089451" y="210494"/>
                  </a:cubicBezTo>
                  <a:cubicBezTo>
                    <a:pt x="5085623" y="214322"/>
                    <a:pt x="5080432" y="216472"/>
                    <a:pt x="5075020" y="216472"/>
                  </a:cubicBezTo>
                  <a:lnTo>
                    <a:pt x="20409" y="216472"/>
                  </a:lnTo>
                  <a:cubicBezTo>
                    <a:pt x="14996" y="216472"/>
                    <a:pt x="9805" y="214322"/>
                    <a:pt x="5978" y="210494"/>
                  </a:cubicBezTo>
                  <a:cubicBezTo>
                    <a:pt x="2150" y="206667"/>
                    <a:pt x="0" y="201476"/>
                    <a:pt x="0" y="196063"/>
                  </a:cubicBezTo>
                  <a:lnTo>
                    <a:pt x="0" y="20409"/>
                  </a:lnTo>
                  <a:cubicBezTo>
                    <a:pt x="0" y="14996"/>
                    <a:pt x="2150" y="9805"/>
                    <a:pt x="5978" y="5978"/>
                  </a:cubicBezTo>
                  <a:cubicBezTo>
                    <a:pt x="9805" y="2150"/>
                    <a:pt x="14996" y="0"/>
                    <a:pt x="20409" y="0"/>
                  </a:cubicBezTo>
                  <a:close/>
                </a:path>
              </a:pathLst>
            </a:custGeom>
            <a:solidFill>
              <a:srgbClr val="FAE7BC"/>
            </a:solidFill>
            <a:ln w="85725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38100"/>
              <a:ext cx="5095428" cy="25457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 flipH="1">
            <a:off x="17259300" y="3085173"/>
            <a:ext cx="4518707" cy="3939865"/>
          </a:xfrm>
          <a:custGeom>
            <a:avLst/>
            <a:gdLst/>
            <a:ahLst/>
            <a:cxnLst/>
            <a:rect l="l" t="t" r="r" b="b"/>
            <a:pathLst>
              <a:path w="4518707" h="3939865">
                <a:moveTo>
                  <a:pt x="4518707" y="0"/>
                </a:moveTo>
                <a:lnTo>
                  <a:pt x="0" y="0"/>
                </a:lnTo>
                <a:lnTo>
                  <a:pt x="0" y="3939864"/>
                </a:lnTo>
                <a:lnTo>
                  <a:pt x="4518707" y="3939864"/>
                </a:lnTo>
                <a:lnTo>
                  <a:pt x="4518707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>
            <a:off x="-3486583" y="3085173"/>
            <a:ext cx="4518707" cy="3939865"/>
          </a:xfrm>
          <a:custGeom>
            <a:avLst/>
            <a:gdLst/>
            <a:ahLst/>
            <a:cxnLst/>
            <a:rect l="l" t="t" r="r" b="b"/>
            <a:pathLst>
              <a:path w="4518707" h="3939865">
                <a:moveTo>
                  <a:pt x="0" y="0"/>
                </a:moveTo>
                <a:lnTo>
                  <a:pt x="4518707" y="0"/>
                </a:lnTo>
                <a:lnTo>
                  <a:pt x="4518707" y="3939864"/>
                </a:lnTo>
                <a:lnTo>
                  <a:pt x="0" y="393986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10" name="Group 10"/>
          <p:cNvGrpSpPr/>
          <p:nvPr/>
        </p:nvGrpSpPr>
        <p:grpSpPr>
          <a:xfrm>
            <a:off x="488343" y="-989670"/>
            <a:ext cx="1080715" cy="2956684"/>
            <a:chOff x="0" y="0"/>
            <a:chExt cx="284633" cy="77871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284633" cy="778715"/>
            </a:xfrm>
            <a:custGeom>
              <a:avLst/>
              <a:gdLst/>
              <a:ahLst/>
              <a:cxnLst/>
              <a:rect l="l" t="t" r="r" b="b"/>
              <a:pathLst>
                <a:path w="284633" h="778715">
                  <a:moveTo>
                    <a:pt x="142316" y="0"/>
                  </a:moveTo>
                  <a:lnTo>
                    <a:pt x="142316" y="0"/>
                  </a:lnTo>
                  <a:cubicBezTo>
                    <a:pt x="220916" y="0"/>
                    <a:pt x="284633" y="63717"/>
                    <a:pt x="284633" y="142316"/>
                  </a:cubicBezTo>
                  <a:lnTo>
                    <a:pt x="284633" y="636399"/>
                  </a:lnTo>
                  <a:cubicBezTo>
                    <a:pt x="284633" y="714998"/>
                    <a:pt x="220916" y="778715"/>
                    <a:pt x="142316" y="778715"/>
                  </a:cubicBezTo>
                  <a:lnTo>
                    <a:pt x="142316" y="778715"/>
                  </a:lnTo>
                  <a:cubicBezTo>
                    <a:pt x="63717" y="778715"/>
                    <a:pt x="0" y="714998"/>
                    <a:pt x="0" y="636399"/>
                  </a:cubicBezTo>
                  <a:lnTo>
                    <a:pt x="0" y="142316"/>
                  </a:lnTo>
                  <a:cubicBezTo>
                    <a:pt x="0" y="63717"/>
                    <a:pt x="63717" y="0"/>
                    <a:pt x="142316" y="0"/>
                  </a:cubicBezTo>
                  <a:close/>
                </a:path>
              </a:pathLst>
            </a:custGeom>
            <a:solidFill>
              <a:srgbClr val="FAE7BC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-38100"/>
              <a:ext cx="284633" cy="81681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4" name="TextBox 14"/>
          <p:cNvSpPr txBox="1"/>
          <p:nvPr/>
        </p:nvSpPr>
        <p:spPr>
          <a:xfrm>
            <a:off x="3607136" y="1306112"/>
            <a:ext cx="11073729" cy="10947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60"/>
              </a:lnSpc>
            </a:pPr>
            <a:r>
              <a:rPr lang="en-US" sz="6400" b="1">
                <a:solidFill>
                  <a:srgbClr val="000000"/>
                </a:solidFill>
                <a:latin typeface="Century Gothic Paneuropean Bold" panose="020B0702020202020204"/>
                <a:ea typeface="Century Gothic Paneuropean Bold" panose="020B0702020202020204"/>
                <a:cs typeface="Century Gothic Paneuropean Bold" panose="020B0702020202020204"/>
                <a:sym typeface="Century Gothic Paneuropean Bold" panose="020B0702020202020204"/>
              </a:rPr>
              <a:t>URBAN - RURAL DIFFERENCES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2489107" y="3018498"/>
            <a:ext cx="5912464" cy="38032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786130" lvl="1" indent="-393065" algn="l">
              <a:lnSpc>
                <a:spcPts val="5095"/>
              </a:lnSpc>
              <a:buFont typeface="Arial" panose="020B0604020202020204"/>
              <a:buChar char="•"/>
            </a:pPr>
            <a:r>
              <a:rPr lang="en-US" sz="3640">
                <a:solidFill>
                  <a:srgbClr val="000000"/>
                </a:solidFill>
                <a:latin typeface="Century Gothic Paneuropean" panose="020B0502020202020204"/>
                <a:ea typeface="Century Gothic Paneuropean" panose="020B0502020202020204"/>
                <a:cs typeface="Century Gothic Paneuropean" panose="020B0502020202020204"/>
                <a:sym typeface="Century Gothic Paneuropean" panose="020B0502020202020204"/>
              </a:rPr>
              <a:t>Urban caregivers generally performed better</a:t>
            </a:r>
          </a:p>
          <a:p>
            <a:pPr marL="786130" lvl="1" indent="-393065" algn="l">
              <a:lnSpc>
                <a:spcPts val="5095"/>
              </a:lnSpc>
              <a:buFont typeface="Arial" panose="020B0604020202020204"/>
              <a:buChar char="•"/>
            </a:pPr>
            <a:r>
              <a:rPr lang="en-US" sz="3640">
                <a:solidFill>
                  <a:srgbClr val="000000"/>
                </a:solidFill>
                <a:latin typeface="Century Gothic Paneuropean" panose="020B0502020202020204"/>
                <a:ea typeface="Century Gothic Paneuropean" panose="020B0502020202020204"/>
                <a:cs typeface="Century Gothic Paneuropean" panose="020B0502020202020204"/>
                <a:sym typeface="Century Gothic Paneuropean" panose="020B0502020202020204"/>
              </a:rPr>
              <a:t>Notable gaps in stimulation, safety, and discipline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20065" y="2951587"/>
            <a:ext cx="3860800" cy="5791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298</Words>
  <Application>Microsoft Office PowerPoint</Application>
  <PresentationFormat>Custom</PresentationFormat>
  <Paragraphs>55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Arial</vt:lpstr>
      <vt:lpstr>Century Gothic Paneuropean Bold</vt:lpstr>
      <vt:lpstr>Calibri</vt:lpstr>
      <vt:lpstr>Aptos</vt:lpstr>
      <vt:lpstr>Century Gothic Paneuropean</vt:lpstr>
      <vt:lpstr>Century Gothic Paneuropean Italics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Caregivers’ Knowledge, Attitudes &amp; Practices in Zanzibar</dc:title>
  <dc:creator/>
  <cp:lastModifiedBy>Ali Umar</cp:lastModifiedBy>
  <cp:revision>7</cp:revision>
  <dcterms:created xsi:type="dcterms:W3CDTF">2006-08-16T00:00:00Z</dcterms:created>
  <dcterms:modified xsi:type="dcterms:W3CDTF">2025-05-19T17:49:24Z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5C90E8424D11406BA357837DB049B559_12</vt:lpwstr>
  </property>
  <property fmtid="{D5CDD505-2E9C-101B-9397-08002B2CF9AE}" pid="3" name="KSOProductBuildVer">
    <vt:lpwstr>1033-12.2.0.21179</vt:lpwstr>
  </property>
</Properties>
</file>