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  <p:sldId id="265" r:id="rId15"/>
    <p:sldId id="266" r:id="rId16"/>
  </p:sldIdLst>
  <p:sldSz cy="5143500" cx="9144000"/>
  <p:notesSz cx="6858000" cy="9144000"/>
  <p:embeddedFontLst>
    <p:embeddedFont>
      <p:font typeface="Roboto"/>
      <p:regular r:id="rId17"/>
      <p:bold r:id="rId18"/>
      <p:italic r:id="rId19"/>
      <p:boldItalic r:id="rId20"/>
    </p:embeddedFont>
    <p:embeddedFont>
      <p:font typeface="Roboto Slab ExtraBold"/>
      <p:bold r:id="rId2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20" Type="http://schemas.openxmlformats.org/officeDocument/2006/relationships/font" Target="fonts/Roboto-boldItalic.fntdata"/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21" Type="http://schemas.openxmlformats.org/officeDocument/2006/relationships/font" Target="fonts/RobotoSlabExtraBold-bold.fntdata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slide" Target="slides/slide10.xml"/><Relationship Id="rId14" Type="http://schemas.openxmlformats.org/officeDocument/2006/relationships/slide" Target="slides/slide9.xml"/><Relationship Id="rId17" Type="http://schemas.openxmlformats.org/officeDocument/2006/relationships/font" Target="fonts/Roboto-regular.fntdata"/><Relationship Id="rId16" Type="http://schemas.openxmlformats.org/officeDocument/2006/relationships/slide" Target="slides/slide11.xml"/><Relationship Id="rId5" Type="http://schemas.openxmlformats.org/officeDocument/2006/relationships/notesMaster" Target="notesMasters/notesMaster1.xml"/><Relationship Id="rId19" Type="http://schemas.openxmlformats.org/officeDocument/2006/relationships/font" Target="fonts/Roboto-italic.fntdata"/><Relationship Id="rId6" Type="http://schemas.openxmlformats.org/officeDocument/2006/relationships/slide" Target="slides/slide1.xml"/><Relationship Id="rId18" Type="http://schemas.openxmlformats.org/officeDocument/2006/relationships/font" Target="fonts/Roboto-bold.fntdata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Google Shape;82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3" name="Google Shape;83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g3595a7823ad_0_27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8" name="Google Shape;128;g3595a7823ad_0_27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31" name="Shape 1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2" name="Google Shape;132;g3595a7823ad_0_27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3" name="Google Shape;133;g3595a7823ad_0_27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g3595a7823ad_0_15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8" name="Google Shape;88;g3595a7823ad_0_15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g3595a7823ad_0_23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3" name="Google Shape;93;g3595a7823ad_0_23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g3595a7823ad_0_24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8" name="Google Shape;98;g3595a7823ad_0_24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1" name="Shape 1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Google Shape;102;g3595a7823ad_0_24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3" name="Google Shape;103;g3595a7823ad_0_24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6" name="Shape 10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" name="Google Shape;107;g3595a7823ad_0_25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8" name="Google Shape;108;g3595a7823ad_0_25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3595a7823ad_0_25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3595a7823ad_0_25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6" name="Shape 1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Google Shape;117;g3595a7823ad_0_26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8" name="Google Shape;118;g3595a7823ad_0_26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g3595a7823ad_0_26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23" name="Google Shape;123;g3595a7823ad_0_26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bg>
      <p:bgPr>
        <a:solidFill>
          <a:schemeClr val="dk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oogle Shape;10;p2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11" name="Google Shape;11;p2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2" name="Google Shape;12;p2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3" name="Google Shape;13;p2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4" name="Google Shape;14;p2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15" name="Google Shape;15;p2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16" name="Google Shape;16;p2"/>
          <p:cNvSpPr txBox="1"/>
          <p:nvPr>
            <p:ph type="ctrTitle"/>
          </p:nvPr>
        </p:nvSpPr>
        <p:spPr>
          <a:xfrm>
            <a:off x="598100" y="1775222"/>
            <a:ext cx="8222100" cy="8388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7" name="Google Shape;17;p2"/>
          <p:cNvSpPr txBox="1"/>
          <p:nvPr>
            <p:ph idx="1" type="subTitle"/>
          </p:nvPr>
        </p:nvSpPr>
        <p:spPr>
          <a:xfrm>
            <a:off x="598088" y="2715913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 sz="21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8" name="Google Shape;18;p2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dk1"/>
        </a:solidFill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0" name="Google Shape;70;p11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71" name="Google Shape;71;p11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2" name="Google Shape;72;p11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3" name="Google Shape;73;p11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4" name="Google Shape;74;p11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75" name="Google Shape;75;p11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76" name="Google Shape;76;p11"/>
          <p:cNvSpPr txBox="1"/>
          <p:nvPr>
            <p:ph hasCustomPrompt="1" type="title"/>
          </p:nvPr>
        </p:nvSpPr>
        <p:spPr>
          <a:xfrm>
            <a:off x="311700" y="1256050"/>
            <a:ext cx="8520600" cy="2030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0"/>
              <a:buNone/>
              <a:defRPr sz="12000">
                <a:solidFill>
                  <a:schemeClr val="lt1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77" name="Google Shape;77;p11"/>
          <p:cNvSpPr txBox="1"/>
          <p:nvPr>
            <p:ph idx="1" type="body"/>
          </p:nvPr>
        </p:nvSpPr>
        <p:spPr>
          <a:xfrm>
            <a:off x="311700" y="3369225"/>
            <a:ext cx="8520600" cy="1281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78" name="Google Shape;78;p11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2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bg>
      <p:bgPr>
        <a:solidFill>
          <a:schemeClr val="dk1"/>
        </a:solidFill>
      </p:bgPr>
    </p:bg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" name="Google Shape;20;p3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21" name="Google Shape;21;p3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2" name="Google Shape;22;p3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2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3" name="Google Shape;23;p3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4" name="Google Shape;24;p3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25" name="Google Shape;25;p3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6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26" name="Google Shape;26;p3"/>
          <p:cNvSpPr txBox="1"/>
          <p:nvPr>
            <p:ph type="title"/>
          </p:nvPr>
        </p:nvSpPr>
        <p:spPr>
          <a:xfrm>
            <a:off x="598100" y="2152347"/>
            <a:ext cx="8222100" cy="83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200"/>
              <a:buNone/>
              <a:defRPr sz="4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27" name="Google Shape;27;p3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" name="Google Shape;29;p4"/>
          <p:cNvGrpSpPr/>
          <p:nvPr/>
        </p:nvGrpSpPr>
        <p:grpSpPr>
          <a:xfrm>
            <a:off x="0" y="3903669"/>
            <a:ext cx="9144000" cy="1239925"/>
            <a:chOff x="0" y="3903669"/>
            <a:chExt cx="9144000" cy="1239925"/>
          </a:xfrm>
        </p:grpSpPr>
        <p:sp>
          <p:nvSpPr>
            <p:cNvPr id="30" name="Google Shape;30;p4"/>
            <p:cNvSpPr/>
            <p:nvPr/>
          </p:nvSpPr>
          <p:spPr>
            <a:xfrm>
              <a:off x="8154895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1" name="Google Shape;31;p4"/>
            <p:cNvSpPr/>
            <p:nvPr/>
          </p:nvSpPr>
          <p:spPr>
            <a:xfrm flipH="1">
              <a:off x="6181163" y="3903669"/>
              <a:ext cx="989100" cy="9879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2" name="Google Shape;32;p4"/>
            <p:cNvSpPr/>
            <p:nvPr/>
          </p:nvSpPr>
          <p:spPr>
            <a:xfrm>
              <a:off x="7170274" y="3903669"/>
              <a:ext cx="989100" cy="987900"/>
            </a:xfrm>
            <a:prstGeom prst="rect">
              <a:avLst/>
            </a:prstGeom>
            <a:solidFill>
              <a:schemeClr val="accent4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3" name="Google Shape;33;p4"/>
            <p:cNvSpPr/>
            <p:nvPr/>
          </p:nvSpPr>
          <p:spPr>
            <a:xfrm rot="10800000">
              <a:off x="8154757" y="3903682"/>
              <a:ext cx="989100" cy="9879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34" name="Google Shape;34;p4"/>
            <p:cNvSpPr/>
            <p:nvPr/>
          </p:nvSpPr>
          <p:spPr>
            <a:xfrm>
              <a:off x="0" y="4891594"/>
              <a:ext cx="9144000" cy="252000"/>
            </a:xfrm>
            <a:prstGeom prst="rect">
              <a:avLst/>
            </a:prstGeom>
            <a:solidFill>
              <a:schemeClr val="dk1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35" name="Google Shape;35;p4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36" name="Google Shape;36;p4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37" name="Google Shape;37;p4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Google Shape;39;p5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40" name="Google Shape;40;p5"/>
          <p:cNvSpPr txBox="1"/>
          <p:nvPr>
            <p:ph idx="1" type="body"/>
          </p:nvPr>
        </p:nvSpPr>
        <p:spPr>
          <a:xfrm>
            <a:off x="311700" y="1229975"/>
            <a:ext cx="39999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1" name="Google Shape;41;p5"/>
          <p:cNvSpPr txBox="1"/>
          <p:nvPr>
            <p:ph idx="2" type="body"/>
          </p:nvPr>
        </p:nvSpPr>
        <p:spPr>
          <a:xfrm>
            <a:off x="4832400" y="1229975"/>
            <a:ext cx="3999900" cy="333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2" name="Google Shape;42;p5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6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000"/>
              <a:buNone/>
              <a:defRPr/>
            </a:lvl9pPr>
          </a:lstStyle>
          <a:p/>
        </p:txBody>
      </p:sp>
      <p:sp>
        <p:nvSpPr>
          <p:cNvPr id="45" name="Google Shape;45;p6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8" name="Google Shape;48;p7"/>
          <p:cNvSpPr txBox="1"/>
          <p:nvPr>
            <p:ph idx="1" type="body"/>
          </p:nvPr>
        </p:nvSpPr>
        <p:spPr>
          <a:xfrm>
            <a:off x="311700" y="1465804"/>
            <a:ext cx="2808000" cy="3103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49" name="Google Shape;49;p7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bg>
      <p:bgPr>
        <a:solidFill>
          <a:schemeClr val="accent4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" name="Google Shape;51;p8"/>
          <p:cNvGrpSpPr/>
          <p:nvPr/>
        </p:nvGrpSpPr>
        <p:grpSpPr>
          <a:xfrm>
            <a:off x="6098378" y="5"/>
            <a:ext cx="3045625" cy="2030570"/>
            <a:chOff x="6098378" y="5"/>
            <a:chExt cx="3045625" cy="2030570"/>
          </a:xfrm>
        </p:grpSpPr>
        <p:sp>
          <p:nvSpPr>
            <p:cNvPr id="52" name="Google Shape;52;p8"/>
            <p:cNvSpPr/>
            <p:nvPr/>
          </p:nvSpPr>
          <p:spPr>
            <a:xfrm>
              <a:off x="8128803" y="16"/>
              <a:ext cx="1015200" cy="1015200"/>
            </a:xfrm>
            <a:prstGeom prst="rect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3" name="Google Shape;53;p8"/>
            <p:cNvSpPr/>
            <p:nvPr/>
          </p:nvSpPr>
          <p:spPr>
            <a:xfrm flipH="1">
              <a:off x="7113463" y="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4" name="Google Shape;54;p8"/>
            <p:cNvSpPr/>
            <p:nvPr/>
          </p:nvSpPr>
          <p:spPr>
            <a:xfrm flipH="1" rot="10800000">
              <a:off x="7113588" y="107"/>
              <a:ext cx="1015200" cy="1015200"/>
            </a:xfrm>
            <a:prstGeom prst="rtTriangle">
              <a:avLst/>
            </a:prstGeom>
            <a:solidFill>
              <a:schemeClr val="accent3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5" name="Google Shape;55;p8"/>
            <p:cNvSpPr/>
            <p:nvPr/>
          </p:nvSpPr>
          <p:spPr>
            <a:xfrm rot="10800000">
              <a:off x="6098378" y="97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  <p:sp>
          <p:nvSpPr>
            <p:cNvPr id="56" name="Google Shape;56;p8"/>
            <p:cNvSpPr/>
            <p:nvPr/>
          </p:nvSpPr>
          <p:spPr>
            <a:xfrm rot="10800000">
              <a:off x="8128789" y="1015375"/>
              <a:ext cx="1015200" cy="1015200"/>
            </a:xfrm>
            <a:prstGeom prst="rtTriangle">
              <a:avLst/>
            </a:prstGeom>
            <a:solidFill>
              <a:schemeClr val="accent5"/>
            </a:solidFill>
            <a:ln>
              <a:noFill/>
            </a:ln>
          </p:spPr>
          <p:txBody>
            <a:bodyPr anchorCtr="0" anchor="ctr" bIns="91425" lIns="91425" spcFirstLastPara="1" rIns="91425" wrap="square" tIns="91425">
              <a:noAutofit/>
            </a:bodyPr>
            <a:lstStyle/>
            <a:p>
              <a:pPr indent="0" lvl="0" marL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/>
            </a:p>
          </p:txBody>
        </p:sp>
      </p:grpSp>
      <p:sp>
        <p:nvSpPr>
          <p:cNvPr id="57" name="Google Shape;57;p8"/>
          <p:cNvSpPr txBox="1"/>
          <p:nvPr>
            <p:ph type="title"/>
          </p:nvPr>
        </p:nvSpPr>
        <p:spPr>
          <a:xfrm>
            <a:off x="490250" y="526350"/>
            <a:ext cx="56187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4800"/>
              <a:buNone/>
              <a:defRPr sz="4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8" name="Google Shape;58;p8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9"/>
          <p:cNvSpPr/>
          <p:nvPr/>
        </p:nvSpPr>
        <p:spPr>
          <a:xfrm>
            <a:off x="4572000" y="-175"/>
            <a:ext cx="4572000" cy="5143500"/>
          </a:xfrm>
          <a:prstGeom prst="rect">
            <a:avLst/>
          </a:prstGeom>
          <a:solidFill>
            <a:schemeClr val="dk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cxnSp>
        <p:nvCxnSpPr>
          <p:cNvPr id="61" name="Google Shape;61;p9"/>
          <p:cNvCxnSpPr/>
          <p:nvPr/>
        </p:nvCxnSpPr>
        <p:spPr>
          <a:xfrm>
            <a:off x="5029675" y="4495500"/>
            <a:ext cx="468300" cy="0"/>
          </a:xfrm>
          <a:prstGeom prst="straightConnector1">
            <a:avLst/>
          </a:prstGeom>
          <a:noFill/>
          <a:ln cap="flat" cmpd="sng" w="19050">
            <a:solidFill>
              <a:schemeClr val="lt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62" name="Google Shape;62;p9"/>
          <p:cNvSpPr txBox="1"/>
          <p:nvPr>
            <p:ph type="title"/>
          </p:nvPr>
        </p:nvSpPr>
        <p:spPr>
          <a:xfrm>
            <a:off x="265500" y="1151100"/>
            <a:ext cx="4045200" cy="1564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63" name="Google Shape;63;p9"/>
          <p:cNvSpPr txBox="1"/>
          <p:nvPr>
            <p:ph idx="1" type="subTitle"/>
          </p:nvPr>
        </p:nvSpPr>
        <p:spPr>
          <a:xfrm>
            <a:off x="265500" y="2769001"/>
            <a:ext cx="4045200" cy="12693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64" name="Google Shape;64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65" name="Google Shape;65;p9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0"/>
          <p:cNvSpPr txBox="1"/>
          <p:nvPr>
            <p:ph idx="1" type="body"/>
          </p:nvPr>
        </p:nvSpPr>
        <p:spPr>
          <a:xfrm>
            <a:off x="319500" y="4230575"/>
            <a:ext cx="5998800" cy="598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68" name="Google Shape;68;p10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dk2"/>
                </a:solidFill>
              </a:defRPr>
            </a:lvl1pPr>
            <a:lvl2pPr lvl="1">
              <a:buNone/>
              <a:defRPr>
                <a:solidFill>
                  <a:schemeClr val="dk2"/>
                </a:solidFill>
              </a:defRPr>
            </a:lvl2pPr>
            <a:lvl3pPr lvl="2">
              <a:buNone/>
              <a:defRPr>
                <a:solidFill>
                  <a:schemeClr val="dk2"/>
                </a:solidFill>
              </a:defRPr>
            </a:lvl3pPr>
            <a:lvl4pPr lvl="3">
              <a:buNone/>
              <a:defRPr>
                <a:solidFill>
                  <a:schemeClr val="dk2"/>
                </a:solidFill>
              </a:defRPr>
            </a:lvl4pPr>
            <a:lvl5pPr lvl="4">
              <a:buNone/>
              <a:defRPr>
                <a:solidFill>
                  <a:schemeClr val="dk2"/>
                </a:solidFill>
              </a:defRPr>
            </a:lvl5pPr>
            <a:lvl6pPr lvl="5">
              <a:buNone/>
              <a:defRPr>
                <a:solidFill>
                  <a:schemeClr val="dk2"/>
                </a:solidFill>
              </a:defRPr>
            </a:lvl6pPr>
            <a:lvl7pPr lvl="6">
              <a:buNone/>
              <a:defRPr>
                <a:solidFill>
                  <a:schemeClr val="dk2"/>
                </a:solidFill>
              </a:defRPr>
            </a:lvl7pPr>
            <a:lvl8pPr lvl="7">
              <a:buNone/>
              <a:defRPr>
                <a:solidFill>
                  <a:schemeClr val="dk2"/>
                </a:solidFill>
              </a:defRPr>
            </a:lvl8pPr>
            <a:lvl9pPr lvl="8">
              <a:buNone/>
              <a:defRPr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geometric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10000"/>
            <a:ext cx="8520600" cy="607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000"/>
              <a:buFont typeface="Roboto"/>
              <a:buNone/>
              <a:defRPr sz="30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229875"/>
            <a:ext cx="8520600" cy="33390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Roboto"/>
              <a:buChar char="●"/>
              <a:defRPr sz="1800"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●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○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Roboto"/>
              <a:buChar char="■"/>
              <a:defRPr>
                <a:solidFill>
                  <a:schemeClr val="dk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60431" y="4651190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3"/>
          <p:cNvSpPr txBox="1"/>
          <p:nvPr>
            <p:ph type="ctrTitle"/>
          </p:nvPr>
        </p:nvSpPr>
        <p:spPr>
          <a:xfrm>
            <a:off x="663050" y="792325"/>
            <a:ext cx="8222100" cy="2912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 fontScale="90000"/>
          </a:bodyPr>
          <a:lstStyle/>
          <a:p>
            <a:pPr indent="-391159" lvl="0" marL="381000" rtl="0" algn="just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Arial"/>
              <a:buChar char="●"/>
            </a:pPr>
            <a:r>
              <a:rPr b="1" lang="en-GB" sz="2844">
                <a:latin typeface="Arial"/>
                <a:ea typeface="Arial"/>
                <a:cs typeface="Arial"/>
                <a:sym typeface="Arial"/>
              </a:rPr>
              <a:t>Title: The Influence of Social Norms on Parenting Practices: A Qualitative Study of Cultural Expectations in Contemporary Families among the Pare Ethnic Group of Mwanga in Kilimanjaro-Tanzania. </a:t>
            </a:r>
            <a:endParaRPr b="1" sz="2844"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22"/>
          <p:cNvSpPr txBox="1"/>
          <p:nvPr>
            <p:ph idx="1" type="body"/>
          </p:nvPr>
        </p:nvSpPr>
        <p:spPr>
          <a:xfrm>
            <a:off x="161550" y="203775"/>
            <a:ext cx="8800500" cy="4684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2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Conclusions and Recommendations</a:t>
            </a:r>
            <a:endParaRPr b="1" sz="2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064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800"/>
              <a:buFont typeface="Arial"/>
              <a:buChar char="●"/>
            </a:pPr>
            <a:r>
              <a:rPr b="1" lang="en-GB" sz="2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Conclusion:</a:t>
            </a:r>
            <a:r>
              <a:rPr lang="en-GB" sz="2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Parenting among the Pare people remains deeply rooted in cultural identity but is adapting to accommodate changing social landscapes.</a:t>
            </a:r>
            <a:endParaRPr sz="2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064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800"/>
              <a:buFont typeface="Arial"/>
              <a:buChar char="●"/>
            </a:pPr>
            <a:r>
              <a:rPr b="1" lang="en-GB" sz="2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Recommendations:</a:t>
            </a:r>
            <a:endParaRPr b="1" sz="2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06400" lvl="1" marL="762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800"/>
              <a:buFont typeface="Arial"/>
              <a:buChar char="○"/>
            </a:pPr>
            <a:r>
              <a:rPr lang="en-GB" sz="2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Foster intergenerational dialogues.</a:t>
            </a:r>
            <a:endParaRPr sz="2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06400" lvl="1" marL="762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800"/>
              <a:buFont typeface="Arial"/>
              <a:buChar char="○"/>
            </a:pPr>
            <a:r>
              <a:rPr lang="en-GB" sz="2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Develop culturally responsive parenting education.</a:t>
            </a:r>
            <a:endParaRPr sz="2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06400" lvl="1" marL="762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800"/>
              <a:buFont typeface="Arial"/>
              <a:buChar char="○"/>
            </a:pPr>
            <a:r>
              <a:rPr lang="en-GB" sz="2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Promote inclusive caregiving strategies for balanced child-rearing.</a:t>
            </a:r>
            <a:endParaRPr sz="2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4" name="Shape 1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" name="Google Shape;135;p23"/>
          <p:cNvSpPr txBox="1"/>
          <p:nvPr>
            <p:ph idx="1" type="body"/>
          </p:nvPr>
        </p:nvSpPr>
        <p:spPr>
          <a:xfrm>
            <a:off x="192825" y="177800"/>
            <a:ext cx="8795400" cy="4725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Gap from the Literature</a:t>
            </a:r>
            <a:endParaRPr b="1" sz="3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445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400"/>
              <a:buFont typeface="Arial"/>
              <a:buChar char="●"/>
            </a:pPr>
            <a:r>
              <a:rPr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The study's focus, a potential gap on the limited in-depth qualitative research specifically examining the </a:t>
            </a:r>
            <a:r>
              <a:rPr i="1"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dynamic interplay</a:t>
            </a:r>
            <a:r>
              <a:rPr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and </a:t>
            </a:r>
            <a:r>
              <a:rPr i="1"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tensions</a:t>
            </a:r>
            <a:r>
              <a:rPr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between deeply rooted Pare cultural parenting norms and the influences of modernization in contemporary families within the Mwanga region.</a:t>
            </a:r>
            <a:endParaRPr sz="3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9" name="Shape 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" name="Google Shape;90;p14"/>
          <p:cNvSpPr txBox="1"/>
          <p:nvPr>
            <p:ph idx="1" type="body"/>
          </p:nvPr>
        </p:nvSpPr>
        <p:spPr>
          <a:xfrm>
            <a:off x="311700" y="233800"/>
            <a:ext cx="8520600" cy="4481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-GB" sz="2500">
                <a:solidFill>
                  <a:srgbClr val="000000"/>
                </a:solidFill>
                <a:latin typeface="Roboto Slab ExtraBold"/>
                <a:ea typeface="Roboto Slab ExtraBold"/>
                <a:cs typeface="Roboto Slab ExtraBold"/>
                <a:sym typeface="Roboto Slab ExtraBold"/>
              </a:rPr>
              <a:t>Introduction</a:t>
            </a:r>
            <a:endParaRPr sz="2500">
              <a:solidFill>
                <a:srgbClr val="000000"/>
              </a:solidFill>
              <a:latin typeface="Roboto Slab ExtraBold"/>
              <a:ea typeface="Roboto Slab ExtraBold"/>
              <a:cs typeface="Roboto Slab ExtraBold"/>
              <a:sym typeface="Roboto Slab ExtraBold"/>
            </a:endParaRPr>
          </a:p>
          <a:p>
            <a:pPr indent="-38735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500"/>
              <a:buFont typeface="Roboto Slab ExtraBold"/>
              <a:buChar char="●"/>
            </a:pPr>
            <a:r>
              <a:rPr lang="en-GB" sz="2500">
                <a:solidFill>
                  <a:srgbClr val="000000"/>
                </a:solidFill>
                <a:latin typeface="Roboto Slab ExtraBold"/>
                <a:ea typeface="Roboto Slab ExtraBold"/>
                <a:cs typeface="Roboto Slab ExtraBold"/>
                <a:sym typeface="Roboto Slab ExtraBold"/>
              </a:rPr>
              <a:t>Parenting practices are deeply shaped by social norms and cultural values.</a:t>
            </a:r>
            <a:endParaRPr sz="2500">
              <a:solidFill>
                <a:srgbClr val="000000"/>
              </a:solidFill>
              <a:latin typeface="Roboto Slab ExtraBold"/>
              <a:ea typeface="Roboto Slab ExtraBold"/>
              <a:cs typeface="Roboto Slab ExtraBold"/>
              <a:sym typeface="Roboto Slab ExtraBold"/>
            </a:endParaRPr>
          </a:p>
          <a:p>
            <a:pPr indent="-38735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500"/>
              <a:buFont typeface="Roboto Slab ExtraBold"/>
              <a:buChar char="●"/>
            </a:pPr>
            <a:r>
              <a:rPr lang="en-GB" sz="2500">
                <a:solidFill>
                  <a:srgbClr val="000000"/>
                </a:solidFill>
                <a:latin typeface="Roboto Slab ExtraBold"/>
                <a:ea typeface="Roboto Slab ExtraBold"/>
                <a:cs typeface="Roboto Slab ExtraBold"/>
                <a:sym typeface="Roboto Slab ExtraBold"/>
              </a:rPr>
              <a:t>Among the Pare people of Kilimanjaro, traditional customs (communal child-rearing, strict discipline, gender roles) have long been influential.</a:t>
            </a:r>
            <a:endParaRPr sz="2500">
              <a:solidFill>
                <a:srgbClr val="000000"/>
              </a:solidFill>
              <a:latin typeface="Roboto Slab ExtraBold"/>
              <a:ea typeface="Roboto Slab ExtraBold"/>
              <a:cs typeface="Roboto Slab ExtraBold"/>
              <a:sym typeface="Roboto Slab ExtraBold"/>
            </a:endParaRPr>
          </a:p>
          <a:p>
            <a:pPr indent="-38735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500"/>
              <a:buFont typeface="Roboto Slab ExtraBold"/>
              <a:buChar char="●"/>
            </a:pPr>
            <a:r>
              <a:rPr lang="en-GB" sz="2500">
                <a:solidFill>
                  <a:srgbClr val="000000"/>
                </a:solidFill>
                <a:latin typeface="Roboto Slab ExtraBold"/>
                <a:ea typeface="Roboto Slab ExtraBold"/>
                <a:cs typeface="Roboto Slab ExtraBold"/>
                <a:sym typeface="Roboto Slab ExtraBold"/>
              </a:rPr>
              <a:t>Modern influences (urbanization, education, global perspectives) are introducing shifts in parenting models.</a:t>
            </a:r>
            <a:endParaRPr sz="2500">
              <a:solidFill>
                <a:srgbClr val="000000"/>
              </a:solidFill>
              <a:latin typeface="Roboto Slab ExtraBold"/>
              <a:ea typeface="Roboto Slab ExtraBold"/>
              <a:cs typeface="Roboto Slab ExtraBold"/>
              <a:sym typeface="Roboto Slab ExtraBold"/>
            </a:endParaRPr>
          </a:p>
          <a:p>
            <a:pPr indent="-38735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500"/>
              <a:buFont typeface="Roboto Slab ExtraBold"/>
              <a:buChar char="●"/>
            </a:pPr>
            <a:r>
              <a:rPr lang="en-GB" sz="2500">
                <a:solidFill>
                  <a:srgbClr val="000000"/>
                </a:solidFill>
                <a:latin typeface="Roboto Slab ExtraBold"/>
                <a:ea typeface="Roboto Slab ExtraBold"/>
                <a:cs typeface="Roboto Slab ExtraBold"/>
                <a:sym typeface="Roboto Slab ExtraBold"/>
              </a:rPr>
              <a:t>This creates a tension between traditional practices and modern adaptations within Pare families.</a:t>
            </a:r>
            <a:endParaRPr sz="2500">
              <a:solidFill>
                <a:srgbClr val="000000"/>
              </a:solidFill>
              <a:latin typeface="Roboto Slab ExtraBold"/>
              <a:ea typeface="Roboto Slab ExtraBold"/>
              <a:cs typeface="Roboto Slab ExtraBold"/>
              <a:sym typeface="Roboto Slab ExtraBold"/>
            </a:endParaRPr>
          </a:p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 sz="3200">
              <a:latin typeface="Roboto Slab ExtraBold"/>
              <a:ea typeface="Roboto Slab ExtraBold"/>
              <a:cs typeface="Roboto Slab ExtraBold"/>
              <a:sym typeface="Roboto Slab ExtraBold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4" name="Shape 9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" name="Google Shape;95;p15"/>
          <p:cNvSpPr txBox="1"/>
          <p:nvPr>
            <p:ph idx="1" type="body"/>
          </p:nvPr>
        </p:nvSpPr>
        <p:spPr>
          <a:xfrm>
            <a:off x="168850" y="142875"/>
            <a:ext cx="8728500" cy="4650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2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Statement of the Problem</a:t>
            </a:r>
            <a:endParaRPr b="1" sz="2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064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800"/>
              <a:buFont typeface="Arial"/>
              <a:buChar char="●"/>
            </a:pPr>
            <a:r>
              <a:rPr b="1" lang="en-GB" sz="2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The study addresses the challenge of balancing traditional Pare parenting approaches with emerging child-rearing ideologies.</a:t>
            </a:r>
            <a:endParaRPr b="1" sz="2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064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800"/>
              <a:buFont typeface="Arial"/>
              <a:buChar char="●"/>
            </a:pPr>
            <a:r>
              <a:rPr b="1" lang="en-GB" sz="2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There is a need to understand how cultural expectations are shaping contemporary parenting practices among the Pare.</a:t>
            </a:r>
            <a:endParaRPr b="1" sz="2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064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800"/>
              <a:buFont typeface="Arial"/>
              <a:buChar char="●"/>
            </a:pPr>
            <a:r>
              <a:rPr b="1" lang="en-GB" sz="2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The research explores how families navigate the evolving social norms impacting their parenting.</a:t>
            </a:r>
            <a:endParaRPr b="1" sz="2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 b="1" sz="350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16"/>
          <p:cNvSpPr txBox="1"/>
          <p:nvPr>
            <p:ph idx="1" type="body"/>
          </p:nvPr>
        </p:nvSpPr>
        <p:spPr>
          <a:xfrm>
            <a:off x="155875" y="151125"/>
            <a:ext cx="8845200" cy="4737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Research Objectives</a:t>
            </a:r>
            <a:endParaRPr b="1" sz="3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This study aims to:</a:t>
            </a:r>
            <a:endParaRPr b="1" sz="3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445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400"/>
              <a:buFont typeface="Arial"/>
              <a:buAutoNum type="arabicPeriod"/>
            </a:pPr>
            <a:r>
              <a:rPr b="1"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Investigate the persistence of Pare cultural norms in parenting.</a:t>
            </a:r>
            <a:endParaRPr b="1" sz="3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445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400"/>
              <a:buFont typeface="Arial"/>
              <a:buAutoNum type="arabicPeriod"/>
            </a:pPr>
            <a:r>
              <a:rPr b="1"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Explore the impact of modernization on caregiving practices.</a:t>
            </a:r>
            <a:endParaRPr b="1" sz="3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445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400"/>
              <a:buFont typeface="Arial"/>
              <a:buAutoNum type="arabicPeriod"/>
            </a:pPr>
            <a:r>
              <a:rPr b="1"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Assess the implications of these shifts for family cohesion and child development.</a:t>
            </a:r>
            <a:endParaRPr b="1" sz="410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17"/>
          <p:cNvSpPr txBox="1"/>
          <p:nvPr>
            <p:ph idx="1" type="body"/>
          </p:nvPr>
        </p:nvSpPr>
        <p:spPr>
          <a:xfrm>
            <a:off x="192825" y="166750"/>
            <a:ext cx="8770500" cy="4705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30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Research Questions</a:t>
            </a:r>
            <a:endParaRPr b="1" sz="30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191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000"/>
              <a:buFont typeface="Arial"/>
              <a:buChar char="●"/>
            </a:pPr>
            <a:r>
              <a:rPr b="1" lang="en-GB" sz="30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How do traditional Pare cultural norms continue to influence parenting practices in contemporary families?</a:t>
            </a:r>
            <a:endParaRPr b="1" sz="30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191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000"/>
              <a:buFont typeface="Arial"/>
              <a:buChar char="●"/>
            </a:pPr>
            <a:r>
              <a:rPr b="1" lang="en-GB" sz="30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What is the impact of modernization on caregiving practices among the Pare ethnic group?</a:t>
            </a:r>
            <a:endParaRPr b="1" sz="30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191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000"/>
              <a:buFont typeface="Arial"/>
              <a:buChar char="●"/>
            </a:pPr>
            <a:r>
              <a:rPr b="1" lang="en-GB" sz="30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What are the implications of the observed shifts in parenting for family cohesion and child development within Pare communities?</a:t>
            </a:r>
            <a:endParaRPr b="1" sz="30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9" name="Shape 1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Google Shape;110;p18"/>
          <p:cNvSpPr txBox="1"/>
          <p:nvPr>
            <p:ph idx="1" type="body"/>
          </p:nvPr>
        </p:nvSpPr>
        <p:spPr>
          <a:xfrm>
            <a:off x="161550" y="198025"/>
            <a:ext cx="8670900" cy="46590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3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Theoretical Framework</a:t>
            </a:r>
            <a:endParaRPr b="1" sz="3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699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800"/>
              <a:buFont typeface="Arial"/>
              <a:buChar char="●"/>
            </a:pPr>
            <a:r>
              <a:rPr b="1" lang="en-GB" sz="3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Bronfenbrenner’s Ecological Systems Theory:</a:t>
            </a:r>
            <a:endParaRPr b="1" sz="3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69900" lvl="1" marL="762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800"/>
              <a:buFont typeface="Arial"/>
              <a:buChar char="○"/>
            </a:pPr>
            <a:r>
              <a:rPr b="1" lang="en-GB" sz="3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Used to interpret findings.</a:t>
            </a:r>
            <a:endParaRPr b="1" sz="3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69900" lvl="1" marL="762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800"/>
              <a:buFont typeface="Arial"/>
              <a:buChar char="○"/>
            </a:pPr>
            <a:r>
              <a:rPr b="1" lang="en-GB" sz="38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Highlights the dynamic interplay between cultural expectations and evolving social structures influencing parenting practices.</a:t>
            </a:r>
            <a:endParaRPr b="1" sz="38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 b="1" sz="450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19"/>
          <p:cNvSpPr txBox="1"/>
          <p:nvPr>
            <p:ph idx="1" type="body"/>
          </p:nvPr>
        </p:nvSpPr>
        <p:spPr>
          <a:xfrm>
            <a:off x="270975" y="213650"/>
            <a:ext cx="8704200" cy="469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19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r>
              <a:rPr b="1"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Methodology</a:t>
            </a:r>
            <a:endParaRPr b="1" sz="3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445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400"/>
              <a:buFont typeface="Arial"/>
              <a:buChar char="●"/>
            </a:pPr>
            <a:r>
              <a:rPr b="1"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Qualitative Research Design:</a:t>
            </a:r>
            <a:r>
              <a:rPr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Employed to gain in-depth understanding of experiences and perspectives.</a:t>
            </a:r>
            <a:endParaRPr sz="3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445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400"/>
              <a:buFont typeface="Arial"/>
              <a:buChar char="●"/>
            </a:pPr>
            <a:r>
              <a:rPr b="1"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Data Collection Methods:</a:t>
            </a:r>
            <a:endParaRPr b="1" sz="3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44500" lvl="1" marL="762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400"/>
              <a:buFont typeface="Arial"/>
              <a:buChar char="○"/>
            </a:pPr>
            <a:r>
              <a:rPr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Semi-structured interviews with parents.</a:t>
            </a:r>
            <a:endParaRPr sz="34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44500" lvl="1" marL="762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400"/>
              <a:buFont typeface="Arial"/>
              <a:buChar char="○"/>
            </a:pPr>
            <a:r>
              <a:rPr lang="en-GB" sz="34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Focus group discussions with elders and community stakeholders.</a:t>
            </a:r>
            <a:endParaRPr sz="370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9" name="Shape 1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Google Shape;120;p20"/>
          <p:cNvSpPr txBox="1"/>
          <p:nvPr>
            <p:ph idx="1" type="body"/>
          </p:nvPr>
        </p:nvSpPr>
        <p:spPr>
          <a:xfrm>
            <a:off x="177175" y="151125"/>
            <a:ext cx="8817300" cy="4721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40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Data Analysis</a:t>
            </a:r>
            <a:endParaRPr b="1" sz="40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826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Char char="●"/>
            </a:pPr>
            <a:r>
              <a:rPr b="1" lang="en-GB" sz="40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Thematic Analysis:</a:t>
            </a:r>
            <a:r>
              <a:rPr lang="en-GB" sz="40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Used to interpret the collected data.</a:t>
            </a:r>
            <a:endParaRPr sz="40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8260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4000"/>
              <a:buFont typeface="Arial"/>
              <a:buChar char="●"/>
            </a:pPr>
            <a:r>
              <a:rPr lang="en-GB" sz="40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Themes were identified and analyzed to understand the patterns and meanings related to cultural expectations and parenting practices.</a:t>
            </a:r>
            <a:endParaRPr sz="40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 sz="390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1"/>
          <p:cNvSpPr txBox="1"/>
          <p:nvPr>
            <p:ph idx="1" type="body"/>
          </p:nvPr>
        </p:nvSpPr>
        <p:spPr>
          <a:xfrm>
            <a:off x="177175" y="232075"/>
            <a:ext cx="8786100" cy="4763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31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Findings</a:t>
            </a:r>
            <a:endParaRPr b="1" sz="31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2545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100"/>
              <a:buFont typeface="Arial"/>
              <a:buChar char="●"/>
            </a:pPr>
            <a:r>
              <a:rPr lang="en-GB" sz="31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Traditional Pare parenting emphasizes obedience, respect, and collective responsibility.</a:t>
            </a:r>
            <a:endParaRPr sz="31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2545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100"/>
              <a:buFont typeface="Arial"/>
              <a:buChar char="●"/>
            </a:pPr>
            <a:r>
              <a:rPr lang="en-GB" sz="31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Contemporary influences are introducing more participatory and child-centered approaches.</a:t>
            </a:r>
            <a:endParaRPr sz="31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425450" lvl="0" marL="3810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3100"/>
              <a:buFont typeface="Arial"/>
              <a:buChar char="●"/>
            </a:pPr>
            <a:r>
              <a:rPr lang="en-GB" sz="3100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Families are increasingly integrating modern parenting styles while maintaining core cultural values.</a:t>
            </a:r>
            <a:endParaRPr sz="3100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Geometric">
  <a:themeElements>
    <a:clrScheme name="Geometric">
      <a:dk1>
        <a:srgbClr val="2A3990"/>
      </a:dk1>
      <a:lt1>
        <a:srgbClr val="FFFFFF"/>
      </a:lt1>
      <a:dk2>
        <a:srgbClr val="434343"/>
      </a:dk2>
      <a:lt2>
        <a:srgbClr val="999999"/>
      </a:lt2>
      <a:accent1>
        <a:srgbClr val="212D74"/>
      </a:accent1>
      <a:accent2>
        <a:srgbClr val="3949AB"/>
      </a:accent2>
      <a:accent3>
        <a:srgbClr val="9C254D"/>
      </a:accent3>
      <a:accent4>
        <a:srgbClr val="D23369"/>
      </a:accent4>
      <a:accent5>
        <a:srgbClr val="F06292"/>
      </a:accent5>
      <a:accent6>
        <a:srgbClr val="7890CD"/>
      </a:accent6>
      <a:hlink>
        <a:srgbClr val="F06292"/>
      </a:hlink>
      <a:folHlink>
        <a:srgbClr val="F0629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