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oboto"/>
      <p:regular r:id="rId17"/>
      <p:bold r:id="rId18"/>
      <p:italic r:id="rId19"/>
      <p:boldItalic r:id="rId20"/>
    </p:embeddedFont>
    <p:embeddedFont>
      <p:font typeface="Roboto Slab ExtraBold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RobotoSlabExtraBold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italic.fntdata"/><Relationship Id="rId6" Type="http://schemas.openxmlformats.org/officeDocument/2006/relationships/slide" Target="slides/slide1.xml"/><Relationship Id="rId18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595a7823ad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595a7823ad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595a7823ad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595a7823ad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95a7823ad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95a7823ad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595a7823ad_0_2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595a7823ad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595a7823ad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595a7823ad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595a7823ad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595a7823ad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595a7823ad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595a7823ad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595a7823ad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595a7823ad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95a7823ad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595a7823ad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95a7823ad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595a7823ad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663050" y="792325"/>
            <a:ext cx="8222100" cy="291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-391159" lvl="0" marL="381000" rtl="0" algn="just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●"/>
            </a:pPr>
            <a:r>
              <a:rPr b="1" lang="en-GB" sz="2844">
                <a:latin typeface="Arial"/>
                <a:ea typeface="Arial"/>
                <a:cs typeface="Arial"/>
                <a:sym typeface="Arial"/>
              </a:rPr>
              <a:t>Title: The Influence of Social Norms on Parenting Practices: A Qualitative Study of Cultural Expectations in Contemporary Families among the Pare Ethnic Group of Mwanga in Kilimanjaro-Tanzania. </a:t>
            </a:r>
            <a:endParaRPr b="1" sz="2844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/>
          <p:cNvSpPr txBox="1"/>
          <p:nvPr>
            <p:ph idx="1" type="body"/>
          </p:nvPr>
        </p:nvSpPr>
        <p:spPr>
          <a:xfrm>
            <a:off x="161550" y="203775"/>
            <a:ext cx="8800500" cy="468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Conclusions and Recommendations</a:t>
            </a:r>
            <a:endParaRPr b="1"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●"/>
            </a:pPr>
            <a:r>
              <a:rPr b="1"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Conclusion:</a:t>
            </a:r>
            <a:r>
              <a:rPr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Parenting among the Pare people remains deeply rooted in cultural identity but is adapting to accommodate changing social landscapes.</a:t>
            </a:r>
            <a:endParaRPr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●"/>
            </a:pPr>
            <a:r>
              <a:rPr b="1"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Recommendations:</a:t>
            </a:r>
            <a:endParaRPr b="1"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1" marL="76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○"/>
            </a:pPr>
            <a:r>
              <a:rPr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Foster intergenerational dialogues.</a:t>
            </a:r>
            <a:endParaRPr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1" marL="76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○"/>
            </a:pPr>
            <a:r>
              <a:rPr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Develop culturally responsive parenting education.</a:t>
            </a:r>
            <a:endParaRPr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1" marL="76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○"/>
            </a:pPr>
            <a:r>
              <a:rPr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Promote inclusive caregiving strategies for balanced child-rearing.</a:t>
            </a:r>
            <a:endParaRPr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3"/>
          <p:cNvSpPr txBox="1"/>
          <p:nvPr>
            <p:ph idx="1" type="body"/>
          </p:nvPr>
        </p:nvSpPr>
        <p:spPr>
          <a:xfrm>
            <a:off x="192825" y="177800"/>
            <a:ext cx="8795400" cy="472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Gap from the Literature</a:t>
            </a:r>
            <a:endParaRPr b="1"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Char char="●"/>
            </a:pPr>
            <a:r>
              <a:rPr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study's focus, a potential gap on the limited in-depth qualitative research specifically examining the </a:t>
            </a:r>
            <a:r>
              <a:rPr i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dynamic interplay</a:t>
            </a:r>
            <a:r>
              <a:rPr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i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tensions</a:t>
            </a:r>
            <a:r>
              <a:rPr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between deeply rooted Pare cultural parenting norms and the influences of modernization in contemporary families within the Mwanga region.</a:t>
            </a:r>
            <a:endParaRPr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idx="1" type="body"/>
          </p:nvPr>
        </p:nvSpPr>
        <p:spPr>
          <a:xfrm>
            <a:off x="311700" y="233800"/>
            <a:ext cx="8520600" cy="44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>
                <a:solidFill>
                  <a:srgbClr val="000000"/>
                </a:solidFill>
                <a:latin typeface="Roboto Slab ExtraBold"/>
                <a:ea typeface="Roboto Slab ExtraBold"/>
                <a:cs typeface="Roboto Slab ExtraBold"/>
                <a:sym typeface="Roboto Slab ExtraBold"/>
              </a:rPr>
              <a:t>Introduction</a:t>
            </a:r>
            <a:endParaRPr sz="2500">
              <a:solidFill>
                <a:srgbClr val="000000"/>
              </a:solidFill>
              <a:latin typeface="Roboto Slab ExtraBold"/>
              <a:ea typeface="Roboto Slab ExtraBold"/>
              <a:cs typeface="Roboto Slab ExtraBold"/>
              <a:sym typeface="Roboto Slab ExtraBold"/>
            </a:endParaRPr>
          </a:p>
          <a:p>
            <a:pPr indent="-38735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Roboto Slab ExtraBold"/>
              <a:buChar char="●"/>
            </a:pPr>
            <a:r>
              <a:rPr lang="en-GB" sz="2500">
                <a:solidFill>
                  <a:srgbClr val="000000"/>
                </a:solidFill>
                <a:latin typeface="Roboto Slab ExtraBold"/>
                <a:ea typeface="Roboto Slab ExtraBold"/>
                <a:cs typeface="Roboto Slab ExtraBold"/>
                <a:sym typeface="Roboto Slab ExtraBold"/>
              </a:rPr>
              <a:t>Parenting practices are deeply shaped by social norms and cultural values.</a:t>
            </a:r>
            <a:endParaRPr sz="2500">
              <a:solidFill>
                <a:srgbClr val="000000"/>
              </a:solidFill>
              <a:latin typeface="Roboto Slab ExtraBold"/>
              <a:ea typeface="Roboto Slab ExtraBold"/>
              <a:cs typeface="Roboto Slab ExtraBold"/>
              <a:sym typeface="Roboto Slab ExtraBold"/>
            </a:endParaRPr>
          </a:p>
          <a:p>
            <a:pPr indent="-38735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Roboto Slab ExtraBold"/>
              <a:buChar char="●"/>
            </a:pPr>
            <a:r>
              <a:rPr lang="en-GB" sz="2500">
                <a:solidFill>
                  <a:srgbClr val="000000"/>
                </a:solidFill>
                <a:latin typeface="Roboto Slab ExtraBold"/>
                <a:ea typeface="Roboto Slab ExtraBold"/>
                <a:cs typeface="Roboto Slab ExtraBold"/>
                <a:sym typeface="Roboto Slab ExtraBold"/>
              </a:rPr>
              <a:t>Among the Pare people of Kilimanjaro, traditional customs (communal child-rearing, strict discipline, gender roles) have long been influential.</a:t>
            </a:r>
            <a:endParaRPr sz="2500">
              <a:solidFill>
                <a:srgbClr val="000000"/>
              </a:solidFill>
              <a:latin typeface="Roboto Slab ExtraBold"/>
              <a:ea typeface="Roboto Slab ExtraBold"/>
              <a:cs typeface="Roboto Slab ExtraBold"/>
              <a:sym typeface="Roboto Slab ExtraBold"/>
            </a:endParaRPr>
          </a:p>
          <a:p>
            <a:pPr indent="-38735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Roboto Slab ExtraBold"/>
              <a:buChar char="●"/>
            </a:pPr>
            <a:r>
              <a:rPr lang="en-GB" sz="2500">
                <a:solidFill>
                  <a:srgbClr val="000000"/>
                </a:solidFill>
                <a:latin typeface="Roboto Slab ExtraBold"/>
                <a:ea typeface="Roboto Slab ExtraBold"/>
                <a:cs typeface="Roboto Slab ExtraBold"/>
                <a:sym typeface="Roboto Slab ExtraBold"/>
              </a:rPr>
              <a:t>Modern influences (urbanization, education, global perspectives) are introducing shifts in parenting models.</a:t>
            </a:r>
            <a:endParaRPr sz="2500">
              <a:solidFill>
                <a:srgbClr val="000000"/>
              </a:solidFill>
              <a:latin typeface="Roboto Slab ExtraBold"/>
              <a:ea typeface="Roboto Slab ExtraBold"/>
              <a:cs typeface="Roboto Slab ExtraBold"/>
              <a:sym typeface="Roboto Slab ExtraBold"/>
            </a:endParaRPr>
          </a:p>
          <a:p>
            <a:pPr indent="-38735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Roboto Slab ExtraBold"/>
              <a:buChar char="●"/>
            </a:pPr>
            <a:r>
              <a:rPr lang="en-GB" sz="2500">
                <a:solidFill>
                  <a:srgbClr val="000000"/>
                </a:solidFill>
                <a:latin typeface="Roboto Slab ExtraBold"/>
                <a:ea typeface="Roboto Slab ExtraBold"/>
                <a:cs typeface="Roboto Slab ExtraBold"/>
                <a:sym typeface="Roboto Slab ExtraBold"/>
              </a:rPr>
              <a:t>This creates a tension between traditional practices and modern adaptations within Pare families.</a:t>
            </a:r>
            <a:endParaRPr sz="2500">
              <a:solidFill>
                <a:srgbClr val="000000"/>
              </a:solidFill>
              <a:latin typeface="Roboto Slab ExtraBold"/>
              <a:ea typeface="Roboto Slab ExtraBold"/>
              <a:cs typeface="Roboto Slab ExtraBold"/>
              <a:sym typeface="Roboto Slab ExtraBold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3200">
              <a:latin typeface="Roboto Slab ExtraBold"/>
              <a:ea typeface="Roboto Slab ExtraBold"/>
              <a:cs typeface="Roboto Slab ExtraBold"/>
              <a:sym typeface="Roboto Slab ExtraBo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168850" y="142875"/>
            <a:ext cx="8728500" cy="46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Statement of the Problem</a:t>
            </a:r>
            <a:endParaRPr b="1"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●"/>
            </a:pPr>
            <a:r>
              <a:rPr b="1"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study addresses the challenge of balancing traditional Pare parenting approaches with emerging child-rearing ideologies.</a:t>
            </a:r>
            <a:endParaRPr b="1"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●"/>
            </a:pPr>
            <a:r>
              <a:rPr b="1"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There is a need to understand how cultural expectations are shaping contemporary parenting practices among the Pare.</a:t>
            </a:r>
            <a:endParaRPr b="1"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064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●"/>
            </a:pPr>
            <a:r>
              <a:rPr b="1" lang="en-GB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research explores how families navigate the evolving social norms impacting their parenting.</a:t>
            </a:r>
            <a:endParaRPr b="1"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b="1" sz="35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155875" y="151125"/>
            <a:ext cx="8845200" cy="473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Research Objectives</a:t>
            </a:r>
            <a:endParaRPr b="1"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study aims to:</a:t>
            </a:r>
            <a:endParaRPr b="1"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AutoNum type="arabicPeriod"/>
            </a:pP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Investigate the persistence of Pare cultural norms in parenting.</a:t>
            </a:r>
            <a:endParaRPr b="1"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AutoNum type="arabicPeriod"/>
            </a:pP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Explore the impact of modernization on caregiving practices.</a:t>
            </a:r>
            <a:endParaRPr b="1"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AutoNum type="arabicPeriod"/>
            </a:pP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Assess the implications of these shifts for family cohesion and child development.</a:t>
            </a:r>
            <a:endParaRPr b="1" sz="4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192825" y="166750"/>
            <a:ext cx="8770500" cy="470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Research Questions</a:t>
            </a:r>
            <a:endParaRPr b="1"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b="1" lang="en-GB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do traditional Pare cultural norms continue to influence parenting practices in contemporary families?</a:t>
            </a:r>
            <a:endParaRPr b="1"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b="1" lang="en-GB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is the impact of modernization on caregiving practices among the Pare ethnic group?</a:t>
            </a:r>
            <a:endParaRPr b="1"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191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Char char="●"/>
            </a:pPr>
            <a:r>
              <a:rPr b="1" lang="en-GB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are the implications of the observed shifts in parenting for family cohesion and child development within Pare communities?</a:t>
            </a:r>
            <a:endParaRPr b="1"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161550" y="198025"/>
            <a:ext cx="8670900" cy="46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Theoretical Framework</a:t>
            </a:r>
            <a:endParaRPr b="1" sz="3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99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Char char="●"/>
            </a:pPr>
            <a:r>
              <a:rPr b="1" lang="en-GB"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Bronfenbrenner’s Ecological Systems Theory:</a:t>
            </a:r>
            <a:endParaRPr b="1" sz="3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9900" lvl="1" marL="76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Char char="○"/>
            </a:pPr>
            <a:r>
              <a:rPr b="1" lang="en-GB"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Used to interpret findings.</a:t>
            </a:r>
            <a:endParaRPr b="1" sz="3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69900" lvl="1" marL="76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00"/>
              <a:buFont typeface="Arial"/>
              <a:buChar char="○"/>
            </a:pPr>
            <a:r>
              <a:rPr b="1" lang="en-GB" sz="3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Highlights the dynamic interplay between cultural expectations and evolving social structures influencing parenting practices.</a:t>
            </a:r>
            <a:endParaRPr b="1" sz="3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b="1" sz="4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>
            <p:ph idx="1" type="body"/>
          </p:nvPr>
        </p:nvSpPr>
        <p:spPr>
          <a:xfrm>
            <a:off x="270975" y="213650"/>
            <a:ext cx="8704200" cy="46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9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Methodology</a:t>
            </a:r>
            <a:endParaRPr b="1"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Char char="●"/>
            </a:pP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Qualitative Research Design:</a:t>
            </a:r>
            <a:r>
              <a:rPr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Employed to gain in-depth understanding of experiences and perspectives.</a:t>
            </a:r>
            <a:endParaRPr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Char char="●"/>
            </a:pPr>
            <a:r>
              <a:rPr b="1"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Collection Methods:</a:t>
            </a:r>
            <a:endParaRPr b="1"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1" marL="76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Char char="○"/>
            </a:pPr>
            <a:r>
              <a:rPr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Semi-structured interviews with parents.</a:t>
            </a:r>
            <a:endParaRPr sz="3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1" marL="762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Char char="○"/>
            </a:pPr>
            <a:r>
              <a:rPr lang="en-GB" sz="3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Focus group discussions with elders and community stakeholders.</a:t>
            </a:r>
            <a:endParaRPr sz="37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idx="1" type="body"/>
          </p:nvPr>
        </p:nvSpPr>
        <p:spPr>
          <a:xfrm>
            <a:off x="177175" y="151125"/>
            <a:ext cx="8817300" cy="472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Analysis</a:t>
            </a:r>
            <a:endParaRPr b="1" sz="4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26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●"/>
            </a:pPr>
            <a:r>
              <a:rPr b="1" lang="en-GB"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Thematic Analysis:</a:t>
            </a:r>
            <a:r>
              <a:rPr lang="en-GB"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Used to interpret the collected data.</a:t>
            </a:r>
            <a:endParaRPr sz="4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8260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Char char="●"/>
            </a:pPr>
            <a:r>
              <a:rPr lang="en-GB"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Themes were identified and analyzed to understand the patterns and meanings related to cultural expectations and parenting practices.</a:t>
            </a:r>
            <a:endParaRPr sz="4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39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/>
          <p:nvPr>
            <p:ph idx="1" type="body"/>
          </p:nvPr>
        </p:nvSpPr>
        <p:spPr>
          <a:xfrm>
            <a:off x="177175" y="232075"/>
            <a:ext cx="8786100" cy="476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Findings</a:t>
            </a:r>
            <a:endParaRPr b="1" sz="3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545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Char char="●"/>
            </a:pPr>
            <a:r>
              <a:rPr lang="en-GB" sz="3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Traditional Pare parenting emphasizes obedience, respect, and collective responsibility.</a:t>
            </a:r>
            <a:endParaRPr sz="3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545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Char char="●"/>
            </a:pPr>
            <a:r>
              <a:rPr lang="en-GB" sz="3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Contemporary influences are introducing more participatory and child-centered approaches.</a:t>
            </a:r>
            <a:endParaRPr sz="3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5450" lvl="0" marL="381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Char char="●"/>
            </a:pPr>
            <a:r>
              <a:rPr lang="en-GB" sz="3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Families are increasingly integrating modern parenting styles while maintaining core cultural values.</a:t>
            </a:r>
            <a:endParaRPr sz="3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