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22"/>
  </p:notesMasterIdLst>
  <p:sldIdLst>
    <p:sldId id="256" r:id="rId2"/>
    <p:sldId id="264" r:id="rId3"/>
    <p:sldId id="288" r:id="rId4"/>
    <p:sldId id="289" r:id="rId5"/>
    <p:sldId id="324" r:id="rId6"/>
    <p:sldId id="278" r:id="rId7"/>
    <p:sldId id="317" r:id="rId8"/>
    <p:sldId id="318" r:id="rId9"/>
    <p:sldId id="304" r:id="rId10"/>
    <p:sldId id="328" r:id="rId11"/>
    <p:sldId id="329" r:id="rId12"/>
    <p:sldId id="325" r:id="rId13"/>
    <p:sldId id="326" r:id="rId14"/>
    <p:sldId id="305" r:id="rId15"/>
    <p:sldId id="331" r:id="rId16"/>
    <p:sldId id="320" r:id="rId17"/>
    <p:sldId id="321" r:id="rId18"/>
    <p:sldId id="327" r:id="rId19"/>
    <p:sldId id="303" r:id="rId20"/>
    <p:sldId id="263" r:id="rId21"/>
  </p:sldIdLst>
  <p:sldSz cx="12192000" cy="6858000"/>
  <p:notesSz cx="6858000" cy="9144000"/>
  <p:defaultTextStyle>
    <a:defPPr>
      <a:defRPr lang="en-T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fd95749e11d12226" providerId="Windows Live"/>
      </p:ext>
    </p:extLst>
  </p:cmAuthor>
  <p:cmAuthor id="2" name="editor" initials="ed" lastIdx="1" clrIdx="1">
    <p:extLst>
      <p:ext uri="{19B8F6BF-5375-455C-9EA6-DF929625EA0E}">
        <p15:presenceInfo xmlns:p15="http://schemas.microsoft.com/office/powerpoint/2012/main" userId="edi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9" d="100"/>
          <a:sy n="59" d="100"/>
        </p:scale>
        <p:origin x="86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Not on Track</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T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Maternal anaemia</c:v>
                </c:pt>
                <c:pt idx="1">
                  <c:v>Child diarrhoea</c:v>
                </c:pt>
                <c:pt idx="2">
                  <c:v>Any vaccination</c:v>
                </c:pt>
                <c:pt idx="3">
                  <c:v>Mother Family planning</c:v>
                </c:pt>
                <c:pt idx="4">
                  <c:v>ANC visits &lt;= 4</c:v>
                </c:pt>
                <c:pt idx="5">
                  <c:v>ANC visits &gt;=4</c:v>
                </c:pt>
                <c:pt idx="6">
                  <c:v>Institutional delivery</c:v>
                </c:pt>
              </c:strCache>
            </c:strRef>
          </c:cat>
          <c:val>
            <c:numRef>
              <c:f>Sheet1!$B$2:$B$8</c:f>
              <c:numCache>
                <c:formatCode>0%</c:formatCode>
                <c:ptCount val="7"/>
                <c:pt idx="0">
                  <c:v>0.53900000000000003</c:v>
                </c:pt>
                <c:pt idx="1">
                  <c:v>0.51900000000000002</c:v>
                </c:pt>
                <c:pt idx="2">
                  <c:v>0.42299999999999999</c:v>
                </c:pt>
                <c:pt idx="3">
                  <c:v>0.47899999999999998</c:v>
                </c:pt>
                <c:pt idx="4">
                  <c:v>0.56299999999999994</c:v>
                </c:pt>
                <c:pt idx="5">
                  <c:v>0.378</c:v>
                </c:pt>
                <c:pt idx="6">
                  <c:v>0.41599999999999998</c:v>
                </c:pt>
              </c:numCache>
            </c:numRef>
          </c:val>
          <c:extLst>
            <c:ext xmlns:c16="http://schemas.microsoft.com/office/drawing/2014/chart" uri="{C3380CC4-5D6E-409C-BE32-E72D297353CC}">
              <c16:uniqueId val="{00000000-F012-4B39-B59F-F47742DA402B}"/>
            </c:ext>
          </c:extLst>
        </c:ser>
        <c:ser>
          <c:idx val="1"/>
          <c:order val="1"/>
          <c:tx>
            <c:strRef>
              <c:f>Sheet1!$C$1</c:f>
              <c:strCache>
                <c:ptCount val="1"/>
                <c:pt idx="0">
                  <c:v>On Track</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T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Maternal anaemia</c:v>
                </c:pt>
                <c:pt idx="1">
                  <c:v>Child diarrhoea</c:v>
                </c:pt>
                <c:pt idx="2">
                  <c:v>Any vaccination</c:v>
                </c:pt>
                <c:pt idx="3">
                  <c:v>Mother Family planning</c:v>
                </c:pt>
                <c:pt idx="4">
                  <c:v>ANC visits &lt;= 4</c:v>
                </c:pt>
                <c:pt idx="5">
                  <c:v>ANC visits &gt;=4</c:v>
                </c:pt>
                <c:pt idx="6">
                  <c:v>Institutional delivery</c:v>
                </c:pt>
              </c:strCache>
            </c:strRef>
          </c:cat>
          <c:val>
            <c:numRef>
              <c:f>Sheet1!$C$2:$C$8</c:f>
              <c:numCache>
                <c:formatCode>0%</c:formatCode>
                <c:ptCount val="7"/>
                <c:pt idx="0">
                  <c:v>0.46</c:v>
                </c:pt>
                <c:pt idx="1">
                  <c:v>0.48099999999999998</c:v>
                </c:pt>
                <c:pt idx="2">
                  <c:v>0.57699999999999996</c:v>
                </c:pt>
                <c:pt idx="3">
                  <c:v>0.52100000000000002</c:v>
                </c:pt>
                <c:pt idx="4">
                  <c:v>0.437</c:v>
                </c:pt>
                <c:pt idx="5">
                  <c:v>0.622</c:v>
                </c:pt>
                <c:pt idx="6">
                  <c:v>0.58399999999999996</c:v>
                </c:pt>
              </c:numCache>
            </c:numRef>
          </c:val>
          <c:extLst>
            <c:ext xmlns:c16="http://schemas.microsoft.com/office/drawing/2014/chart" uri="{C3380CC4-5D6E-409C-BE32-E72D297353CC}">
              <c16:uniqueId val="{00000001-F012-4B39-B59F-F47742DA402B}"/>
            </c:ext>
          </c:extLst>
        </c:ser>
        <c:dLbls>
          <c:showLegendKey val="0"/>
          <c:showVal val="0"/>
          <c:showCatName val="0"/>
          <c:showSerName val="0"/>
          <c:showPercent val="0"/>
          <c:showBubbleSize val="0"/>
        </c:dLbls>
        <c:gapWidth val="219"/>
        <c:overlap val="-27"/>
        <c:axId val="837794367"/>
        <c:axId val="1015084047"/>
      </c:barChart>
      <c:catAx>
        <c:axId val="837794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mn-cs"/>
              </a:defRPr>
            </a:pPr>
            <a:endParaRPr lang="en-TZ"/>
          </a:p>
        </c:txPr>
        <c:crossAx val="1015084047"/>
        <c:crosses val="autoZero"/>
        <c:auto val="0"/>
        <c:lblAlgn val="ctr"/>
        <c:lblOffset val="100"/>
        <c:noMultiLvlLbl val="0"/>
      </c:catAx>
      <c:valAx>
        <c:axId val="1015084047"/>
        <c:scaling>
          <c:orientation val="minMax"/>
          <c:max val="0.70000000000000007"/>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TZ"/>
          </a:p>
        </c:txPr>
        <c:crossAx val="8377943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TZ"/>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TZ"/>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Not on Track</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T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Stunting</c:v>
                </c:pt>
                <c:pt idx="1">
                  <c:v>Child weight &gt;=2,500 gm</c:v>
                </c:pt>
                <c:pt idx="2">
                  <c:v>Child weight &lt;=2,500gm</c:v>
                </c:pt>
                <c:pt idx="3">
                  <c:v>Exclusive breastfeeding</c:v>
                </c:pt>
                <c:pt idx="4">
                  <c:v>Mother underweight</c:v>
                </c:pt>
                <c:pt idx="5">
                  <c:v>Mother normal weight</c:v>
                </c:pt>
                <c:pt idx="6">
                  <c:v>Mother over weight</c:v>
                </c:pt>
                <c:pt idx="7">
                  <c:v>Mother obese</c:v>
                </c:pt>
              </c:strCache>
            </c:strRef>
          </c:cat>
          <c:val>
            <c:numRef>
              <c:f>Sheet1!$B$2:$B$9</c:f>
              <c:numCache>
                <c:formatCode>0%</c:formatCode>
                <c:ptCount val="8"/>
                <c:pt idx="0">
                  <c:v>0.61599999999999999</c:v>
                </c:pt>
                <c:pt idx="1">
                  <c:v>0.40300000000000002</c:v>
                </c:pt>
                <c:pt idx="2">
                  <c:v>0.498</c:v>
                </c:pt>
                <c:pt idx="3">
                  <c:v>0.41899999999999998</c:v>
                </c:pt>
                <c:pt idx="4">
                  <c:v>0.63100000000000001</c:v>
                </c:pt>
                <c:pt idx="5">
                  <c:v>0.57499999999999996</c:v>
                </c:pt>
                <c:pt idx="6">
                  <c:v>0.48199999999999998</c:v>
                </c:pt>
                <c:pt idx="7">
                  <c:v>0.45200000000000001</c:v>
                </c:pt>
              </c:numCache>
            </c:numRef>
          </c:val>
          <c:extLst>
            <c:ext xmlns:c16="http://schemas.microsoft.com/office/drawing/2014/chart" uri="{C3380CC4-5D6E-409C-BE32-E72D297353CC}">
              <c16:uniqueId val="{00000000-F012-4B39-B59F-F47742DA402B}"/>
            </c:ext>
          </c:extLst>
        </c:ser>
        <c:ser>
          <c:idx val="1"/>
          <c:order val="1"/>
          <c:tx>
            <c:strRef>
              <c:f>Sheet1!$C$1</c:f>
              <c:strCache>
                <c:ptCount val="1"/>
                <c:pt idx="0">
                  <c:v>On Track</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T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Stunting</c:v>
                </c:pt>
                <c:pt idx="1">
                  <c:v>Child weight &gt;=2,500 gm</c:v>
                </c:pt>
                <c:pt idx="2">
                  <c:v>Child weight &lt;=2,500gm</c:v>
                </c:pt>
                <c:pt idx="3">
                  <c:v>Exclusive breastfeeding</c:v>
                </c:pt>
                <c:pt idx="4">
                  <c:v>Mother underweight</c:v>
                </c:pt>
                <c:pt idx="5">
                  <c:v>Mother normal weight</c:v>
                </c:pt>
                <c:pt idx="6">
                  <c:v>Mother over weight</c:v>
                </c:pt>
                <c:pt idx="7">
                  <c:v>Mother obese</c:v>
                </c:pt>
              </c:strCache>
            </c:strRef>
          </c:cat>
          <c:val>
            <c:numRef>
              <c:f>Sheet1!$C$2:$C$9</c:f>
              <c:numCache>
                <c:formatCode>0%</c:formatCode>
                <c:ptCount val="8"/>
                <c:pt idx="0">
                  <c:v>0.38400000000000001</c:v>
                </c:pt>
                <c:pt idx="1">
                  <c:v>0.59699999999999998</c:v>
                </c:pt>
                <c:pt idx="2">
                  <c:v>0.501</c:v>
                </c:pt>
                <c:pt idx="3">
                  <c:v>0.58099999999999996</c:v>
                </c:pt>
                <c:pt idx="4">
                  <c:v>0.36799999999999999</c:v>
                </c:pt>
                <c:pt idx="5">
                  <c:v>0.42399999999999999</c:v>
                </c:pt>
                <c:pt idx="6">
                  <c:v>0.51800000000000002</c:v>
                </c:pt>
                <c:pt idx="7">
                  <c:v>0.54800000000000004</c:v>
                </c:pt>
              </c:numCache>
            </c:numRef>
          </c:val>
          <c:extLst>
            <c:ext xmlns:c16="http://schemas.microsoft.com/office/drawing/2014/chart" uri="{C3380CC4-5D6E-409C-BE32-E72D297353CC}">
              <c16:uniqueId val="{00000001-F012-4B39-B59F-F47742DA402B}"/>
            </c:ext>
          </c:extLst>
        </c:ser>
        <c:dLbls>
          <c:showLegendKey val="0"/>
          <c:showVal val="0"/>
          <c:showCatName val="0"/>
          <c:showSerName val="0"/>
          <c:showPercent val="0"/>
          <c:showBubbleSize val="0"/>
        </c:dLbls>
        <c:gapWidth val="219"/>
        <c:overlap val="-27"/>
        <c:axId val="837794367"/>
        <c:axId val="1015084047"/>
      </c:barChart>
      <c:catAx>
        <c:axId val="837794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10" b="0" i="0" u="none" strike="noStrike" kern="1200" baseline="0">
                <a:solidFill>
                  <a:schemeClr val="tx1">
                    <a:lumMod val="65000"/>
                    <a:lumOff val="35000"/>
                  </a:schemeClr>
                </a:solidFill>
                <a:latin typeface="Times New Roman" panose="02020603050405020304" pitchFamily="18" charset="0"/>
                <a:ea typeface="+mn-ea"/>
                <a:cs typeface="+mn-cs"/>
              </a:defRPr>
            </a:pPr>
            <a:endParaRPr lang="en-TZ"/>
          </a:p>
        </c:txPr>
        <c:crossAx val="1015084047"/>
        <c:crosses val="autoZero"/>
        <c:auto val="0"/>
        <c:lblAlgn val="ctr"/>
        <c:lblOffset val="100"/>
        <c:noMultiLvlLbl val="0"/>
      </c:catAx>
      <c:valAx>
        <c:axId val="1015084047"/>
        <c:scaling>
          <c:orientation val="minMax"/>
          <c:max val="0.70000000000000007"/>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TZ"/>
          </a:p>
        </c:txPr>
        <c:crossAx val="8377943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TZ"/>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rgbClr val="00B050"/>
      </a:solidFill>
    </a:ln>
    <a:effectLst/>
  </c:spPr>
  <c:txPr>
    <a:bodyPr/>
    <a:lstStyle/>
    <a:p>
      <a:pPr>
        <a:defRPr/>
      </a:pPr>
      <a:endParaRPr lang="en-TZ"/>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Not on Track</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T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Health insurance</c:v>
                </c:pt>
                <c:pt idx="1">
                  <c:v>TASAF Beneficiary</c:v>
                </c:pt>
                <c:pt idx="2">
                  <c:v>Birth registration</c:v>
                </c:pt>
                <c:pt idx="3">
                  <c:v>Improve water</c:v>
                </c:pt>
                <c:pt idx="4">
                  <c:v>Improve sanitation &amp; hygiene</c:v>
                </c:pt>
              </c:strCache>
            </c:strRef>
          </c:cat>
          <c:val>
            <c:numRef>
              <c:f>Sheet1!$B$2:$B$6</c:f>
              <c:numCache>
                <c:formatCode>0%</c:formatCode>
                <c:ptCount val="5"/>
                <c:pt idx="0">
                  <c:v>0.27800000000000002</c:v>
                </c:pt>
                <c:pt idx="1">
                  <c:v>0.54300000000000004</c:v>
                </c:pt>
                <c:pt idx="2">
                  <c:v>0.54300000000000004</c:v>
                </c:pt>
                <c:pt idx="3">
                  <c:v>0.503</c:v>
                </c:pt>
                <c:pt idx="4">
                  <c:v>0.44800000000000001</c:v>
                </c:pt>
              </c:numCache>
            </c:numRef>
          </c:val>
          <c:extLst>
            <c:ext xmlns:c16="http://schemas.microsoft.com/office/drawing/2014/chart" uri="{C3380CC4-5D6E-409C-BE32-E72D297353CC}">
              <c16:uniqueId val="{00000000-8E12-473D-944A-12B55A1F27A5}"/>
            </c:ext>
          </c:extLst>
        </c:ser>
        <c:ser>
          <c:idx val="1"/>
          <c:order val="1"/>
          <c:tx>
            <c:strRef>
              <c:f>Sheet1!$C$1</c:f>
              <c:strCache>
                <c:ptCount val="1"/>
                <c:pt idx="0">
                  <c:v>On Track</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T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Health insurance</c:v>
                </c:pt>
                <c:pt idx="1">
                  <c:v>TASAF Beneficiary</c:v>
                </c:pt>
                <c:pt idx="2">
                  <c:v>Birth registration</c:v>
                </c:pt>
                <c:pt idx="3">
                  <c:v>Improve water</c:v>
                </c:pt>
                <c:pt idx="4">
                  <c:v>Improve sanitation &amp; hygiene</c:v>
                </c:pt>
              </c:strCache>
            </c:strRef>
          </c:cat>
          <c:val>
            <c:numRef>
              <c:f>Sheet1!$C$2:$C$6</c:f>
              <c:numCache>
                <c:formatCode>0%</c:formatCode>
                <c:ptCount val="5"/>
                <c:pt idx="0">
                  <c:v>0.72199999999999998</c:v>
                </c:pt>
                <c:pt idx="1">
                  <c:v>0.45700000000000002</c:v>
                </c:pt>
                <c:pt idx="2">
                  <c:v>0.45300000000000001</c:v>
                </c:pt>
                <c:pt idx="3">
                  <c:v>0.497</c:v>
                </c:pt>
                <c:pt idx="4">
                  <c:v>0.55200000000000005</c:v>
                </c:pt>
              </c:numCache>
            </c:numRef>
          </c:val>
          <c:extLst>
            <c:ext xmlns:c16="http://schemas.microsoft.com/office/drawing/2014/chart" uri="{C3380CC4-5D6E-409C-BE32-E72D297353CC}">
              <c16:uniqueId val="{00000001-8E12-473D-944A-12B55A1F27A5}"/>
            </c:ext>
          </c:extLst>
        </c:ser>
        <c:dLbls>
          <c:showLegendKey val="0"/>
          <c:showVal val="0"/>
          <c:showCatName val="0"/>
          <c:showSerName val="0"/>
          <c:showPercent val="0"/>
          <c:showBubbleSize val="0"/>
        </c:dLbls>
        <c:gapWidth val="219"/>
        <c:overlap val="-27"/>
        <c:axId val="837794367"/>
        <c:axId val="1015084047"/>
      </c:barChart>
      <c:catAx>
        <c:axId val="837794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Times New Roman" panose="02020603050405020304" pitchFamily="18" charset="0"/>
                <a:ea typeface="+mn-ea"/>
                <a:cs typeface="+mn-cs"/>
              </a:defRPr>
            </a:pPr>
            <a:endParaRPr lang="en-TZ"/>
          </a:p>
        </c:txPr>
        <c:crossAx val="1015084047"/>
        <c:crosses val="autoZero"/>
        <c:auto val="0"/>
        <c:lblAlgn val="ctr"/>
        <c:lblOffset val="100"/>
        <c:noMultiLvlLbl val="0"/>
      </c:catAx>
      <c:valAx>
        <c:axId val="1015084047"/>
        <c:scaling>
          <c:orientation val="minMax"/>
          <c:max val="0.7500000000000001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TZ"/>
          </a:p>
        </c:txPr>
        <c:crossAx val="8377943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TZ"/>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TZ"/>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Not on Track</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T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Child - male</c:v>
                </c:pt>
                <c:pt idx="1">
                  <c:v>Mother eduction - none</c:v>
                </c:pt>
                <c:pt idx="2">
                  <c:v>mother education - primary</c:v>
                </c:pt>
                <c:pt idx="3">
                  <c:v>Mother education - secondary +</c:v>
                </c:pt>
                <c:pt idx="4">
                  <c:v>SES lowest</c:v>
                </c:pt>
                <c:pt idx="5">
                  <c:v>SES second</c:v>
                </c:pt>
                <c:pt idx="6">
                  <c:v>SES middle </c:v>
                </c:pt>
                <c:pt idx="7">
                  <c:v>SES fourth</c:v>
                </c:pt>
                <c:pt idx="8">
                  <c:v>SES highest </c:v>
                </c:pt>
              </c:strCache>
            </c:strRef>
          </c:cat>
          <c:val>
            <c:numRef>
              <c:f>Sheet1!$B$2:$B$10</c:f>
              <c:numCache>
                <c:formatCode>0%</c:formatCode>
                <c:ptCount val="9"/>
                <c:pt idx="0">
                  <c:v>0.56100000000000005</c:v>
                </c:pt>
                <c:pt idx="1">
                  <c:v>0.67800000000000005</c:v>
                </c:pt>
                <c:pt idx="2">
                  <c:v>0.52100000000000002</c:v>
                </c:pt>
                <c:pt idx="3">
                  <c:v>0.39200000000000002</c:v>
                </c:pt>
                <c:pt idx="4">
                  <c:v>0.63700000000000001</c:v>
                </c:pt>
                <c:pt idx="5">
                  <c:v>0.59299999999999997</c:v>
                </c:pt>
                <c:pt idx="6">
                  <c:v>0.56100000000000005</c:v>
                </c:pt>
                <c:pt idx="7">
                  <c:v>0.47599999999999998</c:v>
                </c:pt>
                <c:pt idx="8">
                  <c:v>0.34699999999999998</c:v>
                </c:pt>
              </c:numCache>
            </c:numRef>
          </c:val>
          <c:extLst>
            <c:ext xmlns:c16="http://schemas.microsoft.com/office/drawing/2014/chart" uri="{C3380CC4-5D6E-409C-BE32-E72D297353CC}">
              <c16:uniqueId val="{00000000-BDAC-412D-B096-92618317742C}"/>
            </c:ext>
          </c:extLst>
        </c:ser>
        <c:ser>
          <c:idx val="1"/>
          <c:order val="1"/>
          <c:tx>
            <c:strRef>
              <c:f>Sheet1!$C$1</c:f>
              <c:strCache>
                <c:ptCount val="1"/>
                <c:pt idx="0">
                  <c:v>On Track</c:v>
                </c:pt>
              </c:strCache>
            </c:strRef>
          </c:tx>
          <c:spPr>
            <a:solidFill>
              <a:srgbClr val="00B05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TZ"/>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Child - male</c:v>
                </c:pt>
                <c:pt idx="1">
                  <c:v>Mother eduction - none</c:v>
                </c:pt>
                <c:pt idx="2">
                  <c:v>mother education - primary</c:v>
                </c:pt>
                <c:pt idx="3">
                  <c:v>Mother education - secondary +</c:v>
                </c:pt>
                <c:pt idx="4">
                  <c:v>SES lowest</c:v>
                </c:pt>
                <c:pt idx="5">
                  <c:v>SES second</c:v>
                </c:pt>
                <c:pt idx="6">
                  <c:v>SES middle </c:v>
                </c:pt>
                <c:pt idx="7">
                  <c:v>SES fourth</c:v>
                </c:pt>
                <c:pt idx="8">
                  <c:v>SES highest </c:v>
                </c:pt>
              </c:strCache>
            </c:strRef>
          </c:cat>
          <c:val>
            <c:numRef>
              <c:f>Sheet1!$C$2:$C$10</c:f>
              <c:numCache>
                <c:formatCode>0%</c:formatCode>
                <c:ptCount val="9"/>
                <c:pt idx="0">
                  <c:v>0.438</c:v>
                </c:pt>
                <c:pt idx="1">
                  <c:v>0.32200000000000001</c:v>
                </c:pt>
                <c:pt idx="2">
                  <c:v>0.47899999999999998</c:v>
                </c:pt>
                <c:pt idx="3">
                  <c:v>0.60799999999999998</c:v>
                </c:pt>
                <c:pt idx="4">
                  <c:v>0.36299999999999999</c:v>
                </c:pt>
                <c:pt idx="5">
                  <c:v>0.40699999999999997</c:v>
                </c:pt>
                <c:pt idx="6">
                  <c:v>0.439</c:v>
                </c:pt>
                <c:pt idx="7">
                  <c:v>0.52400000000000002</c:v>
                </c:pt>
                <c:pt idx="8">
                  <c:v>0.65300000000000002</c:v>
                </c:pt>
              </c:numCache>
            </c:numRef>
          </c:val>
          <c:extLst>
            <c:ext xmlns:c16="http://schemas.microsoft.com/office/drawing/2014/chart" uri="{C3380CC4-5D6E-409C-BE32-E72D297353CC}">
              <c16:uniqueId val="{00000001-BDAC-412D-B096-92618317742C}"/>
            </c:ext>
          </c:extLst>
        </c:ser>
        <c:dLbls>
          <c:showLegendKey val="0"/>
          <c:showVal val="0"/>
          <c:showCatName val="0"/>
          <c:showSerName val="0"/>
          <c:showPercent val="0"/>
          <c:showBubbleSize val="0"/>
        </c:dLbls>
        <c:gapWidth val="219"/>
        <c:overlap val="-27"/>
        <c:axId val="837794367"/>
        <c:axId val="1015084047"/>
      </c:barChart>
      <c:catAx>
        <c:axId val="837794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Times New Roman" panose="02020603050405020304" pitchFamily="18" charset="0"/>
                <a:ea typeface="+mn-ea"/>
                <a:cs typeface="+mn-cs"/>
              </a:defRPr>
            </a:pPr>
            <a:endParaRPr lang="en-TZ"/>
          </a:p>
        </c:txPr>
        <c:crossAx val="1015084047"/>
        <c:crosses val="autoZero"/>
        <c:auto val="0"/>
        <c:lblAlgn val="ctr"/>
        <c:lblOffset val="100"/>
        <c:noMultiLvlLbl val="0"/>
      </c:catAx>
      <c:valAx>
        <c:axId val="1015084047"/>
        <c:scaling>
          <c:orientation val="minMax"/>
          <c:max val="0.75000000000000011"/>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TZ"/>
          </a:p>
        </c:txPr>
        <c:crossAx val="8377943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TZ"/>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TZ"/>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F8697E-DE09-491D-8A28-C123DE4D63F2}" type="doc">
      <dgm:prSet loTypeId="urn:microsoft.com/office/officeart/2005/8/layout/vList5" loCatId="list" qsTypeId="urn:microsoft.com/office/officeart/2005/8/quickstyle/simple4" qsCatId="simple" csTypeId="urn:microsoft.com/office/officeart/2005/8/colors/accent1_2" csCatId="accent1" phldr="1"/>
      <dgm:spPr/>
      <dgm:t>
        <a:bodyPr/>
        <a:lstStyle/>
        <a:p>
          <a:endParaRPr lang="en-US"/>
        </a:p>
      </dgm:t>
    </dgm:pt>
    <dgm:pt modelId="{BC4AB43D-23F3-4499-8A59-32D4A6822C9D}">
      <dgm:prSet custT="1"/>
      <dgm:spPr/>
      <dgm:t>
        <a:bodyPr/>
        <a:lstStyle/>
        <a:p>
          <a:r>
            <a:rPr lang="en-US" sz="2800" dirty="0">
              <a:latin typeface="Cambria" panose="02040503050406030204" pitchFamily="18" charset="0"/>
              <a:ea typeface="Cambria" panose="02040503050406030204" pitchFamily="18" charset="0"/>
              <a:cs typeface="Calibri" panose="020F0502020204030204" pitchFamily="34" charset="0"/>
            </a:rPr>
            <a:t>Quantitative Data Analysis: </a:t>
          </a:r>
        </a:p>
      </dgm:t>
    </dgm:pt>
    <dgm:pt modelId="{6B1F41B6-762A-4010-A748-3AC05088CD6F}" type="parTrans" cxnId="{5F2F3963-4101-4838-8EE3-338660172893}">
      <dgm:prSet/>
      <dgm:spPr/>
      <dgm:t>
        <a:bodyPr/>
        <a:lstStyle/>
        <a:p>
          <a:endParaRPr lang="en-US">
            <a:latin typeface="Cambria" panose="02040503050406030204" pitchFamily="18" charset="0"/>
            <a:ea typeface="Cambria" panose="02040503050406030204" pitchFamily="18" charset="0"/>
          </a:endParaRPr>
        </a:p>
      </dgm:t>
    </dgm:pt>
    <dgm:pt modelId="{0FDE5B4E-ABD5-4CEF-8A83-6A49A3A1F1F3}" type="sibTrans" cxnId="{5F2F3963-4101-4838-8EE3-338660172893}">
      <dgm:prSet/>
      <dgm:spPr/>
      <dgm:t>
        <a:bodyPr/>
        <a:lstStyle/>
        <a:p>
          <a:endParaRPr lang="en-US">
            <a:latin typeface="Cambria" panose="02040503050406030204" pitchFamily="18" charset="0"/>
            <a:ea typeface="Cambria" panose="02040503050406030204" pitchFamily="18" charset="0"/>
          </a:endParaRPr>
        </a:p>
      </dgm:t>
    </dgm:pt>
    <dgm:pt modelId="{F04B3DF8-273C-40FB-ACE4-CC5974026ECC}">
      <dgm:prSet custT="1"/>
      <dgm:spPr>
        <a:solidFill>
          <a:schemeClr val="bg1">
            <a:lumMod val="95000"/>
            <a:alpha val="90000"/>
          </a:schemeClr>
        </a:solidFill>
      </dgm:spPr>
      <dgm:t>
        <a:bodyPr/>
        <a:lstStyle/>
        <a:p>
          <a:pPr algn="l"/>
          <a:r>
            <a:rPr lang="en-US" sz="2400" b="1" dirty="0">
              <a:latin typeface="Cambria" panose="02040503050406030204" pitchFamily="18" charset="0"/>
              <a:ea typeface="Cambria" panose="02040503050406030204" pitchFamily="18" charset="0"/>
              <a:cs typeface="Calibri" panose="020F0502020204030204" pitchFamily="34" charset="0"/>
            </a:rPr>
            <a:t>Descriptive Statistics</a:t>
          </a:r>
          <a:r>
            <a:rPr lang="en-US" sz="2400" dirty="0">
              <a:latin typeface="Cambria" panose="02040503050406030204" pitchFamily="18" charset="0"/>
              <a:ea typeface="Cambria" panose="02040503050406030204" pitchFamily="18" charset="0"/>
              <a:cs typeface="Calibri" panose="020F0502020204030204" pitchFamily="34" charset="0"/>
            </a:rPr>
            <a:t> to examine demographic variables, health indicators, and other quantitative measures. The analysis provides summary of key variables to identify patterns, and variations within the dataset.</a:t>
          </a:r>
        </a:p>
      </dgm:t>
    </dgm:pt>
    <dgm:pt modelId="{B97E73A3-BAD1-4A9D-B12B-9273F14F3EB8}" type="parTrans" cxnId="{5687A7CB-AA64-44EC-8141-FA7D09369485}">
      <dgm:prSet/>
      <dgm:spPr/>
      <dgm:t>
        <a:bodyPr/>
        <a:lstStyle/>
        <a:p>
          <a:endParaRPr lang="en-US">
            <a:latin typeface="Cambria" panose="02040503050406030204" pitchFamily="18" charset="0"/>
            <a:ea typeface="Cambria" panose="02040503050406030204" pitchFamily="18" charset="0"/>
          </a:endParaRPr>
        </a:p>
      </dgm:t>
    </dgm:pt>
    <dgm:pt modelId="{CE2FFE1B-C6DC-4985-8CA0-53A4E0194DB7}" type="sibTrans" cxnId="{5687A7CB-AA64-44EC-8141-FA7D09369485}">
      <dgm:prSet/>
      <dgm:spPr/>
      <dgm:t>
        <a:bodyPr/>
        <a:lstStyle/>
        <a:p>
          <a:endParaRPr lang="en-US">
            <a:latin typeface="Cambria" panose="02040503050406030204" pitchFamily="18" charset="0"/>
            <a:ea typeface="Cambria" panose="02040503050406030204" pitchFamily="18" charset="0"/>
          </a:endParaRPr>
        </a:p>
      </dgm:t>
    </dgm:pt>
    <dgm:pt modelId="{870950AC-E0CA-4AC3-9218-551329C8808A}">
      <dgm:prSet custT="1"/>
      <dgm:spPr>
        <a:solidFill>
          <a:schemeClr val="bg1">
            <a:lumMod val="95000"/>
            <a:alpha val="90000"/>
          </a:schemeClr>
        </a:solidFill>
      </dgm:spPr>
      <dgm:t>
        <a:bodyPr/>
        <a:lstStyle/>
        <a:p>
          <a:pPr algn="l"/>
          <a:r>
            <a:rPr lang="en-US" sz="2400" b="1" dirty="0">
              <a:latin typeface="Cambria" panose="02040503050406030204" pitchFamily="18" charset="0"/>
              <a:ea typeface="Cambria" panose="02040503050406030204" pitchFamily="18" charset="0"/>
              <a:cs typeface="Calibri" panose="020F0502020204030204" pitchFamily="34" charset="0"/>
            </a:rPr>
            <a:t>Inferential Statistics: </a:t>
          </a:r>
          <a:r>
            <a:rPr lang="en-US" sz="2400" dirty="0">
              <a:latin typeface="Cambria" panose="02040503050406030204" pitchFamily="18" charset="0"/>
              <a:ea typeface="Cambria" panose="02040503050406030204" pitchFamily="18" charset="0"/>
              <a:cs typeface="Calibri" panose="020F0502020204030204" pitchFamily="34" charset="0"/>
            </a:rPr>
            <a:t>The research team conducted statistical tests to explore associations between ECD and factors that may influence child developmental outcomes.</a:t>
          </a:r>
        </a:p>
      </dgm:t>
    </dgm:pt>
    <dgm:pt modelId="{2D9A1F03-0BBA-4783-96B0-207019208108}" type="parTrans" cxnId="{A4D79790-E76E-41AD-A592-E39FD80FF2EE}">
      <dgm:prSet/>
      <dgm:spPr/>
      <dgm:t>
        <a:bodyPr/>
        <a:lstStyle/>
        <a:p>
          <a:endParaRPr lang="en-US">
            <a:latin typeface="Cambria" panose="02040503050406030204" pitchFamily="18" charset="0"/>
            <a:ea typeface="Cambria" panose="02040503050406030204" pitchFamily="18" charset="0"/>
          </a:endParaRPr>
        </a:p>
      </dgm:t>
    </dgm:pt>
    <dgm:pt modelId="{B47DC987-F318-487E-8BE6-200819C08AE6}" type="sibTrans" cxnId="{A4D79790-E76E-41AD-A592-E39FD80FF2EE}">
      <dgm:prSet/>
      <dgm:spPr/>
      <dgm:t>
        <a:bodyPr/>
        <a:lstStyle/>
        <a:p>
          <a:endParaRPr lang="en-US">
            <a:latin typeface="Cambria" panose="02040503050406030204" pitchFamily="18" charset="0"/>
            <a:ea typeface="Cambria" panose="02040503050406030204" pitchFamily="18" charset="0"/>
          </a:endParaRPr>
        </a:p>
      </dgm:t>
    </dgm:pt>
    <dgm:pt modelId="{A614CDC1-195C-4095-8B52-8E757EE350F5}">
      <dgm:prSet custT="1"/>
      <dgm:spPr>
        <a:solidFill>
          <a:schemeClr val="bg1">
            <a:lumMod val="95000"/>
            <a:alpha val="90000"/>
          </a:schemeClr>
        </a:solidFill>
      </dgm:spPr>
      <dgm:t>
        <a:bodyPr/>
        <a:lstStyle/>
        <a:p>
          <a:pPr algn="l"/>
          <a:endParaRPr lang="en-US" sz="2400" dirty="0">
            <a:latin typeface="Cambria" panose="02040503050406030204" pitchFamily="18" charset="0"/>
            <a:ea typeface="Cambria" panose="02040503050406030204" pitchFamily="18" charset="0"/>
            <a:cs typeface="Calibri" panose="020F0502020204030204" pitchFamily="34" charset="0"/>
          </a:endParaRPr>
        </a:p>
      </dgm:t>
    </dgm:pt>
    <dgm:pt modelId="{CEED239E-FD3F-48E7-99CE-7ABE3A3E1A27}" type="parTrans" cxnId="{670EEA0B-CC10-42DC-AF9B-89A955123FF2}">
      <dgm:prSet/>
      <dgm:spPr/>
      <dgm:t>
        <a:bodyPr/>
        <a:lstStyle/>
        <a:p>
          <a:endParaRPr lang="en-US">
            <a:latin typeface="Cambria" panose="02040503050406030204" pitchFamily="18" charset="0"/>
            <a:ea typeface="Cambria" panose="02040503050406030204" pitchFamily="18" charset="0"/>
          </a:endParaRPr>
        </a:p>
      </dgm:t>
    </dgm:pt>
    <dgm:pt modelId="{C761FC82-5E68-4261-B699-95A9B6152847}" type="sibTrans" cxnId="{670EEA0B-CC10-42DC-AF9B-89A955123FF2}">
      <dgm:prSet/>
      <dgm:spPr/>
      <dgm:t>
        <a:bodyPr/>
        <a:lstStyle/>
        <a:p>
          <a:endParaRPr lang="en-US">
            <a:latin typeface="Cambria" panose="02040503050406030204" pitchFamily="18" charset="0"/>
            <a:ea typeface="Cambria" panose="02040503050406030204" pitchFamily="18" charset="0"/>
          </a:endParaRPr>
        </a:p>
      </dgm:t>
    </dgm:pt>
    <dgm:pt modelId="{BE1A218F-0EC5-4240-B3CF-E05A493CB835}">
      <dgm:prSet custT="1"/>
      <dgm:spPr>
        <a:solidFill>
          <a:schemeClr val="bg1">
            <a:lumMod val="95000"/>
            <a:alpha val="90000"/>
          </a:schemeClr>
        </a:solidFill>
      </dgm:spPr>
      <dgm:t>
        <a:bodyPr/>
        <a:lstStyle/>
        <a:p>
          <a:pPr algn="l"/>
          <a:r>
            <a:rPr lang="en-US" sz="2400" dirty="0">
              <a:latin typeface="Cambria" panose="02040503050406030204" pitchFamily="18" charset="0"/>
              <a:ea typeface="Cambria" panose="02040503050406030204" pitchFamily="18" charset="0"/>
              <a:cs typeface="Calibri" panose="020F0502020204030204" pitchFamily="34" charset="0"/>
            </a:rPr>
            <a:t>The sample comprises 5,022 children (2,554 male and 2,468 female) </a:t>
          </a:r>
        </a:p>
      </dgm:t>
    </dgm:pt>
    <dgm:pt modelId="{5191B96A-6FF6-4449-812C-FBA4E2DEEE09}" type="parTrans" cxnId="{35D2AA72-0ADE-432F-BEFD-C675BE35D67D}">
      <dgm:prSet/>
      <dgm:spPr/>
      <dgm:t>
        <a:bodyPr/>
        <a:lstStyle/>
        <a:p>
          <a:endParaRPr lang="en-US">
            <a:latin typeface="Cambria" panose="02040503050406030204" pitchFamily="18" charset="0"/>
            <a:ea typeface="Cambria" panose="02040503050406030204" pitchFamily="18" charset="0"/>
          </a:endParaRPr>
        </a:p>
      </dgm:t>
    </dgm:pt>
    <dgm:pt modelId="{1BDEBF20-F0DD-4F63-83CF-06F0CC018937}" type="sibTrans" cxnId="{35D2AA72-0ADE-432F-BEFD-C675BE35D67D}">
      <dgm:prSet/>
      <dgm:spPr/>
      <dgm:t>
        <a:bodyPr/>
        <a:lstStyle/>
        <a:p>
          <a:endParaRPr lang="en-US">
            <a:latin typeface="Cambria" panose="02040503050406030204" pitchFamily="18" charset="0"/>
            <a:ea typeface="Cambria" panose="02040503050406030204" pitchFamily="18" charset="0"/>
          </a:endParaRPr>
        </a:p>
      </dgm:t>
    </dgm:pt>
    <dgm:pt modelId="{D2BF499D-8C4F-48A3-815B-B651278F5BAE}">
      <dgm:prSet custT="1"/>
      <dgm:spPr>
        <a:solidFill>
          <a:schemeClr val="bg1">
            <a:lumMod val="95000"/>
            <a:alpha val="90000"/>
          </a:schemeClr>
        </a:solidFill>
      </dgm:spPr>
      <dgm:t>
        <a:bodyPr/>
        <a:lstStyle/>
        <a:p>
          <a:pPr algn="l"/>
          <a:endParaRPr lang="en-US" sz="2400" dirty="0">
            <a:latin typeface="Cambria" panose="02040503050406030204" pitchFamily="18" charset="0"/>
            <a:ea typeface="Cambria" panose="02040503050406030204" pitchFamily="18" charset="0"/>
            <a:cs typeface="Calibri" panose="020F0502020204030204" pitchFamily="34" charset="0"/>
          </a:endParaRPr>
        </a:p>
      </dgm:t>
    </dgm:pt>
    <dgm:pt modelId="{5519A872-96E2-4FA7-932F-1C878EEA10B5}" type="parTrans" cxnId="{89D92806-6450-44C2-A64D-F4CFF6AD6FFE}">
      <dgm:prSet/>
      <dgm:spPr/>
      <dgm:t>
        <a:bodyPr/>
        <a:lstStyle/>
        <a:p>
          <a:endParaRPr lang="en-US">
            <a:latin typeface="Cambria" panose="02040503050406030204" pitchFamily="18" charset="0"/>
            <a:ea typeface="Cambria" panose="02040503050406030204" pitchFamily="18" charset="0"/>
          </a:endParaRPr>
        </a:p>
      </dgm:t>
    </dgm:pt>
    <dgm:pt modelId="{E1A261CB-BCA4-44A8-9D0D-B0D805813042}" type="sibTrans" cxnId="{89D92806-6450-44C2-A64D-F4CFF6AD6FFE}">
      <dgm:prSet/>
      <dgm:spPr/>
      <dgm:t>
        <a:bodyPr/>
        <a:lstStyle/>
        <a:p>
          <a:endParaRPr lang="en-US">
            <a:latin typeface="Cambria" panose="02040503050406030204" pitchFamily="18" charset="0"/>
            <a:ea typeface="Cambria" panose="02040503050406030204" pitchFamily="18" charset="0"/>
          </a:endParaRPr>
        </a:p>
      </dgm:t>
    </dgm:pt>
    <dgm:pt modelId="{85F843D4-5F7E-4A52-8CE9-724EDF2E3B5B}">
      <dgm:prSet custT="1"/>
      <dgm:spPr>
        <a:solidFill>
          <a:schemeClr val="bg1">
            <a:lumMod val="95000"/>
            <a:alpha val="90000"/>
          </a:schemeClr>
        </a:solidFill>
      </dgm:spPr>
      <dgm:t>
        <a:bodyPr/>
        <a:lstStyle/>
        <a:p>
          <a:pPr algn="l"/>
          <a:endParaRPr lang="en-US" sz="2400" dirty="0">
            <a:latin typeface="Cambria" panose="02040503050406030204" pitchFamily="18" charset="0"/>
            <a:ea typeface="Cambria" panose="02040503050406030204" pitchFamily="18" charset="0"/>
            <a:cs typeface="Calibri" panose="020F0502020204030204" pitchFamily="34" charset="0"/>
          </a:endParaRPr>
        </a:p>
      </dgm:t>
    </dgm:pt>
    <dgm:pt modelId="{0BFDD178-1040-4ECD-B83E-797E9303A41D}" type="parTrans" cxnId="{D5EA1834-AD79-4506-987A-7638F61B4C08}">
      <dgm:prSet/>
      <dgm:spPr/>
      <dgm:t>
        <a:bodyPr/>
        <a:lstStyle/>
        <a:p>
          <a:endParaRPr lang="en-US">
            <a:latin typeface="Cambria" panose="02040503050406030204" pitchFamily="18" charset="0"/>
            <a:ea typeface="Cambria" panose="02040503050406030204" pitchFamily="18" charset="0"/>
          </a:endParaRPr>
        </a:p>
      </dgm:t>
    </dgm:pt>
    <dgm:pt modelId="{2C8E2302-3C4E-4E28-91AB-6AB6B71530FF}" type="sibTrans" cxnId="{D5EA1834-AD79-4506-987A-7638F61B4C08}">
      <dgm:prSet/>
      <dgm:spPr/>
      <dgm:t>
        <a:bodyPr/>
        <a:lstStyle/>
        <a:p>
          <a:endParaRPr lang="en-US">
            <a:latin typeface="Cambria" panose="02040503050406030204" pitchFamily="18" charset="0"/>
            <a:ea typeface="Cambria" panose="02040503050406030204" pitchFamily="18" charset="0"/>
          </a:endParaRPr>
        </a:p>
      </dgm:t>
    </dgm:pt>
    <dgm:pt modelId="{EA01F092-260A-4E5A-97C8-E170F5344C38}">
      <dgm:prSet custT="1"/>
      <dgm:spPr>
        <a:solidFill>
          <a:schemeClr val="bg1">
            <a:lumMod val="95000"/>
            <a:alpha val="90000"/>
          </a:schemeClr>
        </a:solidFill>
      </dgm:spPr>
      <dgm:t>
        <a:bodyPr/>
        <a:lstStyle/>
        <a:p>
          <a:pPr algn="l"/>
          <a:endParaRPr lang="en-US" sz="2400" dirty="0">
            <a:latin typeface="Cambria" panose="02040503050406030204" pitchFamily="18" charset="0"/>
            <a:ea typeface="Cambria" panose="02040503050406030204" pitchFamily="18" charset="0"/>
            <a:cs typeface="Calibri" panose="020F0502020204030204" pitchFamily="34" charset="0"/>
          </a:endParaRPr>
        </a:p>
      </dgm:t>
    </dgm:pt>
    <dgm:pt modelId="{9CD9F09C-D528-4F35-B746-DE2B88DC9BE1}" type="parTrans" cxnId="{47BDC40D-7477-40B8-9C86-97203D0D9CA6}">
      <dgm:prSet/>
      <dgm:spPr/>
      <dgm:t>
        <a:bodyPr/>
        <a:lstStyle/>
        <a:p>
          <a:endParaRPr lang="en-US">
            <a:latin typeface="Cambria" panose="02040503050406030204" pitchFamily="18" charset="0"/>
            <a:ea typeface="Cambria" panose="02040503050406030204" pitchFamily="18" charset="0"/>
          </a:endParaRPr>
        </a:p>
      </dgm:t>
    </dgm:pt>
    <dgm:pt modelId="{9B44301E-762F-45AF-835E-F5F96F6912D6}" type="sibTrans" cxnId="{47BDC40D-7477-40B8-9C86-97203D0D9CA6}">
      <dgm:prSet/>
      <dgm:spPr/>
      <dgm:t>
        <a:bodyPr/>
        <a:lstStyle/>
        <a:p>
          <a:endParaRPr lang="en-US">
            <a:latin typeface="Cambria" panose="02040503050406030204" pitchFamily="18" charset="0"/>
            <a:ea typeface="Cambria" panose="02040503050406030204" pitchFamily="18" charset="0"/>
          </a:endParaRPr>
        </a:p>
      </dgm:t>
    </dgm:pt>
    <dgm:pt modelId="{819A15A8-5CDA-4D08-9D19-597EB1215357}">
      <dgm:prSet custT="1"/>
      <dgm:spPr>
        <a:solidFill>
          <a:schemeClr val="bg1">
            <a:lumMod val="95000"/>
            <a:alpha val="90000"/>
          </a:schemeClr>
        </a:solidFill>
      </dgm:spPr>
      <dgm:t>
        <a:bodyPr/>
        <a:lstStyle/>
        <a:p>
          <a:pPr algn="ctr">
            <a:buFontTx/>
            <a:buNone/>
          </a:pPr>
          <a:r>
            <a:rPr lang="en-US" sz="4000" b="1" dirty="0">
              <a:solidFill>
                <a:srgbClr val="C00000"/>
              </a:solidFill>
              <a:latin typeface="Cambria" panose="02040503050406030204" pitchFamily="18" charset="0"/>
              <a:ea typeface="Cambria" panose="02040503050406030204" pitchFamily="18" charset="0"/>
              <a:cs typeface="Calibri" panose="020F0502020204030204" pitchFamily="34" charset="0"/>
            </a:rPr>
            <a:t>Methods </a:t>
          </a:r>
          <a:endParaRPr lang="en-US" sz="2400" b="1" dirty="0">
            <a:solidFill>
              <a:srgbClr val="C00000"/>
            </a:solidFill>
            <a:latin typeface="Cambria" panose="02040503050406030204" pitchFamily="18" charset="0"/>
            <a:ea typeface="Cambria" panose="02040503050406030204" pitchFamily="18" charset="0"/>
            <a:cs typeface="Calibri" panose="020F0502020204030204" pitchFamily="34" charset="0"/>
          </a:endParaRPr>
        </a:p>
      </dgm:t>
    </dgm:pt>
    <dgm:pt modelId="{37B34F5D-C1E9-4629-A6E3-7B20FA8F3FFB}" type="parTrans" cxnId="{2C6D9048-8DB6-4F0A-8727-2C20B09981AB}">
      <dgm:prSet/>
      <dgm:spPr/>
    </dgm:pt>
    <dgm:pt modelId="{6CE2783D-2F89-4FFA-91C1-D0758028DFCA}" type="sibTrans" cxnId="{2C6D9048-8DB6-4F0A-8727-2C20B09981AB}">
      <dgm:prSet/>
      <dgm:spPr/>
    </dgm:pt>
    <dgm:pt modelId="{1020083E-34F4-4125-BD77-50F94C132536}" type="pres">
      <dgm:prSet presAssocID="{54F8697E-DE09-491D-8A28-C123DE4D63F2}" presName="Name0" presStyleCnt="0">
        <dgm:presLayoutVars>
          <dgm:dir/>
          <dgm:animLvl val="lvl"/>
          <dgm:resizeHandles val="exact"/>
        </dgm:presLayoutVars>
      </dgm:prSet>
      <dgm:spPr/>
    </dgm:pt>
    <dgm:pt modelId="{EC0B97A7-6697-437B-89CA-4E69061176F3}" type="pres">
      <dgm:prSet presAssocID="{BC4AB43D-23F3-4499-8A59-32D4A6822C9D}" presName="linNode" presStyleCnt="0"/>
      <dgm:spPr/>
    </dgm:pt>
    <dgm:pt modelId="{825A8FD8-1459-4013-A565-ECC39236F221}" type="pres">
      <dgm:prSet presAssocID="{BC4AB43D-23F3-4499-8A59-32D4A6822C9D}" presName="parentText" presStyleLbl="node1" presStyleIdx="0" presStyleCnt="1">
        <dgm:presLayoutVars>
          <dgm:chMax val="1"/>
          <dgm:bulletEnabled val="1"/>
        </dgm:presLayoutVars>
      </dgm:prSet>
      <dgm:spPr/>
    </dgm:pt>
    <dgm:pt modelId="{08F02BE0-F082-4450-8FA4-228CC18AEBB2}" type="pres">
      <dgm:prSet presAssocID="{BC4AB43D-23F3-4499-8A59-32D4A6822C9D}" presName="descendantText" presStyleLbl="alignAccFollowNode1" presStyleIdx="0" presStyleCnt="1" custScaleX="140969" custScaleY="125122" custLinFactNeighborX="-964" custLinFactNeighborY="-756">
        <dgm:presLayoutVars>
          <dgm:bulletEnabled val="1"/>
        </dgm:presLayoutVars>
      </dgm:prSet>
      <dgm:spPr/>
    </dgm:pt>
  </dgm:ptLst>
  <dgm:cxnLst>
    <dgm:cxn modelId="{89D92806-6450-44C2-A64D-F4CFF6AD6FFE}" srcId="{BC4AB43D-23F3-4499-8A59-32D4A6822C9D}" destId="{D2BF499D-8C4F-48A3-815B-B651278F5BAE}" srcOrd="6" destOrd="0" parTransId="{5519A872-96E2-4FA7-932F-1C878EEA10B5}" sibTransId="{E1A261CB-BCA4-44A8-9D0D-B0D805813042}"/>
    <dgm:cxn modelId="{3B7A400B-37A1-4FDD-967F-8637A04D97C8}" type="presOf" srcId="{54F8697E-DE09-491D-8A28-C123DE4D63F2}" destId="{1020083E-34F4-4125-BD77-50F94C132536}" srcOrd="0" destOrd="0" presId="urn:microsoft.com/office/officeart/2005/8/layout/vList5"/>
    <dgm:cxn modelId="{670EEA0B-CC10-42DC-AF9B-89A955123FF2}" srcId="{BC4AB43D-23F3-4499-8A59-32D4A6822C9D}" destId="{A614CDC1-195C-4095-8B52-8E757EE350F5}" srcOrd="2" destOrd="0" parTransId="{CEED239E-FD3F-48E7-99CE-7ABE3A3E1A27}" sibTransId="{C761FC82-5E68-4261-B699-95A9B6152847}"/>
    <dgm:cxn modelId="{47BDC40D-7477-40B8-9C86-97203D0D9CA6}" srcId="{BC4AB43D-23F3-4499-8A59-32D4A6822C9D}" destId="{EA01F092-260A-4E5A-97C8-E170F5344C38}" srcOrd="4" destOrd="0" parTransId="{9CD9F09C-D528-4F35-B746-DE2B88DC9BE1}" sibTransId="{9B44301E-762F-45AF-835E-F5F96F6912D6}"/>
    <dgm:cxn modelId="{BA612516-0500-47FA-8ADF-8F4DC483F81A}" type="presOf" srcId="{BE1A218F-0EC5-4240-B3CF-E05A493CB835}" destId="{08F02BE0-F082-4450-8FA4-228CC18AEBB2}" srcOrd="0" destOrd="5" presId="urn:microsoft.com/office/officeart/2005/8/layout/vList5"/>
    <dgm:cxn modelId="{D5EA1834-AD79-4506-987A-7638F61B4C08}" srcId="{BC4AB43D-23F3-4499-8A59-32D4A6822C9D}" destId="{85F843D4-5F7E-4A52-8CE9-724EDF2E3B5B}" srcOrd="7" destOrd="0" parTransId="{0BFDD178-1040-4ECD-B83E-797E9303A41D}" sibTransId="{2C8E2302-3C4E-4E28-91AB-6AB6B71530FF}"/>
    <dgm:cxn modelId="{5F2F3963-4101-4838-8EE3-338660172893}" srcId="{54F8697E-DE09-491D-8A28-C123DE4D63F2}" destId="{BC4AB43D-23F3-4499-8A59-32D4A6822C9D}" srcOrd="0" destOrd="0" parTransId="{6B1F41B6-762A-4010-A748-3AC05088CD6F}" sibTransId="{0FDE5B4E-ABD5-4CEF-8A83-6A49A3A1F1F3}"/>
    <dgm:cxn modelId="{2C6D9048-8DB6-4F0A-8727-2C20B09981AB}" srcId="{BC4AB43D-23F3-4499-8A59-32D4A6822C9D}" destId="{819A15A8-5CDA-4D08-9D19-597EB1215357}" srcOrd="0" destOrd="0" parTransId="{37B34F5D-C1E9-4629-A6E3-7B20FA8F3FFB}" sibTransId="{6CE2783D-2F89-4FFA-91C1-D0758028DFCA}"/>
    <dgm:cxn modelId="{E6F4AD6D-4CAA-4A46-9783-CA902873E38C}" type="presOf" srcId="{A614CDC1-195C-4095-8B52-8E757EE350F5}" destId="{08F02BE0-F082-4450-8FA4-228CC18AEBB2}" srcOrd="0" destOrd="2" presId="urn:microsoft.com/office/officeart/2005/8/layout/vList5"/>
    <dgm:cxn modelId="{35D2AA72-0ADE-432F-BEFD-C675BE35D67D}" srcId="{BC4AB43D-23F3-4499-8A59-32D4A6822C9D}" destId="{BE1A218F-0EC5-4240-B3CF-E05A493CB835}" srcOrd="5" destOrd="0" parTransId="{5191B96A-6FF6-4449-812C-FBA4E2DEEE09}" sibTransId="{1BDEBF20-F0DD-4F63-83CF-06F0CC018937}"/>
    <dgm:cxn modelId="{462CD683-1A4B-469C-8991-5EC0D2FE4E9B}" type="presOf" srcId="{F04B3DF8-273C-40FB-ACE4-CC5974026ECC}" destId="{08F02BE0-F082-4450-8FA4-228CC18AEBB2}" srcOrd="0" destOrd="1" presId="urn:microsoft.com/office/officeart/2005/8/layout/vList5"/>
    <dgm:cxn modelId="{438DA68E-D11F-404A-9386-B722C0786AD3}" type="presOf" srcId="{85F843D4-5F7E-4A52-8CE9-724EDF2E3B5B}" destId="{08F02BE0-F082-4450-8FA4-228CC18AEBB2}" srcOrd="0" destOrd="7" presId="urn:microsoft.com/office/officeart/2005/8/layout/vList5"/>
    <dgm:cxn modelId="{3DED4E90-926F-4A13-8A8C-0D29D3743FA7}" type="presOf" srcId="{870950AC-E0CA-4AC3-9218-551329C8808A}" destId="{08F02BE0-F082-4450-8FA4-228CC18AEBB2}" srcOrd="0" destOrd="3" presId="urn:microsoft.com/office/officeart/2005/8/layout/vList5"/>
    <dgm:cxn modelId="{A4D79790-E76E-41AD-A592-E39FD80FF2EE}" srcId="{BC4AB43D-23F3-4499-8A59-32D4A6822C9D}" destId="{870950AC-E0CA-4AC3-9218-551329C8808A}" srcOrd="3" destOrd="0" parTransId="{2D9A1F03-0BBA-4783-96B0-207019208108}" sibTransId="{B47DC987-F318-487E-8BE6-200819C08AE6}"/>
    <dgm:cxn modelId="{8B7281AF-678C-4023-8798-4E932EB1C5AB}" type="presOf" srcId="{D2BF499D-8C4F-48A3-815B-B651278F5BAE}" destId="{08F02BE0-F082-4450-8FA4-228CC18AEBB2}" srcOrd="0" destOrd="6" presId="urn:microsoft.com/office/officeart/2005/8/layout/vList5"/>
    <dgm:cxn modelId="{A33869BB-F845-4D23-AAE5-2B29FABFF6ED}" type="presOf" srcId="{EA01F092-260A-4E5A-97C8-E170F5344C38}" destId="{08F02BE0-F082-4450-8FA4-228CC18AEBB2}" srcOrd="0" destOrd="4" presId="urn:microsoft.com/office/officeart/2005/8/layout/vList5"/>
    <dgm:cxn modelId="{5687A7CB-AA64-44EC-8141-FA7D09369485}" srcId="{BC4AB43D-23F3-4499-8A59-32D4A6822C9D}" destId="{F04B3DF8-273C-40FB-ACE4-CC5974026ECC}" srcOrd="1" destOrd="0" parTransId="{B97E73A3-BAD1-4A9D-B12B-9273F14F3EB8}" sibTransId="{CE2FFE1B-C6DC-4985-8CA0-53A4E0194DB7}"/>
    <dgm:cxn modelId="{CFF30DE2-735D-4543-9E48-3368D0459232}" type="presOf" srcId="{819A15A8-5CDA-4D08-9D19-597EB1215357}" destId="{08F02BE0-F082-4450-8FA4-228CC18AEBB2}" srcOrd="0" destOrd="0" presId="urn:microsoft.com/office/officeart/2005/8/layout/vList5"/>
    <dgm:cxn modelId="{A5F10DF5-CAA5-4FD6-98F0-D5D9E38909FB}" type="presOf" srcId="{BC4AB43D-23F3-4499-8A59-32D4A6822C9D}" destId="{825A8FD8-1459-4013-A565-ECC39236F221}" srcOrd="0" destOrd="0" presId="urn:microsoft.com/office/officeart/2005/8/layout/vList5"/>
    <dgm:cxn modelId="{5E61A4E0-A9E9-48EB-9A2E-60943B4744ED}" type="presParOf" srcId="{1020083E-34F4-4125-BD77-50F94C132536}" destId="{EC0B97A7-6697-437B-89CA-4E69061176F3}" srcOrd="0" destOrd="0" presId="urn:microsoft.com/office/officeart/2005/8/layout/vList5"/>
    <dgm:cxn modelId="{9BCA2322-1E48-4F46-940A-9E87D7DD0E96}" type="presParOf" srcId="{EC0B97A7-6697-437B-89CA-4E69061176F3}" destId="{825A8FD8-1459-4013-A565-ECC39236F221}" srcOrd="0" destOrd="0" presId="urn:microsoft.com/office/officeart/2005/8/layout/vList5"/>
    <dgm:cxn modelId="{BAAF0711-58EA-405E-9417-719713C28B99}" type="presParOf" srcId="{EC0B97A7-6697-437B-89CA-4E69061176F3}" destId="{08F02BE0-F082-4450-8FA4-228CC18AEBB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02BE0-F082-4450-8FA4-228CC18AEBB2}">
      <dsp:nvSpPr>
        <dsp:cNvPr id="0" name=""/>
        <dsp:cNvSpPr/>
      </dsp:nvSpPr>
      <dsp:spPr>
        <a:xfrm rot="5400000">
          <a:off x="4273056" y="-994393"/>
          <a:ext cx="6302817" cy="8291605"/>
        </a:xfrm>
        <a:prstGeom prst="round2SameRect">
          <a:avLst/>
        </a:prstGeom>
        <a:solidFill>
          <a:schemeClr val="bg1">
            <a:lumMod val="95000"/>
            <a:alpha val="90000"/>
          </a:schemeClr>
        </a:solidFill>
        <a:ln w="6350" cap="flat" cmpd="sng" algn="ctr">
          <a:solidFill>
            <a:schemeClr val="accent1">
              <a:alpha val="90000"/>
              <a:tint val="4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ctr" defTabSz="1778000">
            <a:lnSpc>
              <a:spcPct val="90000"/>
            </a:lnSpc>
            <a:spcBef>
              <a:spcPct val="0"/>
            </a:spcBef>
            <a:spcAft>
              <a:spcPct val="15000"/>
            </a:spcAft>
            <a:buFontTx/>
            <a:buNone/>
          </a:pPr>
          <a:r>
            <a:rPr lang="en-US" sz="4000" b="1" kern="1200" dirty="0">
              <a:solidFill>
                <a:srgbClr val="C00000"/>
              </a:solidFill>
              <a:latin typeface="Cambria" panose="02040503050406030204" pitchFamily="18" charset="0"/>
              <a:ea typeface="Cambria" panose="02040503050406030204" pitchFamily="18" charset="0"/>
              <a:cs typeface="Calibri" panose="020F0502020204030204" pitchFamily="34" charset="0"/>
            </a:rPr>
            <a:t>Methods </a:t>
          </a:r>
          <a:endParaRPr lang="en-US" sz="2400" b="1" kern="1200" dirty="0">
            <a:solidFill>
              <a:srgbClr val="C00000"/>
            </a:solidFill>
            <a:latin typeface="Cambria" panose="02040503050406030204" pitchFamily="18" charset="0"/>
            <a:ea typeface="Cambria" panose="02040503050406030204" pitchFamily="18" charset="0"/>
            <a:cs typeface="Calibri" panose="020F0502020204030204" pitchFamily="34" charset="0"/>
          </a:endParaRPr>
        </a:p>
        <a:p>
          <a:pPr marL="228600" lvl="1" indent="-228600" algn="l" defTabSz="1066800">
            <a:lnSpc>
              <a:spcPct val="90000"/>
            </a:lnSpc>
            <a:spcBef>
              <a:spcPct val="0"/>
            </a:spcBef>
            <a:spcAft>
              <a:spcPct val="15000"/>
            </a:spcAft>
            <a:buChar char="•"/>
          </a:pPr>
          <a:r>
            <a:rPr lang="en-US" sz="2400" b="1" kern="1200" dirty="0">
              <a:latin typeface="Cambria" panose="02040503050406030204" pitchFamily="18" charset="0"/>
              <a:ea typeface="Cambria" panose="02040503050406030204" pitchFamily="18" charset="0"/>
              <a:cs typeface="Calibri" panose="020F0502020204030204" pitchFamily="34" charset="0"/>
            </a:rPr>
            <a:t>Descriptive Statistics</a:t>
          </a:r>
          <a:r>
            <a:rPr lang="en-US" sz="2400" kern="1200" dirty="0">
              <a:latin typeface="Cambria" panose="02040503050406030204" pitchFamily="18" charset="0"/>
              <a:ea typeface="Cambria" panose="02040503050406030204" pitchFamily="18" charset="0"/>
              <a:cs typeface="Calibri" panose="020F0502020204030204" pitchFamily="34" charset="0"/>
            </a:rPr>
            <a:t> to examine demographic variables, health indicators, and other quantitative measures. The analysis provides summary of key variables to identify patterns, and variations within the dataset.</a:t>
          </a:r>
        </a:p>
        <a:p>
          <a:pPr marL="228600" lvl="1" indent="-228600" algn="l" defTabSz="1066800">
            <a:lnSpc>
              <a:spcPct val="90000"/>
            </a:lnSpc>
            <a:spcBef>
              <a:spcPct val="0"/>
            </a:spcBef>
            <a:spcAft>
              <a:spcPct val="15000"/>
            </a:spcAft>
            <a:buChar char="•"/>
          </a:pPr>
          <a:endParaRPr lang="en-US" sz="2400" kern="1200" dirty="0">
            <a:latin typeface="Cambria" panose="02040503050406030204" pitchFamily="18" charset="0"/>
            <a:ea typeface="Cambria" panose="02040503050406030204" pitchFamily="18" charset="0"/>
            <a:cs typeface="Calibri" panose="020F0502020204030204" pitchFamily="34" charset="0"/>
          </a:endParaRPr>
        </a:p>
        <a:p>
          <a:pPr marL="228600" lvl="1" indent="-228600" algn="l" defTabSz="1066800">
            <a:lnSpc>
              <a:spcPct val="90000"/>
            </a:lnSpc>
            <a:spcBef>
              <a:spcPct val="0"/>
            </a:spcBef>
            <a:spcAft>
              <a:spcPct val="15000"/>
            </a:spcAft>
            <a:buChar char="•"/>
          </a:pPr>
          <a:r>
            <a:rPr lang="en-US" sz="2400" b="1" kern="1200" dirty="0">
              <a:latin typeface="Cambria" panose="02040503050406030204" pitchFamily="18" charset="0"/>
              <a:ea typeface="Cambria" panose="02040503050406030204" pitchFamily="18" charset="0"/>
              <a:cs typeface="Calibri" panose="020F0502020204030204" pitchFamily="34" charset="0"/>
            </a:rPr>
            <a:t>Inferential Statistics: </a:t>
          </a:r>
          <a:r>
            <a:rPr lang="en-US" sz="2400" kern="1200" dirty="0">
              <a:latin typeface="Cambria" panose="02040503050406030204" pitchFamily="18" charset="0"/>
              <a:ea typeface="Cambria" panose="02040503050406030204" pitchFamily="18" charset="0"/>
              <a:cs typeface="Calibri" panose="020F0502020204030204" pitchFamily="34" charset="0"/>
            </a:rPr>
            <a:t>The research team conducted statistical tests to explore associations between ECD and factors that may influence child developmental outcomes.</a:t>
          </a:r>
        </a:p>
        <a:p>
          <a:pPr marL="228600" lvl="1" indent="-228600" algn="l" defTabSz="1066800">
            <a:lnSpc>
              <a:spcPct val="90000"/>
            </a:lnSpc>
            <a:spcBef>
              <a:spcPct val="0"/>
            </a:spcBef>
            <a:spcAft>
              <a:spcPct val="15000"/>
            </a:spcAft>
            <a:buChar char="•"/>
          </a:pPr>
          <a:endParaRPr lang="en-US" sz="2400" kern="1200" dirty="0">
            <a:latin typeface="Cambria" panose="02040503050406030204" pitchFamily="18" charset="0"/>
            <a:ea typeface="Cambria" panose="02040503050406030204" pitchFamily="18" charset="0"/>
            <a:cs typeface="Calibri" panose="020F0502020204030204" pitchFamily="34" charset="0"/>
          </a:endParaRPr>
        </a:p>
        <a:p>
          <a:pPr marL="228600" lvl="1" indent="-228600" algn="l" defTabSz="1066800">
            <a:lnSpc>
              <a:spcPct val="90000"/>
            </a:lnSpc>
            <a:spcBef>
              <a:spcPct val="0"/>
            </a:spcBef>
            <a:spcAft>
              <a:spcPct val="15000"/>
            </a:spcAft>
            <a:buChar char="•"/>
          </a:pPr>
          <a:r>
            <a:rPr lang="en-US" sz="2400" kern="1200" dirty="0">
              <a:latin typeface="Cambria" panose="02040503050406030204" pitchFamily="18" charset="0"/>
              <a:ea typeface="Cambria" panose="02040503050406030204" pitchFamily="18" charset="0"/>
              <a:cs typeface="Calibri" panose="020F0502020204030204" pitchFamily="34" charset="0"/>
            </a:rPr>
            <a:t>The sample comprises 5,022 children (2,554 male and 2,468 female) </a:t>
          </a:r>
        </a:p>
        <a:p>
          <a:pPr marL="228600" lvl="1" indent="-228600" algn="l" defTabSz="1066800">
            <a:lnSpc>
              <a:spcPct val="90000"/>
            </a:lnSpc>
            <a:spcBef>
              <a:spcPct val="0"/>
            </a:spcBef>
            <a:spcAft>
              <a:spcPct val="15000"/>
            </a:spcAft>
            <a:buChar char="•"/>
          </a:pPr>
          <a:endParaRPr lang="en-US" sz="2400" kern="1200" dirty="0">
            <a:latin typeface="Cambria" panose="02040503050406030204" pitchFamily="18" charset="0"/>
            <a:ea typeface="Cambria" panose="02040503050406030204" pitchFamily="18" charset="0"/>
            <a:cs typeface="Calibri" panose="020F0502020204030204" pitchFamily="34" charset="0"/>
          </a:endParaRPr>
        </a:p>
        <a:p>
          <a:pPr marL="228600" lvl="1" indent="-228600" algn="l" defTabSz="1066800">
            <a:lnSpc>
              <a:spcPct val="90000"/>
            </a:lnSpc>
            <a:spcBef>
              <a:spcPct val="0"/>
            </a:spcBef>
            <a:spcAft>
              <a:spcPct val="15000"/>
            </a:spcAft>
            <a:buChar char="•"/>
          </a:pPr>
          <a:endParaRPr lang="en-US" sz="2400" kern="1200" dirty="0">
            <a:latin typeface="Cambria" panose="02040503050406030204" pitchFamily="18" charset="0"/>
            <a:ea typeface="Cambria" panose="02040503050406030204" pitchFamily="18" charset="0"/>
            <a:cs typeface="Calibri" panose="020F0502020204030204" pitchFamily="34" charset="0"/>
          </a:endParaRPr>
        </a:p>
      </dsp:txBody>
      <dsp:txXfrm rot="-5400000">
        <a:off x="3278662" y="307679"/>
        <a:ext cx="7983927" cy="5687461"/>
      </dsp:txXfrm>
    </dsp:sp>
    <dsp:sp modelId="{825A8FD8-1459-4013-A565-ECC39236F221}">
      <dsp:nvSpPr>
        <dsp:cNvPr id="0" name=""/>
        <dsp:cNvSpPr/>
      </dsp:nvSpPr>
      <dsp:spPr>
        <a:xfrm>
          <a:off x="2008" y="3077"/>
          <a:ext cx="3308548" cy="6296671"/>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latin typeface="Cambria" panose="02040503050406030204" pitchFamily="18" charset="0"/>
              <a:ea typeface="Cambria" panose="02040503050406030204" pitchFamily="18" charset="0"/>
              <a:cs typeface="Calibri" panose="020F0502020204030204" pitchFamily="34" charset="0"/>
            </a:rPr>
            <a:t>Quantitative Data Analysis: </a:t>
          </a:r>
        </a:p>
      </dsp:txBody>
      <dsp:txXfrm>
        <a:off x="163518" y="164587"/>
        <a:ext cx="2985528" cy="597365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C797AC-463B-4723-BB64-9B761150823C}" type="datetimeFigureOut">
              <a:rPr lang="en-US" smtClean="0"/>
              <a:t>5/21/2025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995BC-BA2A-4B5E-8701-4E187EC0806E}" type="slidenum">
              <a:rPr lang="en-US" smtClean="0"/>
              <a:t>‹#›</a:t>
            </a:fld>
            <a:endParaRPr lang="en-US"/>
          </a:p>
        </p:txBody>
      </p:sp>
    </p:spTree>
    <p:extLst>
      <p:ext uri="{BB962C8B-B14F-4D97-AF65-F5344CB8AC3E}">
        <p14:creationId xmlns:p14="http://schemas.microsoft.com/office/powerpoint/2010/main" val="1334010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34995BC-BA2A-4B5E-8701-4E187EC0806E}" type="slidenum">
              <a:rPr lang="en-US" smtClean="0"/>
              <a:t>9</a:t>
            </a:fld>
            <a:endParaRPr lang="en-US"/>
          </a:p>
        </p:txBody>
      </p:sp>
    </p:spTree>
    <p:extLst>
      <p:ext uri="{BB962C8B-B14F-4D97-AF65-F5344CB8AC3E}">
        <p14:creationId xmlns:p14="http://schemas.microsoft.com/office/powerpoint/2010/main" val="4181417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34995BC-BA2A-4B5E-8701-4E187EC0806E}" type="slidenum">
              <a:rPr lang="en-US" smtClean="0"/>
              <a:t>10</a:t>
            </a:fld>
            <a:endParaRPr lang="en-US"/>
          </a:p>
        </p:txBody>
      </p:sp>
    </p:spTree>
    <p:extLst>
      <p:ext uri="{BB962C8B-B14F-4D97-AF65-F5344CB8AC3E}">
        <p14:creationId xmlns:p14="http://schemas.microsoft.com/office/powerpoint/2010/main" val="2114703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34995BC-BA2A-4B5E-8701-4E187EC0806E}" type="slidenum">
              <a:rPr lang="en-US" smtClean="0"/>
              <a:t>11</a:t>
            </a:fld>
            <a:endParaRPr lang="en-US"/>
          </a:p>
        </p:txBody>
      </p:sp>
    </p:spTree>
    <p:extLst>
      <p:ext uri="{BB962C8B-B14F-4D97-AF65-F5344CB8AC3E}">
        <p14:creationId xmlns:p14="http://schemas.microsoft.com/office/powerpoint/2010/main" val="25851781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D548D-E19F-4A40-8C51-1BB3A19E47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97E7F52-E32A-4453-8496-9060B93610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5A378BF-EDE1-4D17-A7A0-EAA2D579D1AB}"/>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5" name="Footer Placeholder 4">
            <a:extLst>
              <a:ext uri="{FF2B5EF4-FFF2-40B4-BE49-F238E27FC236}">
                <a16:creationId xmlns:a16="http://schemas.microsoft.com/office/drawing/2014/main" id="{EFE3C857-C2F0-4381-BB6C-C550287AF606}"/>
              </a:ext>
            </a:extLst>
          </p:cNvPr>
          <p:cNvSpPr>
            <a:spLocks noGrp="1"/>
          </p:cNvSpPr>
          <p:nvPr>
            <p:ph type="ftr" sz="quarter" idx="11"/>
          </p:nvPr>
        </p:nvSpPr>
        <p:spPr/>
        <p:txBody>
          <a:bodyPr/>
          <a:lstStyle/>
          <a:p>
            <a:endParaRPr lang="en-TZ"/>
          </a:p>
        </p:txBody>
      </p:sp>
      <p:sp>
        <p:nvSpPr>
          <p:cNvPr id="6" name="Slide Number Placeholder 5">
            <a:extLst>
              <a:ext uri="{FF2B5EF4-FFF2-40B4-BE49-F238E27FC236}">
                <a16:creationId xmlns:a16="http://schemas.microsoft.com/office/drawing/2014/main" id="{5ACAF01A-85EF-40ED-BB5A-9EA4C40C4DA8}"/>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7717835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204D8-8422-484E-B684-03386078316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4096627-1A0C-4558-82D5-01617B5B3FF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BF2890-EF16-4A4D-BBD6-DF47388C0D26}"/>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5" name="Footer Placeholder 4">
            <a:extLst>
              <a:ext uri="{FF2B5EF4-FFF2-40B4-BE49-F238E27FC236}">
                <a16:creationId xmlns:a16="http://schemas.microsoft.com/office/drawing/2014/main" id="{D04CDA27-684F-4529-B713-FE270F30CB17}"/>
              </a:ext>
            </a:extLst>
          </p:cNvPr>
          <p:cNvSpPr>
            <a:spLocks noGrp="1"/>
          </p:cNvSpPr>
          <p:nvPr>
            <p:ph type="ftr" sz="quarter" idx="11"/>
          </p:nvPr>
        </p:nvSpPr>
        <p:spPr/>
        <p:txBody>
          <a:bodyPr/>
          <a:lstStyle/>
          <a:p>
            <a:endParaRPr lang="en-TZ"/>
          </a:p>
        </p:txBody>
      </p:sp>
      <p:sp>
        <p:nvSpPr>
          <p:cNvPr id="6" name="Slide Number Placeholder 5">
            <a:extLst>
              <a:ext uri="{FF2B5EF4-FFF2-40B4-BE49-F238E27FC236}">
                <a16:creationId xmlns:a16="http://schemas.microsoft.com/office/drawing/2014/main" id="{B96123C8-86B9-429F-A6B3-1E24A806E4B4}"/>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4160872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F0E573F-7E95-4DE4-A8EF-D936958A983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51009F-45CF-4607-BA3A-74EEF90FB73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80BB8E-3ABF-4731-87E2-DCB181D42473}"/>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5" name="Footer Placeholder 4">
            <a:extLst>
              <a:ext uri="{FF2B5EF4-FFF2-40B4-BE49-F238E27FC236}">
                <a16:creationId xmlns:a16="http://schemas.microsoft.com/office/drawing/2014/main" id="{ED6B8DFE-0F6F-4FC1-B7ED-919B96E6E534}"/>
              </a:ext>
            </a:extLst>
          </p:cNvPr>
          <p:cNvSpPr>
            <a:spLocks noGrp="1"/>
          </p:cNvSpPr>
          <p:nvPr>
            <p:ph type="ftr" sz="quarter" idx="11"/>
          </p:nvPr>
        </p:nvSpPr>
        <p:spPr/>
        <p:txBody>
          <a:bodyPr/>
          <a:lstStyle/>
          <a:p>
            <a:endParaRPr lang="en-TZ"/>
          </a:p>
        </p:txBody>
      </p:sp>
      <p:sp>
        <p:nvSpPr>
          <p:cNvPr id="6" name="Slide Number Placeholder 5">
            <a:extLst>
              <a:ext uri="{FF2B5EF4-FFF2-40B4-BE49-F238E27FC236}">
                <a16:creationId xmlns:a16="http://schemas.microsoft.com/office/drawing/2014/main" id="{DA57A24D-D7F0-4310-A2F5-189B05CBEA8A}"/>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3754350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FBD8F-1B69-4B1A-8017-AF0C35ACE23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B6FB90-9B07-40EE-8F46-9B70723F7C9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5215D5-9A9B-4409-A001-D601EC3EB737}"/>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5" name="Footer Placeholder 4">
            <a:extLst>
              <a:ext uri="{FF2B5EF4-FFF2-40B4-BE49-F238E27FC236}">
                <a16:creationId xmlns:a16="http://schemas.microsoft.com/office/drawing/2014/main" id="{5B60ED86-A958-484B-AE23-3493BAE6F451}"/>
              </a:ext>
            </a:extLst>
          </p:cNvPr>
          <p:cNvSpPr>
            <a:spLocks noGrp="1"/>
          </p:cNvSpPr>
          <p:nvPr>
            <p:ph type="ftr" sz="quarter" idx="11"/>
          </p:nvPr>
        </p:nvSpPr>
        <p:spPr/>
        <p:txBody>
          <a:bodyPr/>
          <a:lstStyle/>
          <a:p>
            <a:endParaRPr lang="en-TZ"/>
          </a:p>
        </p:txBody>
      </p:sp>
      <p:sp>
        <p:nvSpPr>
          <p:cNvPr id="6" name="Slide Number Placeholder 5">
            <a:extLst>
              <a:ext uri="{FF2B5EF4-FFF2-40B4-BE49-F238E27FC236}">
                <a16:creationId xmlns:a16="http://schemas.microsoft.com/office/drawing/2014/main" id="{17C1A8B0-87B1-4540-A545-641DE479CEAD}"/>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2347940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0AFF5-CE40-443C-B201-87E65DD3AE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8DC2527-85D8-4F78-A7FF-A07651B9B17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A41B579-10DC-475E-B209-77F17895A703}"/>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5" name="Footer Placeholder 4">
            <a:extLst>
              <a:ext uri="{FF2B5EF4-FFF2-40B4-BE49-F238E27FC236}">
                <a16:creationId xmlns:a16="http://schemas.microsoft.com/office/drawing/2014/main" id="{163BACE9-1DD6-472C-946C-F617C4229696}"/>
              </a:ext>
            </a:extLst>
          </p:cNvPr>
          <p:cNvSpPr>
            <a:spLocks noGrp="1"/>
          </p:cNvSpPr>
          <p:nvPr>
            <p:ph type="ftr" sz="quarter" idx="11"/>
          </p:nvPr>
        </p:nvSpPr>
        <p:spPr/>
        <p:txBody>
          <a:bodyPr/>
          <a:lstStyle/>
          <a:p>
            <a:endParaRPr lang="en-TZ"/>
          </a:p>
        </p:txBody>
      </p:sp>
      <p:sp>
        <p:nvSpPr>
          <p:cNvPr id="6" name="Slide Number Placeholder 5">
            <a:extLst>
              <a:ext uri="{FF2B5EF4-FFF2-40B4-BE49-F238E27FC236}">
                <a16:creationId xmlns:a16="http://schemas.microsoft.com/office/drawing/2014/main" id="{ABACD8C5-72E8-488F-9DB4-72FA55D2510B}"/>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3086028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FA192-F087-4149-8D68-C0FD4E2983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E5F54BB-80AE-4528-BE6A-44DFB520326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C8535EC-804C-4EA6-978C-7D421858F9A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CEE0CF6-A96B-4C4F-B0EC-E50AF1607FDE}"/>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6" name="Footer Placeholder 5">
            <a:extLst>
              <a:ext uri="{FF2B5EF4-FFF2-40B4-BE49-F238E27FC236}">
                <a16:creationId xmlns:a16="http://schemas.microsoft.com/office/drawing/2014/main" id="{EE2FAE6C-68D8-40DE-A6E4-D9955B83D684}"/>
              </a:ext>
            </a:extLst>
          </p:cNvPr>
          <p:cNvSpPr>
            <a:spLocks noGrp="1"/>
          </p:cNvSpPr>
          <p:nvPr>
            <p:ph type="ftr" sz="quarter" idx="11"/>
          </p:nvPr>
        </p:nvSpPr>
        <p:spPr/>
        <p:txBody>
          <a:bodyPr/>
          <a:lstStyle/>
          <a:p>
            <a:endParaRPr lang="en-TZ"/>
          </a:p>
        </p:txBody>
      </p:sp>
      <p:sp>
        <p:nvSpPr>
          <p:cNvPr id="7" name="Slide Number Placeholder 6">
            <a:extLst>
              <a:ext uri="{FF2B5EF4-FFF2-40B4-BE49-F238E27FC236}">
                <a16:creationId xmlns:a16="http://schemas.microsoft.com/office/drawing/2014/main" id="{A8744D26-8C97-46C3-856C-D52CB64839E6}"/>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313123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2DC2B-5A18-4112-8FFA-10DC89581E4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B9AF8A-7EF4-43B9-8CBB-1E55171A78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E1F16AB-3664-4659-9985-A34E2603616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1508806-FA77-41BF-98B4-01EE1EE30A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E4F9B6D-7FDA-4A56-9807-C1A326D509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1165E88-192E-4F83-908F-18654C698F8B}"/>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8" name="Footer Placeholder 7">
            <a:extLst>
              <a:ext uri="{FF2B5EF4-FFF2-40B4-BE49-F238E27FC236}">
                <a16:creationId xmlns:a16="http://schemas.microsoft.com/office/drawing/2014/main" id="{BE5F1D52-6709-49E9-91AB-C1689C95069E}"/>
              </a:ext>
            </a:extLst>
          </p:cNvPr>
          <p:cNvSpPr>
            <a:spLocks noGrp="1"/>
          </p:cNvSpPr>
          <p:nvPr>
            <p:ph type="ftr" sz="quarter" idx="11"/>
          </p:nvPr>
        </p:nvSpPr>
        <p:spPr/>
        <p:txBody>
          <a:bodyPr/>
          <a:lstStyle/>
          <a:p>
            <a:endParaRPr lang="en-TZ"/>
          </a:p>
        </p:txBody>
      </p:sp>
      <p:sp>
        <p:nvSpPr>
          <p:cNvPr id="9" name="Slide Number Placeholder 8">
            <a:extLst>
              <a:ext uri="{FF2B5EF4-FFF2-40B4-BE49-F238E27FC236}">
                <a16:creationId xmlns:a16="http://schemas.microsoft.com/office/drawing/2014/main" id="{80CAE2F7-F8F9-4D7A-A223-0E9B351F9DBC}"/>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4268860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DD98F-055F-4C0B-99D7-A9114384F04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A5DD927-C0F7-4622-AFA9-031B91DE69EB}"/>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4" name="Footer Placeholder 3">
            <a:extLst>
              <a:ext uri="{FF2B5EF4-FFF2-40B4-BE49-F238E27FC236}">
                <a16:creationId xmlns:a16="http://schemas.microsoft.com/office/drawing/2014/main" id="{A7190C1F-E0A2-4446-9DB5-DAD83A1389AD}"/>
              </a:ext>
            </a:extLst>
          </p:cNvPr>
          <p:cNvSpPr>
            <a:spLocks noGrp="1"/>
          </p:cNvSpPr>
          <p:nvPr>
            <p:ph type="ftr" sz="quarter" idx="11"/>
          </p:nvPr>
        </p:nvSpPr>
        <p:spPr/>
        <p:txBody>
          <a:bodyPr/>
          <a:lstStyle/>
          <a:p>
            <a:endParaRPr lang="en-TZ"/>
          </a:p>
        </p:txBody>
      </p:sp>
      <p:sp>
        <p:nvSpPr>
          <p:cNvPr id="5" name="Slide Number Placeholder 4">
            <a:extLst>
              <a:ext uri="{FF2B5EF4-FFF2-40B4-BE49-F238E27FC236}">
                <a16:creationId xmlns:a16="http://schemas.microsoft.com/office/drawing/2014/main" id="{885A78CD-7473-473F-93E9-8FF8CE4F6733}"/>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3887795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5068D84-0377-4240-B8FA-83C3331B4E27}"/>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3" name="Footer Placeholder 2">
            <a:extLst>
              <a:ext uri="{FF2B5EF4-FFF2-40B4-BE49-F238E27FC236}">
                <a16:creationId xmlns:a16="http://schemas.microsoft.com/office/drawing/2014/main" id="{229F8FB7-A297-423E-92AC-618EAEAAFD47}"/>
              </a:ext>
            </a:extLst>
          </p:cNvPr>
          <p:cNvSpPr>
            <a:spLocks noGrp="1"/>
          </p:cNvSpPr>
          <p:nvPr>
            <p:ph type="ftr" sz="quarter" idx="11"/>
          </p:nvPr>
        </p:nvSpPr>
        <p:spPr/>
        <p:txBody>
          <a:bodyPr/>
          <a:lstStyle/>
          <a:p>
            <a:endParaRPr lang="en-TZ"/>
          </a:p>
        </p:txBody>
      </p:sp>
      <p:sp>
        <p:nvSpPr>
          <p:cNvPr id="4" name="Slide Number Placeholder 3">
            <a:extLst>
              <a:ext uri="{FF2B5EF4-FFF2-40B4-BE49-F238E27FC236}">
                <a16:creationId xmlns:a16="http://schemas.microsoft.com/office/drawing/2014/main" id="{0E5C0333-B493-4BA0-A586-24B2C8DC475B}"/>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1320668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C1B89-EBFE-4EC1-8DB1-277916F5EF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34C8DA0-5BFA-4AD3-85F6-FD499DCA2B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ED3776F-A53F-401D-903B-D827ACC9ED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CB3A666-D303-42AD-A49D-7AC355758E1E}"/>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6" name="Footer Placeholder 5">
            <a:extLst>
              <a:ext uri="{FF2B5EF4-FFF2-40B4-BE49-F238E27FC236}">
                <a16:creationId xmlns:a16="http://schemas.microsoft.com/office/drawing/2014/main" id="{A12B9002-3C7C-4B9D-9123-76C5B546F563}"/>
              </a:ext>
            </a:extLst>
          </p:cNvPr>
          <p:cNvSpPr>
            <a:spLocks noGrp="1"/>
          </p:cNvSpPr>
          <p:nvPr>
            <p:ph type="ftr" sz="quarter" idx="11"/>
          </p:nvPr>
        </p:nvSpPr>
        <p:spPr/>
        <p:txBody>
          <a:bodyPr/>
          <a:lstStyle/>
          <a:p>
            <a:endParaRPr lang="en-TZ"/>
          </a:p>
        </p:txBody>
      </p:sp>
      <p:sp>
        <p:nvSpPr>
          <p:cNvPr id="7" name="Slide Number Placeholder 6">
            <a:extLst>
              <a:ext uri="{FF2B5EF4-FFF2-40B4-BE49-F238E27FC236}">
                <a16:creationId xmlns:a16="http://schemas.microsoft.com/office/drawing/2014/main" id="{92E6D2FB-25C6-44AA-BCE0-7C764B83FE29}"/>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4184123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77F5F-2360-4897-9A80-054F67719D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CECE040-28A2-4662-8B00-238817D2972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285B809-62B8-4FC2-9422-42D36A0B2E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AD26993-546D-4EBA-826E-36578CFFE109}"/>
              </a:ext>
            </a:extLst>
          </p:cNvPr>
          <p:cNvSpPr>
            <a:spLocks noGrp="1"/>
          </p:cNvSpPr>
          <p:nvPr>
            <p:ph type="dt" sz="half" idx="10"/>
          </p:nvPr>
        </p:nvSpPr>
        <p:spPr/>
        <p:txBody>
          <a:bodyPr/>
          <a:lstStyle/>
          <a:p>
            <a:fld id="{9F157338-3B78-462B-9BFC-B7E77334CF10}" type="datetimeFigureOut">
              <a:rPr lang="en-TZ" smtClean="0"/>
              <a:t>21/05/2025</a:t>
            </a:fld>
            <a:endParaRPr lang="en-TZ"/>
          </a:p>
        </p:txBody>
      </p:sp>
      <p:sp>
        <p:nvSpPr>
          <p:cNvPr id="6" name="Footer Placeholder 5">
            <a:extLst>
              <a:ext uri="{FF2B5EF4-FFF2-40B4-BE49-F238E27FC236}">
                <a16:creationId xmlns:a16="http://schemas.microsoft.com/office/drawing/2014/main" id="{CCAA362B-DCF2-485E-87F9-7742B5D17D79}"/>
              </a:ext>
            </a:extLst>
          </p:cNvPr>
          <p:cNvSpPr>
            <a:spLocks noGrp="1"/>
          </p:cNvSpPr>
          <p:nvPr>
            <p:ph type="ftr" sz="quarter" idx="11"/>
          </p:nvPr>
        </p:nvSpPr>
        <p:spPr/>
        <p:txBody>
          <a:bodyPr/>
          <a:lstStyle/>
          <a:p>
            <a:endParaRPr lang="en-TZ"/>
          </a:p>
        </p:txBody>
      </p:sp>
      <p:sp>
        <p:nvSpPr>
          <p:cNvPr id="7" name="Slide Number Placeholder 6">
            <a:extLst>
              <a:ext uri="{FF2B5EF4-FFF2-40B4-BE49-F238E27FC236}">
                <a16:creationId xmlns:a16="http://schemas.microsoft.com/office/drawing/2014/main" id="{E696DC6D-3A8A-4962-993B-A3B14A354C7E}"/>
              </a:ext>
            </a:extLst>
          </p:cNvPr>
          <p:cNvSpPr>
            <a:spLocks noGrp="1"/>
          </p:cNvSpPr>
          <p:nvPr>
            <p:ph type="sldNum" sz="quarter" idx="12"/>
          </p:nvPr>
        </p:nvSpPr>
        <p:spPr/>
        <p:txBody>
          <a:bodyPr/>
          <a:lstStyle/>
          <a:p>
            <a:fld id="{29FFB6DC-A268-447C-A161-3BE7959D9124}" type="slidenum">
              <a:rPr lang="en-TZ" smtClean="0"/>
              <a:t>‹#›</a:t>
            </a:fld>
            <a:endParaRPr lang="en-TZ"/>
          </a:p>
        </p:txBody>
      </p:sp>
    </p:spTree>
    <p:extLst>
      <p:ext uri="{BB962C8B-B14F-4D97-AF65-F5344CB8AC3E}">
        <p14:creationId xmlns:p14="http://schemas.microsoft.com/office/powerpoint/2010/main" val="3130630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CD5CB2-8730-449E-BE5F-BF87B546757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D0855A2-C878-4460-B7FD-71264FCAC7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09A998-CAC7-4FEF-9946-F538EF58E4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157338-3B78-462B-9BFC-B7E77334CF10}" type="datetimeFigureOut">
              <a:rPr lang="en-TZ" smtClean="0"/>
              <a:t>21/05/2025</a:t>
            </a:fld>
            <a:endParaRPr lang="en-TZ"/>
          </a:p>
        </p:txBody>
      </p:sp>
      <p:sp>
        <p:nvSpPr>
          <p:cNvPr id="5" name="Footer Placeholder 4">
            <a:extLst>
              <a:ext uri="{FF2B5EF4-FFF2-40B4-BE49-F238E27FC236}">
                <a16:creationId xmlns:a16="http://schemas.microsoft.com/office/drawing/2014/main" id="{5AF3FA67-EAD4-4CDE-AA60-E2114F92A48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TZ"/>
          </a:p>
        </p:txBody>
      </p:sp>
      <p:sp>
        <p:nvSpPr>
          <p:cNvPr id="6" name="Slide Number Placeholder 5">
            <a:extLst>
              <a:ext uri="{FF2B5EF4-FFF2-40B4-BE49-F238E27FC236}">
                <a16:creationId xmlns:a16="http://schemas.microsoft.com/office/drawing/2014/main" id="{A1B4B28B-F237-4E4C-83EB-4BC291EF00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FFB6DC-A268-447C-A161-3BE7959D9124}" type="slidenum">
              <a:rPr lang="en-TZ" smtClean="0"/>
              <a:t>‹#›</a:t>
            </a:fld>
            <a:endParaRPr lang="en-TZ"/>
          </a:p>
        </p:txBody>
      </p:sp>
    </p:spTree>
    <p:extLst>
      <p:ext uri="{BB962C8B-B14F-4D97-AF65-F5344CB8AC3E}">
        <p14:creationId xmlns:p14="http://schemas.microsoft.com/office/powerpoint/2010/main" val="10356700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T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EE6D8-81EF-68C2-AAD7-63216CD71EF8}"/>
              </a:ext>
            </a:extLst>
          </p:cNvPr>
          <p:cNvSpPr>
            <a:spLocks noGrp="1"/>
          </p:cNvSpPr>
          <p:nvPr>
            <p:ph type="ctrTitle"/>
          </p:nvPr>
        </p:nvSpPr>
        <p:spPr>
          <a:xfrm>
            <a:off x="932356" y="2881802"/>
            <a:ext cx="7255310" cy="1258582"/>
          </a:xfrm>
        </p:spPr>
        <p:txBody>
          <a:bodyPr anchor="b">
            <a:noAutofit/>
          </a:bodyPr>
          <a:lstStyle/>
          <a:p>
            <a:pPr algn="l"/>
            <a:r>
              <a:rPr lang="en-US" sz="3600" dirty="0">
                <a:latin typeface="Cambria" panose="02040503050406030204" pitchFamily="18" charset="0"/>
                <a:ea typeface="Cambria" panose="02040503050406030204" pitchFamily="18" charset="0"/>
                <a:cs typeface="Calibri" panose="020F0502020204030204" pitchFamily="34" charset="0"/>
              </a:rPr>
              <a:t>Determinants of Early Childhood Development Using 2022 Tanzania Demographic Health Survey Data. </a:t>
            </a:r>
            <a:br>
              <a:rPr lang="en-US" sz="3600" dirty="0">
                <a:latin typeface="Cambria" panose="02040503050406030204" pitchFamily="18" charset="0"/>
                <a:ea typeface="Cambria" panose="02040503050406030204" pitchFamily="18" charset="0"/>
                <a:cs typeface="Calibri" panose="020F0502020204030204" pitchFamily="34" charset="0"/>
              </a:rPr>
            </a:br>
            <a:br>
              <a:rPr lang="en-US" sz="3400" dirty="0">
                <a:latin typeface="Cambria" panose="02040503050406030204" pitchFamily="18" charset="0"/>
                <a:ea typeface="Cambria" panose="02040503050406030204" pitchFamily="18" charset="0"/>
                <a:cs typeface="Calibri" panose="020F0502020204030204" pitchFamily="34" charset="0"/>
              </a:rPr>
            </a:br>
            <a:br>
              <a:rPr lang="en-US" sz="3400" dirty="0">
                <a:latin typeface="Cambria" panose="02040503050406030204" pitchFamily="18" charset="0"/>
                <a:ea typeface="Cambria" panose="02040503050406030204" pitchFamily="18" charset="0"/>
                <a:cs typeface="Calibri" panose="020F0502020204030204" pitchFamily="34" charset="0"/>
              </a:rPr>
            </a:br>
            <a:br>
              <a:rPr lang="en-US" sz="3400" dirty="0">
                <a:latin typeface="Gill Sans MT" panose="020B0502020104020203" pitchFamily="34" charset="0"/>
                <a:ea typeface="Cambria" panose="02040503050406030204" pitchFamily="18" charset="0"/>
                <a:cs typeface="Calibri" panose="020F0502020204030204" pitchFamily="34" charset="0"/>
              </a:rPr>
            </a:br>
            <a:r>
              <a:rPr lang="en-US" sz="2800" dirty="0">
                <a:latin typeface="Gill Sans MT" panose="020B0502020104020203" pitchFamily="34" charset="0"/>
                <a:ea typeface="Cambria" panose="02040503050406030204" pitchFamily="18" charset="0"/>
                <a:cs typeface="Calibri" panose="020F0502020204030204" pitchFamily="34" charset="0"/>
              </a:rPr>
              <a:t>23-24</a:t>
            </a:r>
            <a:r>
              <a:rPr lang="en-US" sz="2800" baseline="30000" dirty="0">
                <a:latin typeface="Gill Sans MT" panose="020B0502020104020203" pitchFamily="34" charset="0"/>
                <a:ea typeface="Cambria" panose="02040503050406030204" pitchFamily="18" charset="0"/>
                <a:cs typeface="Calibri" panose="020F0502020204030204" pitchFamily="34" charset="0"/>
              </a:rPr>
              <a:t>th</a:t>
            </a:r>
            <a:r>
              <a:rPr lang="en-US" sz="2800" dirty="0">
                <a:latin typeface="Gill Sans MT" panose="020B0502020104020203" pitchFamily="34" charset="0"/>
                <a:ea typeface="Cambria" panose="02040503050406030204" pitchFamily="18" charset="0"/>
                <a:cs typeface="Calibri" panose="020F0502020204030204" pitchFamily="34" charset="0"/>
              </a:rPr>
              <a:t> May 2025</a:t>
            </a:r>
            <a:endParaRPr lang="en-TZ" sz="2800" dirty="0">
              <a:latin typeface="Gill Sans MT" panose="020B0502020104020203" pitchFamily="34" charset="0"/>
              <a:ea typeface="Cambria" panose="02040503050406030204" pitchFamily="18" charset="0"/>
              <a:cs typeface="Calibri" panose="020F0502020204030204" pitchFamily="34" charset="0"/>
            </a:endParaRPr>
          </a:p>
        </p:txBody>
      </p:sp>
      <p:sp>
        <p:nvSpPr>
          <p:cNvPr id="3" name="Subtitle 2">
            <a:extLst>
              <a:ext uri="{FF2B5EF4-FFF2-40B4-BE49-F238E27FC236}">
                <a16:creationId xmlns:a16="http://schemas.microsoft.com/office/drawing/2014/main" id="{8F49E046-AF2C-1079-CE39-7362D57AC017}"/>
              </a:ext>
            </a:extLst>
          </p:cNvPr>
          <p:cNvSpPr>
            <a:spLocks noGrp="1"/>
          </p:cNvSpPr>
          <p:nvPr>
            <p:ph type="subTitle" idx="1"/>
          </p:nvPr>
        </p:nvSpPr>
        <p:spPr>
          <a:xfrm>
            <a:off x="1033383" y="4457830"/>
            <a:ext cx="6360892" cy="2166690"/>
          </a:xfrm>
        </p:spPr>
        <p:txBody>
          <a:bodyPr>
            <a:normAutofit fontScale="85000" lnSpcReduction="20000"/>
          </a:bodyPr>
          <a:lstStyle/>
          <a:p>
            <a:pPr algn="l">
              <a:spcBef>
                <a:spcPct val="0"/>
              </a:spcBef>
              <a:spcAft>
                <a:spcPts val="600"/>
              </a:spcAft>
            </a:pP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Principal Investigator: </a:t>
            </a: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Dr</a:t>
            </a: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 Ester </a:t>
            </a: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Elisaria</a:t>
            </a: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 (PhD)</a:t>
            </a:r>
          </a:p>
          <a:p>
            <a:pPr algn="l">
              <a:spcBef>
                <a:spcPct val="0"/>
              </a:spcBef>
              <a:spcAft>
                <a:spcPts val="600"/>
              </a:spcAft>
            </a:pPr>
            <a:endPar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endParaRPr>
          </a:p>
          <a:p>
            <a:pPr algn="l">
              <a:spcBef>
                <a:spcPct val="0"/>
              </a:spcBef>
              <a:spcAft>
                <a:spcPts val="600"/>
              </a:spcAft>
            </a:pP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Co-Principal Investigator:</a:t>
            </a:r>
          </a:p>
          <a:p>
            <a:pPr algn="l">
              <a:spcBef>
                <a:spcPct val="0"/>
              </a:spcBef>
              <a:spcAft>
                <a:spcPts val="600"/>
              </a:spcAft>
            </a:pP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Ms</a:t>
            </a: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 Farida </a:t>
            </a: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Katunzi</a:t>
            </a: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 (MA)</a:t>
            </a:r>
          </a:p>
          <a:p>
            <a:pPr algn="l">
              <a:spcBef>
                <a:spcPct val="0"/>
              </a:spcBef>
              <a:spcAft>
                <a:spcPts val="600"/>
              </a:spcAft>
            </a:pP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Dr.  August Joachim</a:t>
            </a:r>
          </a:p>
          <a:p>
            <a:pPr algn="l">
              <a:spcBef>
                <a:spcPct val="0"/>
              </a:spcBef>
              <a:spcAft>
                <a:spcPts val="600"/>
              </a:spcAft>
            </a:pP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Jackline </a:t>
            </a: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Mrema</a:t>
            </a:r>
            <a:endPar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endParaRPr>
          </a:p>
          <a:p>
            <a:pPr algn="l">
              <a:spcBef>
                <a:spcPct val="0"/>
              </a:spcBef>
              <a:spcAft>
                <a:spcPts val="600"/>
              </a:spcAft>
            </a:pP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Ramadhani</a:t>
            </a: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 </a:t>
            </a: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Mtongwa</a:t>
            </a:r>
            <a:endPar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endParaRPr>
          </a:p>
          <a:p>
            <a:pPr algn="l">
              <a:spcBef>
                <a:spcPct val="0"/>
              </a:spcBef>
              <a:spcAft>
                <a:spcPts val="600"/>
              </a:spcAft>
            </a:pP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Dr. </a:t>
            </a: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Abdalah</a:t>
            </a: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 </a:t>
            </a: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Mkopi</a:t>
            </a: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 </a:t>
            </a:r>
          </a:p>
          <a:p>
            <a:pPr algn="l">
              <a:spcBef>
                <a:spcPct val="0"/>
              </a:spcBef>
              <a:spcAft>
                <a:spcPts val="600"/>
              </a:spcAft>
            </a:pPr>
            <a:r>
              <a:rPr lang="en-US" sz="1800" b="1" dirty="0">
                <a:solidFill>
                  <a:srgbClr val="002060"/>
                </a:solidFill>
                <a:latin typeface="Cambria" panose="02040503050406030204" pitchFamily="18" charset="0"/>
                <a:ea typeface="Cambria" panose="02040503050406030204" pitchFamily="18" charset="0"/>
                <a:cs typeface="Calibri" panose="020F0502020204030204" pitchFamily="34" charset="0"/>
              </a:rPr>
              <a:t>Hassan </a:t>
            </a:r>
            <a:r>
              <a:rPr lang="en-US" sz="1800" b="1" dirty="0" err="1">
                <a:solidFill>
                  <a:srgbClr val="002060"/>
                </a:solidFill>
                <a:latin typeface="Cambria" panose="02040503050406030204" pitchFamily="18" charset="0"/>
                <a:ea typeface="Cambria" panose="02040503050406030204" pitchFamily="18" charset="0"/>
                <a:cs typeface="Calibri" panose="020F0502020204030204" pitchFamily="34" charset="0"/>
              </a:rPr>
              <a:t>Muhomi</a:t>
            </a:r>
            <a:endParaRPr lang="en-TZ" sz="1800" b="1" dirty="0">
              <a:solidFill>
                <a:srgbClr val="002060"/>
              </a:solidFill>
              <a:latin typeface="Cambria" panose="02040503050406030204" pitchFamily="18" charset="0"/>
              <a:ea typeface="Cambria" panose="02040503050406030204" pitchFamily="18" charset="0"/>
              <a:cs typeface="Calibri" panose="020F0502020204030204" pitchFamily="34" charset="0"/>
            </a:endParaRPr>
          </a:p>
        </p:txBody>
      </p:sp>
      <p:pic>
        <p:nvPicPr>
          <p:cNvPr id="4" name="Picture 3">
            <a:extLst>
              <a:ext uri="{FF2B5EF4-FFF2-40B4-BE49-F238E27FC236}">
                <a16:creationId xmlns:a16="http://schemas.microsoft.com/office/drawing/2014/main" id="{94A543B4-4890-028D-AF2F-0F4C1B4015D4}"/>
              </a:ext>
            </a:extLst>
          </p:cNvPr>
          <p:cNvPicPr>
            <a:picLocks noChangeAspect="1"/>
          </p:cNvPicPr>
          <p:nvPr/>
        </p:nvPicPr>
        <p:blipFill>
          <a:blip r:embed="rId2"/>
          <a:stretch>
            <a:fillRect/>
          </a:stretch>
        </p:blipFill>
        <p:spPr>
          <a:xfrm>
            <a:off x="9130948" y="625683"/>
            <a:ext cx="2565837" cy="2743200"/>
          </a:xfrm>
          <a:prstGeom prst="rect">
            <a:avLst/>
          </a:prstGeom>
        </p:spPr>
      </p:pic>
      <p:pic>
        <p:nvPicPr>
          <p:cNvPr id="6" name="Picture 5">
            <a:extLst>
              <a:ext uri="{FF2B5EF4-FFF2-40B4-BE49-F238E27FC236}">
                <a16:creationId xmlns:a16="http://schemas.microsoft.com/office/drawing/2014/main" id="{FC898531-98A6-2DA1-DF18-0A211A3D3BA1}"/>
              </a:ext>
            </a:extLst>
          </p:cNvPr>
          <p:cNvPicPr>
            <a:picLocks noChangeAspect="1"/>
          </p:cNvPicPr>
          <p:nvPr/>
        </p:nvPicPr>
        <p:blipFill>
          <a:blip r:embed="rId3"/>
          <a:stretch>
            <a:fillRect/>
          </a:stretch>
        </p:blipFill>
        <p:spPr>
          <a:xfrm>
            <a:off x="7748615" y="4911884"/>
            <a:ext cx="4328176" cy="1258582"/>
          </a:xfrm>
          <a:prstGeom prst="rect">
            <a:avLst/>
          </a:prstGeom>
        </p:spPr>
      </p:pic>
    </p:spTree>
    <p:extLst>
      <p:ext uri="{BB962C8B-B14F-4D97-AF65-F5344CB8AC3E}">
        <p14:creationId xmlns:p14="http://schemas.microsoft.com/office/powerpoint/2010/main" val="17101150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480456" y="341084"/>
            <a:ext cx="9226529" cy="871027"/>
          </a:xfrm>
        </p:spPr>
        <p:txBody>
          <a:bodyPr>
            <a:noAutofit/>
          </a:bodyPr>
          <a:lstStyle/>
          <a:p>
            <a:pPr algn="ctr"/>
            <a:r>
              <a:rPr lang="en-US" sz="2800" b="1" dirty="0">
                <a:solidFill>
                  <a:schemeClr val="tx2"/>
                </a:solidFill>
                <a:latin typeface="Cambria" panose="02040503050406030204" pitchFamily="18" charset="0"/>
                <a:ea typeface="Cambria" panose="02040503050406030204" pitchFamily="18" charset="0"/>
                <a:cs typeface="Calibri" panose="020F0502020204030204" pitchFamily="34" charset="0"/>
              </a:rPr>
              <a:t>Good Health Domain</a:t>
            </a:r>
            <a:endParaRPr lang="en-GB" sz="2800" dirty="0">
              <a:latin typeface="Cambria" panose="02040503050406030204" pitchFamily="18" charset="0"/>
              <a:ea typeface="Cambria" panose="02040503050406030204" pitchFamily="18" charset="0"/>
            </a:endParaRPr>
          </a:p>
        </p:txBody>
      </p:sp>
      <p:graphicFrame>
        <p:nvGraphicFramePr>
          <p:cNvPr id="7" name="Chart 6">
            <a:extLst>
              <a:ext uri="{FF2B5EF4-FFF2-40B4-BE49-F238E27FC236}">
                <a16:creationId xmlns:a16="http://schemas.microsoft.com/office/drawing/2014/main" id="{5CDC7E20-6424-492F-BE24-E39D2BEE045C}"/>
              </a:ext>
            </a:extLst>
          </p:cNvPr>
          <p:cNvGraphicFramePr/>
          <p:nvPr>
            <p:extLst>
              <p:ext uri="{D42A27DB-BD31-4B8C-83A1-F6EECF244321}">
                <p14:modId xmlns:p14="http://schemas.microsoft.com/office/powerpoint/2010/main" val="2022827370"/>
              </p:ext>
            </p:extLst>
          </p:nvPr>
        </p:nvGraphicFramePr>
        <p:xfrm>
          <a:off x="762000" y="1100793"/>
          <a:ext cx="10853057" cy="4309407"/>
        </p:xfrm>
        <a:graphic>
          <a:graphicData uri="http://schemas.openxmlformats.org/drawingml/2006/chart">
            <c:chart xmlns:c="http://schemas.openxmlformats.org/drawingml/2006/chart" xmlns:r="http://schemas.openxmlformats.org/officeDocument/2006/relationships" r:id="rId3"/>
          </a:graphicData>
        </a:graphic>
      </p:graphicFrame>
      <p:sp>
        <p:nvSpPr>
          <p:cNvPr id="4" name="Content Placeholder 2">
            <a:extLst>
              <a:ext uri="{FF2B5EF4-FFF2-40B4-BE49-F238E27FC236}">
                <a16:creationId xmlns:a16="http://schemas.microsoft.com/office/drawing/2014/main" id="{AD653CCF-F221-4D1E-9C68-F6D3917045B2}"/>
              </a:ext>
            </a:extLst>
          </p:cNvPr>
          <p:cNvSpPr>
            <a:spLocks noGrp="1"/>
          </p:cNvSpPr>
          <p:nvPr>
            <p:ph idx="1"/>
          </p:nvPr>
        </p:nvSpPr>
        <p:spPr>
          <a:xfrm>
            <a:off x="500743" y="5410200"/>
            <a:ext cx="11114314" cy="871027"/>
          </a:xfrm>
          <a:solidFill>
            <a:schemeClr val="bg1">
              <a:lumMod val="95000"/>
            </a:schemeClr>
          </a:solidFill>
        </p:spPr>
        <p:style>
          <a:lnRef idx="1">
            <a:schemeClr val="accent6"/>
          </a:lnRef>
          <a:fillRef idx="2">
            <a:schemeClr val="accent6"/>
          </a:fillRef>
          <a:effectRef idx="1">
            <a:schemeClr val="accent6"/>
          </a:effectRef>
          <a:fontRef idx="minor">
            <a:schemeClr val="dk1"/>
          </a:fontRef>
        </p:style>
        <p:txBody>
          <a:bodyPr>
            <a:noAutofit/>
          </a:bodyPr>
          <a:lstStyle/>
          <a:p>
            <a:pPr marL="0" indent="0">
              <a:lnSpc>
                <a:spcPct val="100000"/>
              </a:lnSpc>
              <a:buNone/>
            </a:pPr>
            <a:r>
              <a:rPr lang="en-US" sz="1800" b="1" i="1" dirty="0">
                <a:latin typeface="Cambria" panose="02040503050406030204" pitchFamily="18" charset="0"/>
                <a:ea typeface="Cambria" panose="02040503050406030204" pitchFamily="18" charset="0"/>
              </a:rPr>
              <a:t>Statistical significant relationship - Chi-square test </a:t>
            </a:r>
          </a:p>
          <a:p>
            <a:pPr>
              <a:lnSpc>
                <a:spcPct val="100000"/>
              </a:lnSpc>
            </a:pPr>
            <a:r>
              <a:rPr lang="en-US" sz="1800" dirty="0">
                <a:latin typeface="Cambria" panose="02040503050406030204" pitchFamily="18" charset="0"/>
                <a:ea typeface="Cambria" panose="02040503050406030204" pitchFamily="18" charset="0"/>
              </a:rPr>
              <a:t>Infant and Child fever, Any vaccination, Use of family planning, ANC visits  and Institutional delivery </a:t>
            </a:r>
            <a:r>
              <a:rPr lang="en-US" sz="1800" b="1" dirty="0">
                <a:latin typeface="Cambria" panose="02040503050406030204" pitchFamily="18" charset="0"/>
                <a:ea typeface="Cambria" panose="02040503050406030204" pitchFamily="18" charset="0"/>
              </a:rPr>
              <a:t>[p &lt; 0.05]</a:t>
            </a:r>
          </a:p>
        </p:txBody>
      </p:sp>
    </p:spTree>
    <p:extLst>
      <p:ext uri="{BB962C8B-B14F-4D97-AF65-F5344CB8AC3E}">
        <p14:creationId xmlns:p14="http://schemas.microsoft.com/office/powerpoint/2010/main" val="2579489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482735" y="229766"/>
            <a:ext cx="9226529" cy="630205"/>
          </a:xfrm>
        </p:spPr>
        <p:txBody>
          <a:bodyPr>
            <a:noAutofit/>
          </a:bodyPr>
          <a:lstStyle/>
          <a:p>
            <a:pPr algn="ctr"/>
            <a:r>
              <a:rPr lang="en-US" sz="2400" b="1" dirty="0">
                <a:solidFill>
                  <a:schemeClr val="tx2"/>
                </a:solidFill>
                <a:latin typeface="Cambria" panose="02040503050406030204" pitchFamily="18" charset="0"/>
                <a:ea typeface="Cambria" panose="02040503050406030204" pitchFamily="18" charset="0"/>
                <a:cs typeface="Calibri" panose="020F0502020204030204" pitchFamily="34" charset="0"/>
              </a:rPr>
              <a:t>Adequate Nutrition Domain</a:t>
            </a:r>
            <a:endParaRPr lang="en-GB" sz="2400" dirty="0">
              <a:latin typeface="Cambria" panose="02040503050406030204" pitchFamily="18" charset="0"/>
              <a:ea typeface="Cambria" panose="02040503050406030204" pitchFamily="18" charset="0"/>
            </a:endParaRPr>
          </a:p>
        </p:txBody>
      </p:sp>
      <p:graphicFrame>
        <p:nvGraphicFramePr>
          <p:cNvPr id="7" name="Chart 6">
            <a:extLst>
              <a:ext uri="{FF2B5EF4-FFF2-40B4-BE49-F238E27FC236}">
                <a16:creationId xmlns:a16="http://schemas.microsoft.com/office/drawing/2014/main" id="{5CDC7E20-6424-492F-BE24-E39D2BEE045C}"/>
              </a:ext>
            </a:extLst>
          </p:cNvPr>
          <p:cNvGraphicFramePr/>
          <p:nvPr>
            <p:extLst>
              <p:ext uri="{D42A27DB-BD31-4B8C-83A1-F6EECF244321}">
                <p14:modId xmlns:p14="http://schemas.microsoft.com/office/powerpoint/2010/main" val="236198552"/>
              </p:ext>
            </p:extLst>
          </p:nvPr>
        </p:nvGraphicFramePr>
        <p:xfrm>
          <a:off x="751115" y="859971"/>
          <a:ext cx="11038114" cy="4408714"/>
        </p:xfrm>
        <a:graphic>
          <a:graphicData uri="http://schemas.openxmlformats.org/drawingml/2006/chart">
            <c:chart xmlns:c="http://schemas.openxmlformats.org/drawingml/2006/chart" xmlns:r="http://schemas.openxmlformats.org/officeDocument/2006/relationships" r:id="rId3"/>
          </a:graphicData>
        </a:graphic>
      </p:graphicFrame>
      <p:sp>
        <p:nvSpPr>
          <p:cNvPr id="4" name="Content Placeholder 2">
            <a:extLst>
              <a:ext uri="{FF2B5EF4-FFF2-40B4-BE49-F238E27FC236}">
                <a16:creationId xmlns:a16="http://schemas.microsoft.com/office/drawing/2014/main" id="{B2D3748A-7CDC-4CB9-AA08-A77545877CA7}"/>
              </a:ext>
            </a:extLst>
          </p:cNvPr>
          <p:cNvSpPr>
            <a:spLocks noGrp="1"/>
          </p:cNvSpPr>
          <p:nvPr>
            <p:ph idx="1"/>
          </p:nvPr>
        </p:nvSpPr>
        <p:spPr>
          <a:xfrm>
            <a:off x="500743" y="5410200"/>
            <a:ext cx="11288486" cy="871027"/>
          </a:xfrm>
          <a:solidFill>
            <a:schemeClr val="bg1">
              <a:lumMod val="95000"/>
            </a:schemeClr>
          </a:solidFill>
        </p:spPr>
        <p:style>
          <a:lnRef idx="1">
            <a:schemeClr val="accent6"/>
          </a:lnRef>
          <a:fillRef idx="2">
            <a:schemeClr val="accent6"/>
          </a:fillRef>
          <a:effectRef idx="1">
            <a:schemeClr val="accent6"/>
          </a:effectRef>
          <a:fontRef idx="minor">
            <a:schemeClr val="dk1"/>
          </a:fontRef>
        </p:style>
        <p:txBody>
          <a:bodyPr>
            <a:noAutofit/>
          </a:bodyPr>
          <a:lstStyle/>
          <a:p>
            <a:pPr marL="0" indent="0">
              <a:lnSpc>
                <a:spcPct val="100000"/>
              </a:lnSpc>
              <a:buNone/>
            </a:pPr>
            <a:r>
              <a:rPr lang="en-US" sz="1600" b="1" i="1" dirty="0">
                <a:latin typeface="Cambria" panose="02040503050406030204" pitchFamily="18" charset="0"/>
                <a:ea typeface="Cambria" panose="02040503050406030204" pitchFamily="18" charset="0"/>
              </a:rPr>
              <a:t>Statistical significant relationship - Chi-square test </a:t>
            </a:r>
          </a:p>
          <a:p>
            <a:pPr>
              <a:lnSpc>
                <a:spcPct val="100000"/>
              </a:lnSpc>
            </a:pPr>
            <a:r>
              <a:rPr lang="en-US" sz="1600" dirty="0">
                <a:latin typeface="Cambria" panose="02040503050406030204" pitchFamily="18" charset="0"/>
                <a:ea typeface="Cambria" panose="02040503050406030204" pitchFamily="18" charset="0"/>
              </a:rPr>
              <a:t>Stunting, Exclusive breastfeed, Maternal Nutrition Status / BMI, Deworming and Household salt tested with iodine </a:t>
            </a:r>
            <a:r>
              <a:rPr lang="en-US" sz="1600" b="1" dirty="0">
                <a:latin typeface="Cambria" panose="02040503050406030204" pitchFamily="18" charset="0"/>
                <a:ea typeface="Cambria" panose="02040503050406030204" pitchFamily="18" charset="0"/>
              </a:rPr>
              <a:t>[p &lt; 0.05]</a:t>
            </a:r>
          </a:p>
        </p:txBody>
      </p:sp>
    </p:spTree>
    <p:extLst>
      <p:ext uri="{BB962C8B-B14F-4D97-AF65-F5344CB8AC3E}">
        <p14:creationId xmlns:p14="http://schemas.microsoft.com/office/powerpoint/2010/main" val="4144545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338943" y="0"/>
            <a:ext cx="9002486" cy="669851"/>
          </a:xfrm>
        </p:spPr>
        <p:txBody>
          <a:bodyPr>
            <a:noAutofit/>
          </a:bodyPr>
          <a:lstStyle/>
          <a:p>
            <a:pPr algn="ctr"/>
            <a:r>
              <a:rPr lang="en-US" sz="3200" b="1" dirty="0">
                <a:solidFill>
                  <a:schemeClr val="tx2"/>
                </a:solidFill>
                <a:latin typeface="Cambria" panose="02040503050406030204" pitchFamily="18" charset="0"/>
                <a:ea typeface="Cambria" panose="02040503050406030204" pitchFamily="18" charset="0"/>
                <a:cs typeface="Calibri" panose="020F0502020204030204" pitchFamily="34" charset="0"/>
              </a:rPr>
              <a:t>Security and Safety Domain</a:t>
            </a:r>
            <a:endParaRPr lang="en-GB" sz="3200" dirty="0">
              <a:latin typeface="Cambria" panose="02040503050406030204" pitchFamily="18" charset="0"/>
              <a:ea typeface="Cambria" panose="02040503050406030204" pitchFamily="18" charset="0"/>
            </a:endParaRPr>
          </a:p>
        </p:txBody>
      </p:sp>
      <p:graphicFrame>
        <p:nvGraphicFramePr>
          <p:cNvPr id="6" name="Chart 5">
            <a:extLst>
              <a:ext uri="{FF2B5EF4-FFF2-40B4-BE49-F238E27FC236}">
                <a16:creationId xmlns:a16="http://schemas.microsoft.com/office/drawing/2014/main" id="{8755EB45-5623-4AB9-A761-BA50EFA753DC}"/>
              </a:ext>
            </a:extLst>
          </p:cNvPr>
          <p:cNvGraphicFramePr/>
          <p:nvPr>
            <p:extLst>
              <p:ext uri="{D42A27DB-BD31-4B8C-83A1-F6EECF244321}">
                <p14:modId xmlns:p14="http://schemas.microsoft.com/office/powerpoint/2010/main" val="664891142"/>
              </p:ext>
            </p:extLst>
          </p:nvPr>
        </p:nvGraphicFramePr>
        <p:xfrm>
          <a:off x="925286" y="669209"/>
          <a:ext cx="10809514" cy="4773648"/>
        </p:xfrm>
        <a:graphic>
          <a:graphicData uri="http://schemas.openxmlformats.org/drawingml/2006/chart">
            <c:chart xmlns:c="http://schemas.openxmlformats.org/drawingml/2006/chart" xmlns:r="http://schemas.openxmlformats.org/officeDocument/2006/relationships" r:id="rId2"/>
          </a:graphicData>
        </a:graphic>
      </p:graphicFrame>
      <p:sp>
        <p:nvSpPr>
          <p:cNvPr id="4" name="Content Placeholder 2">
            <a:extLst>
              <a:ext uri="{FF2B5EF4-FFF2-40B4-BE49-F238E27FC236}">
                <a16:creationId xmlns:a16="http://schemas.microsoft.com/office/drawing/2014/main" id="{F4A4A606-04DB-4908-9FCC-8626959D0341}"/>
              </a:ext>
            </a:extLst>
          </p:cNvPr>
          <p:cNvSpPr>
            <a:spLocks noGrp="1"/>
          </p:cNvSpPr>
          <p:nvPr>
            <p:ph idx="1"/>
          </p:nvPr>
        </p:nvSpPr>
        <p:spPr>
          <a:xfrm>
            <a:off x="500743" y="5410200"/>
            <a:ext cx="11288486" cy="871027"/>
          </a:xfrm>
          <a:solidFill>
            <a:schemeClr val="bg1">
              <a:lumMod val="95000"/>
            </a:schemeClr>
          </a:solidFill>
        </p:spPr>
        <p:style>
          <a:lnRef idx="1">
            <a:schemeClr val="accent6"/>
          </a:lnRef>
          <a:fillRef idx="2">
            <a:schemeClr val="accent6"/>
          </a:fillRef>
          <a:effectRef idx="1">
            <a:schemeClr val="accent6"/>
          </a:effectRef>
          <a:fontRef idx="minor">
            <a:schemeClr val="dk1"/>
          </a:fontRef>
        </p:style>
        <p:txBody>
          <a:bodyPr>
            <a:noAutofit/>
          </a:bodyPr>
          <a:lstStyle/>
          <a:p>
            <a:pPr marL="0" indent="0">
              <a:lnSpc>
                <a:spcPct val="100000"/>
              </a:lnSpc>
              <a:buNone/>
            </a:pPr>
            <a:r>
              <a:rPr lang="en-US" sz="1600" b="1" i="1" dirty="0">
                <a:latin typeface="Cambria" panose="02040503050406030204" pitchFamily="18" charset="0"/>
                <a:ea typeface="Cambria" panose="02040503050406030204" pitchFamily="18" charset="0"/>
              </a:rPr>
              <a:t>Statistical significant relationship - Chi-square test </a:t>
            </a:r>
          </a:p>
          <a:p>
            <a:pPr>
              <a:lnSpc>
                <a:spcPct val="100000"/>
              </a:lnSpc>
            </a:pPr>
            <a:r>
              <a:rPr lang="en-US" sz="1600" dirty="0">
                <a:latin typeface="Cambria" panose="02040503050406030204" pitchFamily="18" charset="0"/>
                <a:ea typeface="Cambria" panose="02040503050406030204" pitchFamily="18" charset="0"/>
              </a:rPr>
              <a:t>Social protection (Health insurance), access to Improved water source, improved Sanitation, and hygiene  </a:t>
            </a:r>
            <a:r>
              <a:rPr lang="en-US" sz="1600" b="1" dirty="0">
                <a:latin typeface="Cambria" panose="02040503050406030204" pitchFamily="18" charset="0"/>
                <a:ea typeface="Cambria" panose="02040503050406030204" pitchFamily="18" charset="0"/>
              </a:rPr>
              <a:t>[p &lt; 0.05]</a:t>
            </a:r>
          </a:p>
        </p:txBody>
      </p:sp>
    </p:spTree>
    <p:extLst>
      <p:ext uri="{BB962C8B-B14F-4D97-AF65-F5344CB8AC3E}">
        <p14:creationId xmlns:p14="http://schemas.microsoft.com/office/powerpoint/2010/main" val="2379314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338943" y="0"/>
            <a:ext cx="9002486" cy="669851"/>
          </a:xfrm>
        </p:spPr>
        <p:txBody>
          <a:bodyPr>
            <a:noAutofit/>
          </a:bodyPr>
          <a:lstStyle/>
          <a:p>
            <a:pPr algn="ctr"/>
            <a:r>
              <a:rPr lang="en-US" sz="3200" b="1" dirty="0">
                <a:solidFill>
                  <a:schemeClr val="tx2"/>
                </a:solidFill>
                <a:latin typeface="Cambria" panose="02040503050406030204" pitchFamily="18" charset="0"/>
                <a:ea typeface="Cambria" panose="02040503050406030204" pitchFamily="18" charset="0"/>
                <a:cs typeface="Calibri" panose="020F0502020204030204" pitchFamily="34" charset="0"/>
              </a:rPr>
              <a:t>Other Variables – ECD Outcomes</a:t>
            </a:r>
            <a:endParaRPr lang="en-GB" sz="3200" dirty="0">
              <a:latin typeface="Cambria" panose="02040503050406030204" pitchFamily="18" charset="0"/>
              <a:ea typeface="Cambria" panose="02040503050406030204" pitchFamily="18" charset="0"/>
            </a:endParaRPr>
          </a:p>
        </p:txBody>
      </p:sp>
      <p:graphicFrame>
        <p:nvGraphicFramePr>
          <p:cNvPr id="6" name="Chart 5">
            <a:extLst>
              <a:ext uri="{FF2B5EF4-FFF2-40B4-BE49-F238E27FC236}">
                <a16:creationId xmlns:a16="http://schemas.microsoft.com/office/drawing/2014/main" id="{DC71EFDF-58DF-4E2B-B01C-E0D5DE60A238}"/>
              </a:ext>
            </a:extLst>
          </p:cNvPr>
          <p:cNvGraphicFramePr/>
          <p:nvPr>
            <p:extLst>
              <p:ext uri="{D42A27DB-BD31-4B8C-83A1-F6EECF244321}">
                <p14:modId xmlns:p14="http://schemas.microsoft.com/office/powerpoint/2010/main" val="2341712489"/>
              </p:ext>
            </p:extLst>
          </p:nvPr>
        </p:nvGraphicFramePr>
        <p:xfrm>
          <a:off x="914400" y="669209"/>
          <a:ext cx="10350831" cy="4664791"/>
        </p:xfrm>
        <a:graphic>
          <a:graphicData uri="http://schemas.openxmlformats.org/drawingml/2006/chart">
            <c:chart xmlns:c="http://schemas.openxmlformats.org/drawingml/2006/chart" xmlns:r="http://schemas.openxmlformats.org/officeDocument/2006/relationships" r:id="rId2"/>
          </a:graphicData>
        </a:graphic>
      </p:graphicFrame>
      <p:sp>
        <p:nvSpPr>
          <p:cNvPr id="4" name="Content Placeholder 2">
            <a:extLst>
              <a:ext uri="{FF2B5EF4-FFF2-40B4-BE49-F238E27FC236}">
                <a16:creationId xmlns:a16="http://schemas.microsoft.com/office/drawing/2014/main" id="{2BA63165-B9A5-4019-ADD2-6E021C321FB6}"/>
              </a:ext>
            </a:extLst>
          </p:cNvPr>
          <p:cNvSpPr>
            <a:spLocks noGrp="1"/>
          </p:cNvSpPr>
          <p:nvPr>
            <p:ph idx="1"/>
          </p:nvPr>
        </p:nvSpPr>
        <p:spPr>
          <a:xfrm>
            <a:off x="500743" y="5410200"/>
            <a:ext cx="11288486" cy="871027"/>
          </a:xfrm>
          <a:solidFill>
            <a:schemeClr val="bg1">
              <a:lumMod val="95000"/>
            </a:schemeClr>
          </a:solidFill>
        </p:spPr>
        <p:style>
          <a:lnRef idx="1">
            <a:schemeClr val="accent6"/>
          </a:lnRef>
          <a:fillRef idx="2">
            <a:schemeClr val="accent6"/>
          </a:fillRef>
          <a:effectRef idx="1">
            <a:schemeClr val="accent6"/>
          </a:effectRef>
          <a:fontRef idx="minor">
            <a:schemeClr val="dk1"/>
          </a:fontRef>
        </p:style>
        <p:txBody>
          <a:bodyPr>
            <a:noAutofit/>
          </a:bodyPr>
          <a:lstStyle/>
          <a:p>
            <a:pPr marL="0" indent="0">
              <a:lnSpc>
                <a:spcPct val="100000"/>
              </a:lnSpc>
              <a:buNone/>
            </a:pPr>
            <a:r>
              <a:rPr lang="en-US" sz="1600" b="1" i="1" dirty="0">
                <a:latin typeface="Cambria" panose="02040503050406030204" pitchFamily="18" charset="0"/>
                <a:ea typeface="Cambria" panose="02040503050406030204" pitchFamily="18" charset="0"/>
              </a:rPr>
              <a:t>Statistical significant relationship - Chi-square test </a:t>
            </a:r>
          </a:p>
          <a:p>
            <a:pPr>
              <a:lnSpc>
                <a:spcPct val="100000"/>
              </a:lnSpc>
            </a:pPr>
            <a:r>
              <a:rPr lang="en-US" sz="1600" dirty="0">
                <a:latin typeface="Cambria" panose="02040503050406030204" pitchFamily="18" charset="0"/>
                <a:ea typeface="Cambria" panose="02040503050406030204" pitchFamily="18" charset="0"/>
              </a:rPr>
              <a:t>Child's sex, Mother's education and Household socioeconomic factors </a:t>
            </a:r>
            <a:r>
              <a:rPr lang="en-US" sz="1600" b="1" dirty="0">
                <a:latin typeface="Cambria" panose="02040503050406030204" pitchFamily="18" charset="0"/>
                <a:ea typeface="Cambria" panose="02040503050406030204" pitchFamily="18" charset="0"/>
              </a:rPr>
              <a:t>[p &lt; 0.05]</a:t>
            </a:r>
          </a:p>
        </p:txBody>
      </p:sp>
    </p:spTree>
    <p:extLst>
      <p:ext uri="{BB962C8B-B14F-4D97-AF65-F5344CB8AC3E}">
        <p14:creationId xmlns:p14="http://schemas.microsoft.com/office/powerpoint/2010/main" val="32814967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416596" y="2215462"/>
            <a:ext cx="9077673" cy="743436"/>
          </a:xfrm>
        </p:spPr>
        <p:txBody>
          <a:bodyPr>
            <a:normAutofit/>
          </a:bodyPr>
          <a:lstStyle/>
          <a:p>
            <a:pPr algn="ctr"/>
            <a:r>
              <a:rPr lang="en-US" sz="2800" b="1" dirty="0">
                <a:solidFill>
                  <a:schemeClr val="tx2"/>
                </a:solidFill>
                <a:latin typeface="Cambria" panose="02040503050406030204" pitchFamily="18" charset="0"/>
                <a:ea typeface="Cambria" panose="02040503050406030204" pitchFamily="18" charset="0"/>
                <a:cs typeface="Calibri" panose="020F0502020204030204" pitchFamily="34" charset="0"/>
              </a:rPr>
              <a:t>Results: Multivariate logistic regression</a:t>
            </a:r>
            <a:endParaRPr lang="en-GB" sz="28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5594011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655135" y="171977"/>
            <a:ext cx="9077673" cy="743436"/>
          </a:xfrm>
        </p:spPr>
        <p:txBody>
          <a:bodyPr>
            <a:normAutofit/>
          </a:bodyPr>
          <a:lstStyle/>
          <a:p>
            <a:pPr algn="ctr"/>
            <a:r>
              <a:rPr lang="en-US" sz="2800" b="1" dirty="0">
                <a:solidFill>
                  <a:schemeClr val="tx2"/>
                </a:solidFill>
                <a:latin typeface="Cambria" panose="02040503050406030204" pitchFamily="18" charset="0"/>
                <a:ea typeface="Cambria" panose="02040503050406030204" pitchFamily="18" charset="0"/>
                <a:cs typeface="Calibri" panose="020F0502020204030204" pitchFamily="34" charset="0"/>
              </a:rPr>
              <a:t>Multivariate logistic regression – 1/4</a:t>
            </a:r>
            <a:endParaRPr lang="en-GB" sz="2800" b="1" dirty="0">
              <a:latin typeface="Cambria" panose="02040503050406030204" pitchFamily="18" charset="0"/>
              <a:ea typeface="Cambria" panose="02040503050406030204" pitchFamily="18" charset="0"/>
            </a:endParaRPr>
          </a:p>
        </p:txBody>
      </p:sp>
      <p:sp>
        <p:nvSpPr>
          <p:cNvPr id="5" name="Content Placeholder 2">
            <a:extLst>
              <a:ext uri="{FF2B5EF4-FFF2-40B4-BE49-F238E27FC236}">
                <a16:creationId xmlns:a16="http://schemas.microsoft.com/office/drawing/2014/main" id="{0B68E424-850C-4FB1-8270-0F023C20C2C9}"/>
              </a:ext>
            </a:extLst>
          </p:cNvPr>
          <p:cNvSpPr>
            <a:spLocks noGrp="1"/>
          </p:cNvSpPr>
          <p:nvPr>
            <p:ph idx="1"/>
          </p:nvPr>
        </p:nvSpPr>
        <p:spPr>
          <a:xfrm>
            <a:off x="457200" y="915412"/>
            <a:ext cx="4452257" cy="4951987"/>
          </a:xfrm>
          <a:solidFill>
            <a:schemeClr val="accent2">
              <a:lumMod val="40000"/>
              <a:lumOff val="60000"/>
            </a:schemeClr>
          </a:solidFill>
        </p:spPr>
        <p:style>
          <a:lnRef idx="1">
            <a:schemeClr val="accent6"/>
          </a:lnRef>
          <a:fillRef idx="2">
            <a:schemeClr val="accent6"/>
          </a:fillRef>
          <a:effectRef idx="1">
            <a:schemeClr val="accent6"/>
          </a:effectRef>
          <a:fontRef idx="minor">
            <a:schemeClr val="dk1"/>
          </a:fontRef>
        </p:style>
        <p:txBody>
          <a:bodyPr>
            <a:noAutofit/>
          </a:bodyPr>
          <a:lstStyle/>
          <a:p>
            <a:pPr marL="0" indent="0">
              <a:lnSpc>
                <a:spcPct val="100000"/>
              </a:lnSpc>
              <a:buNone/>
            </a:pPr>
            <a:r>
              <a:rPr lang="en-US" sz="1500" b="1" i="1" dirty="0">
                <a:latin typeface="Cambria" panose="02040503050406030204" pitchFamily="18" charset="0"/>
                <a:ea typeface="Cambria" panose="02040503050406030204" pitchFamily="18" charset="0"/>
              </a:rPr>
              <a:t>Good Health</a:t>
            </a:r>
          </a:p>
          <a:p>
            <a:pPr>
              <a:lnSpc>
                <a:spcPct val="100000"/>
              </a:lnSpc>
            </a:pPr>
            <a:r>
              <a:rPr lang="en-US" sz="1500" dirty="0">
                <a:latin typeface="Cambria" panose="02040503050406030204" pitchFamily="18" charset="0"/>
                <a:ea typeface="Cambria" panose="02040503050406030204" pitchFamily="18" charset="0"/>
              </a:rPr>
              <a:t>Infant and Child Diseases/sickness </a:t>
            </a:r>
          </a:p>
          <a:p>
            <a:pPr lvl="1">
              <a:lnSpc>
                <a:spcPct val="100000"/>
              </a:lnSpc>
            </a:pPr>
            <a:r>
              <a:rPr lang="en-US" sz="1500" dirty="0">
                <a:latin typeface="Cambria" panose="02040503050406030204" pitchFamily="18" charset="0"/>
                <a:ea typeface="Cambria" panose="02040503050406030204" pitchFamily="18" charset="0"/>
              </a:rPr>
              <a:t>A Zimbabwean study indicated that preschoolers infected with Schistosoma haematobium were more likely to score lower in developmental categories  (</a:t>
            </a:r>
            <a:r>
              <a:rPr lang="en-US" sz="1500" dirty="0" err="1">
                <a:latin typeface="Cambria" panose="02040503050406030204" pitchFamily="18" charset="0"/>
                <a:ea typeface="Cambria" panose="02040503050406030204" pitchFamily="18" charset="0"/>
              </a:rPr>
              <a:t>Kasambala</a:t>
            </a:r>
            <a:r>
              <a:rPr lang="en-US" sz="1500" dirty="0">
                <a:latin typeface="Cambria" panose="02040503050406030204" pitchFamily="18" charset="0"/>
                <a:ea typeface="Cambria" panose="02040503050406030204" pitchFamily="18" charset="0"/>
              </a:rPr>
              <a:t> </a:t>
            </a:r>
            <a:r>
              <a:rPr lang="en-US" sz="1500" i="1" dirty="0">
                <a:latin typeface="Cambria" panose="02040503050406030204" pitchFamily="18" charset="0"/>
                <a:ea typeface="Cambria" panose="02040503050406030204" pitchFamily="18" charset="0"/>
              </a:rPr>
              <a:t>et al</a:t>
            </a:r>
            <a:r>
              <a:rPr lang="en-US" sz="1500" dirty="0">
                <a:latin typeface="Cambria" panose="02040503050406030204" pitchFamily="18" charset="0"/>
                <a:ea typeface="Cambria" panose="02040503050406030204" pitchFamily="18" charset="0"/>
              </a:rPr>
              <a:t>. 2022)</a:t>
            </a:r>
          </a:p>
          <a:p>
            <a:pPr>
              <a:lnSpc>
                <a:spcPct val="100000"/>
              </a:lnSpc>
            </a:pPr>
            <a:r>
              <a:rPr lang="en-US" sz="1500" dirty="0">
                <a:latin typeface="Cambria" panose="02040503050406030204" pitchFamily="18" charset="0"/>
                <a:ea typeface="Cambria" panose="02040503050406030204" pitchFamily="18" charset="0"/>
              </a:rPr>
              <a:t>Family planning </a:t>
            </a:r>
          </a:p>
          <a:p>
            <a:pPr lvl="1">
              <a:lnSpc>
                <a:spcPct val="100000"/>
              </a:lnSpc>
            </a:pPr>
            <a:r>
              <a:rPr lang="en-US" sz="1500" dirty="0">
                <a:latin typeface="Cambria" panose="02040503050406030204" pitchFamily="18" charset="0"/>
                <a:ea typeface="Cambria" panose="02040503050406030204" pitchFamily="18" charset="0"/>
              </a:rPr>
              <a:t>Spacing pregnancies at least 24 months apart is linked to a reduction in malnutrition, particularly stunting, among children under 5 (</a:t>
            </a:r>
            <a:r>
              <a:rPr lang="en-US" sz="1500" dirty="0" err="1">
                <a:latin typeface="Cambria" panose="02040503050406030204" pitchFamily="18" charset="0"/>
                <a:ea typeface="Cambria" panose="02040503050406030204" pitchFamily="18" charset="0"/>
              </a:rPr>
              <a:t>Starbird</a:t>
            </a:r>
            <a:r>
              <a:rPr lang="en-US" sz="1500" dirty="0">
                <a:latin typeface="Cambria" panose="02040503050406030204" pitchFamily="18" charset="0"/>
                <a:ea typeface="Cambria" panose="02040503050406030204" pitchFamily="18" charset="0"/>
              </a:rPr>
              <a:t> </a:t>
            </a:r>
            <a:r>
              <a:rPr lang="en-US" sz="1500" i="1" dirty="0">
                <a:latin typeface="Cambria" panose="02040503050406030204" pitchFamily="18" charset="0"/>
                <a:ea typeface="Cambria" panose="02040503050406030204" pitchFamily="18" charset="0"/>
              </a:rPr>
              <a:t>et al</a:t>
            </a:r>
            <a:r>
              <a:rPr lang="en-US" sz="1500" dirty="0">
                <a:latin typeface="Cambria" panose="02040503050406030204" pitchFamily="18" charset="0"/>
                <a:ea typeface="Cambria" panose="02040503050406030204" pitchFamily="18" charset="0"/>
              </a:rPr>
              <a:t>., 2016)</a:t>
            </a:r>
          </a:p>
          <a:p>
            <a:pPr>
              <a:lnSpc>
                <a:spcPct val="100000"/>
              </a:lnSpc>
            </a:pPr>
            <a:r>
              <a:rPr lang="en-US" sz="1500" dirty="0">
                <a:latin typeface="Cambria" panose="02040503050406030204" pitchFamily="18" charset="0"/>
                <a:ea typeface="Cambria" panose="02040503050406030204" pitchFamily="18" charset="0"/>
              </a:rPr>
              <a:t>Infant and Child Immunization  </a:t>
            </a:r>
          </a:p>
          <a:p>
            <a:pPr lvl="1">
              <a:lnSpc>
                <a:spcPct val="100000"/>
              </a:lnSpc>
            </a:pPr>
            <a:r>
              <a:rPr lang="en-US" sz="1500" dirty="0">
                <a:latin typeface="Cambria" panose="02040503050406030204" pitchFamily="18" charset="0"/>
                <a:ea typeface="Cambria" panose="02040503050406030204" pitchFamily="18" charset="0"/>
              </a:rPr>
              <a:t>A study conducted in Brazil showed that children with apparent developmental delays and impaired motor abilities had not been vaccinated (Araujo </a:t>
            </a:r>
            <a:r>
              <a:rPr lang="en-US" sz="1500" i="1" dirty="0">
                <a:latin typeface="Cambria" panose="02040503050406030204" pitchFamily="18" charset="0"/>
                <a:ea typeface="Cambria" panose="02040503050406030204" pitchFamily="18" charset="0"/>
              </a:rPr>
              <a:t>et al</a:t>
            </a:r>
            <a:r>
              <a:rPr lang="en-US" sz="1500" dirty="0">
                <a:latin typeface="Cambria" panose="02040503050406030204" pitchFamily="18" charset="0"/>
                <a:ea typeface="Cambria" panose="02040503050406030204" pitchFamily="18" charset="0"/>
              </a:rPr>
              <a:t>., 2022)</a:t>
            </a:r>
            <a:endParaRPr lang="en-GB" sz="1500" dirty="0">
              <a:latin typeface="Cambria" panose="02040503050406030204" pitchFamily="18" charset="0"/>
              <a:ea typeface="Cambria" panose="02040503050406030204" pitchFamily="18" charset="0"/>
            </a:endParaRPr>
          </a:p>
        </p:txBody>
      </p:sp>
      <p:graphicFrame>
        <p:nvGraphicFramePr>
          <p:cNvPr id="3" name="Table 2">
            <a:extLst>
              <a:ext uri="{FF2B5EF4-FFF2-40B4-BE49-F238E27FC236}">
                <a16:creationId xmlns:a16="http://schemas.microsoft.com/office/drawing/2014/main" id="{ACB93337-970F-41CC-AA24-0FC0A09C1E68}"/>
              </a:ext>
            </a:extLst>
          </p:cNvPr>
          <p:cNvGraphicFramePr>
            <a:graphicFrameLocks noGrp="1"/>
          </p:cNvGraphicFramePr>
          <p:nvPr>
            <p:extLst>
              <p:ext uri="{D42A27DB-BD31-4B8C-83A1-F6EECF244321}">
                <p14:modId xmlns:p14="http://schemas.microsoft.com/office/powerpoint/2010/main" val="2959864800"/>
              </p:ext>
            </p:extLst>
          </p:nvPr>
        </p:nvGraphicFramePr>
        <p:xfrm>
          <a:off x="5127172" y="1064472"/>
          <a:ext cx="6607628" cy="2815884"/>
        </p:xfrm>
        <a:graphic>
          <a:graphicData uri="http://schemas.openxmlformats.org/drawingml/2006/table">
            <a:tbl>
              <a:tblPr firstRow="1" firstCol="1" bandRow="1">
                <a:tableStyleId>{912C8C85-51F0-491E-9774-3900AFEF0FD7}</a:tableStyleId>
              </a:tblPr>
              <a:tblGrid>
                <a:gridCol w="3508263">
                  <a:extLst>
                    <a:ext uri="{9D8B030D-6E8A-4147-A177-3AD203B41FA5}">
                      <a16:colId xmlns:a16="http://schemas.microsoft.com/office/drawing/2014/main" val="958836505"/>
                    </a:ext>
                  </a:extLst>
                </a:gridCol>
                <a:gridCol w="1103862">
                  <a:extLst>
                    <a:ext uri="{9D8B030D-6E8A-4147-A177-3AD203B41FA5}">
                      <a16:colId xmlns:a16="http://schemas.microsoft.com/office/drawing/2014/main" val="4138869470"/>
                    </a:ext>
                  </a:extLst>
                </a:gridCol>
                <a:gridCol w="1224355">
                  <a:extLst>
                    <a:ext uri="{9D8B030D-6E8A-4147-A177-3AD203B41FA5}">
                      <a16:colId xmlns:a16="http://schemas.microsoft.com/office/drawing/2014/main" val="3128970572"/>
                    </a:ext>
                  </a:extLst>
                </a:gridCol>
                <a:gridCol w="771148">
                  <a:extLst>
                    <a:ext uri="{9D8B030D-6E8A-4147-A177-3AD203B41FA5}">
                      <a16:colId xmlns:a16="http://schemas.microsoft.com/office/drawing/2014/main" val="3606339420"/>
                    </a:ext>
                  </a:extLst>
                </a:gridCol>
              </a:tblGrid>
              <a:tr h="312876">
                <a:tc>
                  <a:txBody>
                    <a:bodyPr/>
                    <a:lstStyle/>
                    <a:p>
                      <a:pPr algn="ctr">
                        <a:lnSpc>
                          <a:spcPct val="115000"/>
                        </a:lnSpc>
                        <a:spcAft>
                          <a:spcPts val="0"/>
                        </a:spcAft>
                      </a:pPr>
                      <a:r>
                        <a:rPr lang="en-GB" sz="1500" b="0">
                          <a:effectLst/>
                        </a:rPr>
                        <a:t>Variables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Adjusted OR</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95% CI</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P-value</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3208598"/>
                  </a:ext>
                </a:extLst>
              </a:tr>
              <a:tr h="312876">
                <a:tc>
                  <a:txBody>
                    <a:bodyPr/>
                    <a:lstStyle/>
                    <a:p>
                      <a:pPr>
                        <a:lnSpc>
                          <a:spcPct val="115000"/>
                        </a:lnSpc>
                        <a:spcAft>
                          <a:spcPts val="0"/>
                        </a:spcAft>
                      </a:pPr>
                      <a:r>
                        <a:rPr lang="en-GB" sz="1500" b="0">
                          <a:effectLst/>
                        </a:rPr>
                        <a:t>Good Health</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2881521"/>
                  </a:ext>
                </a:extLst>
              </a:tr>
              <a:tr h="312876">
                <a:tc>
                  <a:txBody>
                    <a:bodyPr/>
                    <a:lstStyle/>
                    <a:p>
                      <a:pPr algn="r">
                        <a:lnSpc>
                          <a:spcPct val="115000"/>
                        </a:lnSpc>
                        <a:spcAft>
                          <a:spcPts val="0"/>
                        </a:spcAft>
                      </a:pPr>
                      <a:r>
                        <a:rPr lang="en-GB" sz="1500" b="0">
                          <a:effectLst/>
                        </a:rPr>
                        <a:t>Infant and Child fever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dirty="0">
                          <a:effectLst/>
                        </a:rPr>
                        <a:t>1.229</a:t>
                      </a:r>
                      <a:endParaRPr lang="en-TZ" sz="1500" b="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0.994 – 1.519</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0.057</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4566479"/>
                  </a:ext>
                </a:extLst>
              </a:tr>
              <a:tr h="312876">
                <a:tc>
                  <a:txBody>
                    <a:bodyPr/>
                    <a:lstStyle/>
                    <a:p>
                      <a:pPr algn="r">
                        <a:lnSpc>
                          <a:spcPct val="115000"/>
                        </a:lnSpc>
                        <a:spcAft>
                          <a:spcPts val="0"/>
                        </a:spcAft>
                      </a:pPr>
                      <a:r>
                        <a:rPr lang="en-GB" sz="1500" b="0">
                          <a:effectLst/>
                        </a:rPr>
                        <a:t>Infant and Child diarrhoea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0.701**</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0.529 – 0.929</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0.014</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30046776"/>
                  </a:ext>
                </a:extLst>
              </a:tr>
              <a:tr h="312876">
                <a:tc>
                  <a:txBody>
                    <a:bodyPr/>
                    <a:lstStyle/>
                    <a:p>
                      <a:pPr algn="r">
                        <a:lnSpc>
                          <a:spcPct val="115000"/>
                        </a:lnSpc>
                        <a:spcAft>
                          <a:spcPts val="0"/>
                        </a:spcAft>
                      </a:pPr>
                      <a:r>
                        <a:rPr lang="en-GB" sz="1500" b="0" dirty="0">
                          <a:effectLst/>
                        </a:rPr>
                        <a:t>Any vaccination </a:t>
                      </a:r>
                      <a:endParaRPr lang="en-TZ" sz="1500" b="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1.047</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0.627 – 1.751</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0.869</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68225094"/>
                  </a:ext>
                </a:extLst>
              </a:tr>
              <a:tr h="312876">
                <a:tc>
                  <a:txBody>
                    <a:bodyPr/>
                    <a:lstStyle/>
                    <a:p>
                      <a:pPr algn="r">
                        <a:lnSpc>
                          <a:spcPct val="115000"/>
                        </a:lnSpc>
                        <a:spcAft>
                          <a:spcPts val="0"/>
                        </a:spcAft>
                      </a:pPr>
                      <a:r>
                        <a:rPr lang="en-GB" sz="1500" b="0" dirty="0">
                          <a:effectLst/>
                        </a:rPr>
                        <a:t>ANC visits - &gt; 4 visits</a:t>
                      </a:r>
                      <a:endParaRPr lang="en-TZ" sz="1500" b="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1.126</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0.901 – 1.407</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0.296</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94345636"/>
                  </a:ext>
                </a:extLst>
              </a:tr>
              <a:tr h="312876">
                <a:tc>
                  <a:txBody>
                    <a:bodyPr/>
                    <a:lstStyle/>
                    <a:p>
                      <a:pPr algn="r">
                        <a:lnSpc>
                          <a:spcPct val="115000"/>
                        </a:lnSpc>
                        <a:spcAft>
                          <a:spcPts val="0"/>
                        </a:spcAft>
                      </a:pPr>
                      <a:r>
                        <a:rPr lang="en-GB" sz="1500" b="0" dirty="0">
                          <a:effectLst/>
                        </a:rPr>
                        <a:t>Parent's behaviours (exposure to alcohol)</a:t>
                      </a:r>
                      <a:endParaRPr lang="en-TZ" sz="1500" b="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1.273</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0.959 – 1.689</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0.095</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2973562"/>
                  </a:ext>
                </a:extLst>
              </a:tr>
              <a:tr h="312876">
                <a:tc>
                  <a:txBody>
                    <a:bodyPr/>
                    <a:lstStyle/>
                    <a:p>
                      <a:pPr algn="r">
                        <a:lnSpc>
                          <a:spcPct val="115000"/>
                        </a:lnSpc>
                        <a:spcAft>
                          <a:spcPts val="0"/>
                        </a:spcAft>
                      </a:pPr>
                      <a:r>
                        <a:rPr lang="en-GB" sz="1500" b="0">
                          <a:effectLst/>
                        </a:rPr>
                        <a:t>Use of family planning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1.204**</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1.052 – 1.378</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0.007</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47028115"/>
                  </a:ext>
                </a:extLst>
              </a:tr>
              <a:tr h="312876">
                <a:tc>
                  <a:txBody>
                    <a:bodyPr/>
                    <a:lstStyle/>
                    <a:p>
                      <a:pPr algn="r">
                        <a:lnSpc>
                          <a:spcPct val="115000"/>
                        </a:lnSpc>
                        <a:spcAft>
                          <a:spcPts val="0"/>
                        </a:spcAft>
                      </a:pPr>
                      <a:r>
                        <a:rPr lang="en-GB" sz="1500" b="0">
                          <a:effectLst/>
                        </a:rPr>
                        <a:t>Institutional delivery</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1.000</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0.999 – 1.000</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dirty="0">
                          <a:effectLst/>
                        </a:rPr>
                        <a:t>0.497</a:t>
                      </a:r>
                      <a:endParaRPr lang="en-TZ" sz="1500" b="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53307661"/>
                  </a:ext>
                </a:extLst>
              </a:tr>
            </a:tbl>
          </a:graphicData>
        </a:graphic>
      </p:graphicFrame>
    </p:spTree>
    <p:extLst>
      <p:ext uri="{BB962C8B-B14F-4D97-AF65-F5344CB8AC3E}">
        <p14:creationId xmlns:p14="http://schemas.microsoft.com/office/powerpoint/2010/main" val="1770270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557163" y="585634"/>
            <a:ext cx="9077673" cy="743436"/>
          </a:xfrm>
        </p:spPr>
        <p:txBody>
          <a:bodyPr>
            <a:normAutofit/>
          </a:bodyPr>
          <a:lstStyle/>
          <a:p>
            <a:pPr algn="ctr"/>
            <a:r>
              <a:rPr lang="en-US" sz="2800" b="1" dirty="0">
                <a:solidFill>
                  <a:schemeClr val="tx2"/>
                </a:solidFill>
                <a:latin typeface="Cambria" panose="02040503050406030204" pitchFamily="18" charset="0"/>
                <a:ea typeface="Cambria" panose="02040503050406030204" pitchFamily="18" charset="0"/>
                <a:cs typeface="Calibri" panose="020F0502020204030204" pitchFamily="34" charset="0"/>
              </a:rPr>
              <a:t>Multivariate logistic regression – 2/4</a:t>
            </a:r>
            <a:endParaRPr lang="en-GB" sz="2800" dirty="0">
              <a:latin typeface="Cambria" panose="02040503050406030204" pitchFamily="18" charset="0"/>
              <a:ea typeface="Cambria" panose="02040503050406030204" pitchFamily="18" charset="0"/>
            </a:endParaRPr>
          </a:p>
        </p:txBody>
      </p:sp>
      <p:graphicFrame>
        <p:nvGraphicFramePr>
          <p:cNvPr id="4" name="Table 3">
            <a:extLst>
              <a:ext uri="{FF2B5EF4-FFF2-40B4-BE49-F238E27FC236}">
                <a16:creationId xmlns:a16="http://schemas.microsoft.com/office/drawing/2014/main" id="{C104140A-E288-4B1C-95D2-2E8C476EDC92}"/>
              </a:ext>
            </a:extLst>
          </p:cNvPr>
          <p:cNvGraphicFramePr>
            <a:graphicFrameLocks noGrp="1"/>
          </p:cNvGraphicFramePr>
          <p:nvPr>
            <p:extLst>
              <p:ext uri="{D42A27DB-BD31-4B8C-83A1-F6EECF244321}">
                <p14:modId xmlns:p14="http://schemas.microsoft.com/office/powerpoint/2010/main" val="2190126639"/>
              </p:ext>
            </p:extLst>
          </p:nvPr>
        </p:nvGraphicFramePr>
        <p:xfrm>
          <a:off x="5312229" y="1534771"/>
          <a:ext cx="6498772" cy="3460877"/>
        </p:xfrm>
        <a:graphic>
          <a:graphicData uri="http://schemas.openxmlformats.org/drawingml/2006/table">
            <a:tbl>
              <a:tblPr firstRow="1" firstCol="1" bandRow="1">
                <a:tableStyleId>{912C8C85-51F0-491E-9774-3900AFEF0FD7}</a:tableStyleId>
              </a:tblPr>
              <a:tblGrid>
                <a:gridCol w="3450465">
                  <a:extLst>
                    <a:ext uri="{9D8B030D-6E8A-4147-A177-3AD203B41FA5}">
                      <a16:colId xmlns:a16="http://schemas.microsoft.com/office/drawing/2014/main" val="2130716871"/>
                    </a:ext>
                  </a:extLst>
                </a:gridCol>
                <a:gridCol w="1085678">
                  <a:extLst>
                    <a:ext uri="{9D8B030D-6E8A-4147-A177-3AD203B41FA5}">
                      <a16:colId xmlns:a16="http://schemas.microsoft.com/office/drawing/2014/main" val="4007389160"/>
                    </a:ext>
                  </a:extLst>
                </a:gridCol>
                <a:gridCol w="1204184">
                  <a:extLst>
                    <a:ext uri="{9D8B030D-6E8A-4147-A177-3AD203B41FA5}">
                      <a16:colId xmlns:a16="http://schemas.microsoft.com/office/drawing/2014/main" val="322198934"/>
                    </a:ext>
                  </a:extLst>
                </a:gridCol>
                <a:gridCol w="758445">
                  <a:extLst>
                    <a:ext uri="{9D8B030D-6E8A-4147-A177-3AD203B41FA5}">
                      <a16:colId xmlns:a16="http://schemas.microsoft.com/office/drawing/2014/main" val="2295584401"/>
                    </a:ext>
                  </a:extLst>
                </a:gridCol>
              </a:tblGrid>
              <a:tr h="236982">
                <a:tc>
                  <a:txBody>
                    <a:bodyPr/>
                    <a:lstStyle/>
                    <a:p>
                      <a:pPr algn="ctr">
                        <a:lnSpc>
                          <a:spcPct val="115000"/>
                        </a:lnSpc>
                        <a:spcAft>
                          <a:spcPts val="0"/>
                        </a:spcAft>
                      </a:pPr>
                      <a:r>
                        <a:rPr lang="en-GB" sz="1500" b="0" dirty="0">
                          <a:effectLst/>
                        </a:rPr>
                        <a:t>Variables </a:t>
                      </a:r>
                      <a:endParaRPr lang="en-TZ" sz="1500" b="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Adjusted OR</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95% CI</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P-value</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81061406"/>
                  </a:ext>
                </a:extLst>
              </a:tr>
              <a:tr h="236982">
                <a:tc>
                  <a:txBody>
                    <a:bodyPr/>
                    <a:lstStyle/>
                    <a:p>
                      <a:pPr>
                        <a:lnSpc>
                          <a:spcPct val="115000"/>
                        </a:lnSpc>
                        <a:spcAft>
                          <a:spcPts val="0"/>
                        </a:spcAft>
                      </a:pPr>
                      <a:r>
                        <a:rPr lang="en-GB" sz="1500" b="0">
                          <a:effectLst/>
                        </a:rPr>
                        <a:t>Adequate Nutrition</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14453852"/>
                  </a:ext>
                </a:extLst>
              </a:tr>
              <a:tr h="236982">
                <a:tc>
                  <a:txBody>
                    <a:bodyPr/>
                    <a:lstStyle/>
                    <a:p>
                      <a:pPr algn="r">
                        <a:lnSpc>
                          <a:spcPct val="115000"/>
                        </a:lnSpc>
                        <a:spcAft>
                          <a:spcPts val="0"/>
                        </a:spcAft>
                      </a:pPr>
                      <a:r>
                        <a:rPr lang="en-GB" sz="1500" b="0">
                          <a:effectLst/>
                        </a:rPr>
                        <a:t>Stunting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1.005</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0.630 – 1.604</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0.983</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26411512"/>
                  </a:ext>
                </a:extLst>
              </a:tr>
              <a:tr h="236982">
                <a:tc>
                  <a:txBody>
                    <a:bodyPr/>
                    <a:lstStyle/>
                    <a:p>
                      <a:pPr algn="r">
                        <a:lnSpc>
                          <a:spcPct val="115000"/>
                        </a:lnSpc>
                        <a:spcAft>
                          <a:spcPts val="0"/>
                        </a:spcAft>
                      </a:pPr>
                      <a:r>
                        <a:rPr lang="en-GB" sz="1500" b="0">
                          <a:effectLst/>
                        </a:rPr>
                        <a:t>Infant and Child weight - &lt; 2500 grams</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0.719</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0.389 – 1.327</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0.292</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0801810"/>
                  </a:ext>
                </a:extLst>
              </a:tr>
              <a:tr h="236982">
                <a:tc>
                  <a:txBody>
                    <a:bodyPr/>
                    <a:lstStyle/>
                    <a:p>
                      <a:pPr algn="r">
                        <a:lnSpc>
                          <a:spcPct val="115000"/>
                        </a:lnSpc>
                        <a:spcAft>
                          <a:spcPts val="0"/>
                        </a:spcAft>
                      </a:pPr>
                      <a:r>
                        <a:rPr lang="en-GB" sz="1500" b="0">
                          <a:effectLst/>
                        </a:rPr>
                        <a:t>Exclusive breastfeed</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1.376</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0.987 – 1.915</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0.060</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1144346"/>
                  </a:ext>
                </a:extLst>
              </a:tr>
              <a:tr h="236982">
                <a:tc>
                  <a:txBody>
                    <a:bodyPr/>
                    <a:lstStyle/>
                    <a:p>
                      <a:pPr algn="ctr">
                        <a:lnSpc>
                          <a:spcPct val="115000"/>
                        </a:lnSpc>
                        <a:spcAft>
                          <a:spcPts val="0"/>
                        </a:spcAft>
                      </a:pPr>
                      <a:r>
                        <a:rPr lang="en-GB" sz="1500" b="0">
                          <a:effectLst/>
                        </a:rPr>
                        <a:t>Maternal Nutrition Status / BMI</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5655933"/>
                  </a:ext>
                </a:extLst>
              </a:tr>
              <a:tr h="236982">
                <a:tc>
                  <a:txBody>
                    <a:bodyPr/>
                    <a:lstStyle/>
                    <a:p>
                      <a:pPr algn="r">
                        <a:lnSpc>
                          <a:spcPct val="115000"/>
                        </a:lnSpc>
                        <a:spcAft>
                          <a:spcPts val="0"/>
                        </a:spcAft>
                      </a:pPr>
                      <a:r>
                        <a:rPr lang="en-GB" sz="1500" b="0">
                          <a:effectLst/>
                        </a:rPr>
                        <a:t>Underweight</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4448708"/>
                  </a:ext>
                </a:extLst>
              </a:tr>
              <a:tr h="236982">
                <a:tc>
                  <a:txBody>
                    <a:bodyPr/>
                    <a:lstStyle/>
                    <a:p>
                      <a:pPr algn="r">
                        <a:lnSpc>
                          <a:spcPct val="115000"/>
                        </a:lnSpc>
                        <a:spcAft>
                          <a:spcPts val="0"/>
                        </a:spcAft>
                      </a:pPr>
                      <a:r>
                        <a:rPr lang="en-GB" sz="1500" b="0">
                          <a:effectLst/>
                        </a:rPr>
                        <a:t>Normal</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1.142</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0.786 – 1.659</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0.485</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98141218"/>
                  </a:ext>
                </a:extLst>
              </a:tr>
              <a:tr h="236982">
                <a:tc>
                  <a:txBody>
                    <a:bodyPr/>
                    <a:lstStyle/>
                    <a:p>
                      <a:pPr algn="r">
                        <a:lnSpc>
                          <a:spcPct val="115000"/>
                        </a:lnSpc>
                        <a:spcAft>
                          <a:spcPts val="0"/>
                        </a:spcAft>
                      </a:pPr>
                      <a:r>
                        <a:rPr lang="en-GB" sz="1500" b="0" dirty="0">
                          <a:effectLst/>
                        </a:rPr>
                        <a:t>Overweight</a:t>
                      </a:r>
                      <a:endParaRPr lang="en-TZ" sz="1500" b="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1.511**</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1.007 – 2.267</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0.046</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3122737"/>
                  </a:ext>
                </a:extLst>
              </a:tr>
              <a:tr h="236982">
                <a:tc>
                  <a:txBody>
                    <a:bodyPr/>
                    <a:lstStyle/>
                    <a:p>
                      <a:pPr algn="r">
                        <a:lnSpc>
                          <a:spcPct val="115000"/>
                        </a:lnSpc>
                        <a:spcAft>
                          <a:spcPts val="0"/>
                        </a:spcAft>
                      </a:pPr>
                      <a:r>
                        <a:rPr lang="en-GB" sz="1500" b="0">
                          <a:effectLst/>
                        </a:rPr>
                        <a:t>Obese</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1.356</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0.869 – 2.117</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0.180</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9098156"/>
                  </a:ext>
                </a:extLst>
              </a:tr>
              <a:tr h="236982">
                <a:tc>
                  <a:txBody>
                    <a:bodyPr/>
                    <a:lstStyle/>
                    <a:p>
                      <a:pPr algn="r">
                        <a:lnSpc>
                          <a:spcPct val="115000"/>
                        </a:lnSpc>
                        <a:spcAft>
                          <a:spcPts val="0"/>
                        </a:spcAft>
                      </a:pPr>
                      <a:r>
                        <a:rPr lang="en-GB" sz="1500" b="0">
                          <a:effectLst/>
                        </a:rPr>
                        <a:t>Child Deworming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1.332***</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1.165 – 1.522</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0.000</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87397699"/>
                  </a:ext>
                </a:extLst>
              </a:tr>
              <a:tr h="236982">
                <a:tc>
                  <a:txBody>
                    <a:bodyPr/>
                    <a:lstStyle/>
                    <a:p>
                      <a:pPr algn="r">
                        <a:lnSpc>
                          <a:spcPct val="115000"/>
                        </a:lnSpc>
                        <a:spcAft>
                          <a:spcPts val="0"/>
                        </a:spcAft>
                      </a:pPr>
                      <a:r>
                        <a:rPr lang="en-GB" sz="1500" b="0">
                          <a:effectLst/>
                        </a:rPr>
                        <a:t>Maternal use of Iron and Folic Acid</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1.036</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0.812 – 1.322</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0.774</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44173386"/>
                  </a:ext>
                </a:extLst>
              </a:tr>
              <a:tr h="236982">
                <a:tc>
                  <a:txBody>
                    <a:bodyPr/>
                    <a:lstStyle/>
                    <a:p>
                      <a:pPr algn="r">
                        <a:lnSpc>
                          <a:spcPct val="115000"/>
                        </a:lnSpc>
                        <a:spcAft>
                          <a:spcPts val="0"/>
                        </a:spcAft>
                      </a:pPr>
                      <a:r>
                        <a:rPr lang="en-GB" sz="1500" b="0">
                          <a:effectLst/>
                        </a:rPr>
                        <a:t>Household salt – tested iodine present </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rPr>
                        <a:t>1.024</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rPr>
                        <a:t>0.893 – 1.172</a:t>
                      </a:r>
                      <a:endParaRPr lang="en-TZ" sz="1500" b="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dirty="0">
                          <a:effectLst/>
                        </a:rPr>
                        <a:t>0.736</a:t>
                      </a:r>
                      <a:endParaRPr lang="en-TZ" sz="1500" b="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3345559"/>
                  </a:ext>
                </a:extLst>
              </a:tr>
            </a:tbl>
          </a:graphicData>
        </a:graphic>
      </p:graphicFrame>
      <p:sp>
        <p:nvSpPr>
          <p:cNvPr id="5" name="Content Placeholder 2">
            <a:extLst>
              <a:ext uri="{FF2B5EF4-FFF2-40B4-BE49-F238E27FC236}">
                <a16:creationId xmlns:a16="http://schemas.microsoft.com/office/drawing/2014/main" id="{E935752D-EE3A-454E-A8D1-AA240844BF12}"/>
              </a:ext>
            </a:extLst>
          </p:cNvPr>
          <p:cNvSpPr txBox="1">
            <a:spLocks/>
          </p:cNvSpPr>
          <p:nvPr/>
        </p:nvSpPr>
        <p:spPr>
          <a:xfrm>
            <a:off x="544281" y="1534771"/>
            <a:ext cx="4626434" cy="4781936"/>
          </a:xfrm>
          <a:prstGeom prst="rect">
            <a:avLst/>
          </a:prstGeom>
          <a:solidFill>
            <a:schemeClr val="tx2">
              <a:lumMod val="10000"/>
              <a:lumOff val="90000"/>
            </a:schemeClr>
          </a:solidFill>
        </p:spPr>
        <p:style>
          <a:lnRef idx="1">
            <a:schemeClr val="accent3"/>
          </a:lnRef>
          <a:fillRef idx="2">
            <a:schemeClr val="accent3"/>
          </a:fillRef>
          <a:effectRef idx="1">
            <a:schemeClr val="accent3"/>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700" b="1" i="1" dirty="0">
                <a:latin typeface="Cambria" panose="02040503050406030204" pitchFamily="18" charset="0"/>
                <a:ea typeface="Cambria" panose="02040503050406030204" pitchFamily="18" charset="0"/>
              </a:rPr>
              <a:t>Adequate Nutrition</a:t>
            </a:r>
          </a:p>
          <a:p>
            <a:r>
              <a:rPr lang="en-US" sz="1700" dirty="0">
                <a:latin typeface="Cambria" panose="02040503050406030204" pitchFamily="18" charset="0"/>
                <a:ea typeface="Cambria" panose="02040503050406030204" pitchFamily="18" charset="0"/>
              </a:rPr>
              <a:t>Studies show that longer durations of breastfeeding are associated with better cognitive function, language development, and reduced risk of neurodevelopmental delays. Additionally, breastfeeding can enhance visual acuity, motor skills, and overall brain development (</a:t>
            </a:r>
            <a:r>
              <a:rPr lang="en-US" sz="1700" dirty="0" err="1">
                <a:latin typeface="Cambria" panose="02040503050406030204" pitchFamily="18" charset="0"/>
                <a:ea typeface="Cambria" panose="02040503050406030204" pitchFamily="18" charset="0"/>
              </a:rPr>
              <a:t>Goldshtein</a:t>
            </a:r>
            <a:r>
              <a:rPr lang="en-US" sz="1700" dirty="0">
                <a:latin typeface="Cambria" panose="02040503050406030204" pitchFamily="18" charset="0"/>
                <a:ea typeface="Cambria" panose="02040503050406030204" pitchFamily="18" charset="0"/>
              </a:rPr>
              <a:t> </a:t>
            </a:r>
            <a:r>
              <a:rPr lang="en-US" sz="1700" i="1" dirty="0">
                <a:latin typeface="Cambria" panose="02040503050406030204" pitchFamily="18" charset="0"/>
                <a:ea typeface="Cambria" panose="02040503050406030204" pitchFamily="18" charset="0"/>
              </a:rPr>
              <a:t>et al</a:t>
            </a:r>
            <a:r>
              <a:rPr lang="en-US" sz="1700" dirty="0">
                <a:latin typeface="Cambria" panose="02040503050406030204" pitchFamily="18" charset="0"/>
                <a:ea typeface="Cambria" panose="02040503050406030204" pitchFamily="18" charset="0"/>
              </a:rPr>
              <a:t>., 2025; Kamal </a:t>
            </a:r>
            <a:r>
              <a:rPr lang="en-US" sz="1700" i="1" dirty="0">
                <a:latin typeface="Cambria" panose="02040503050406030204" pitchFamily="18" charset="0"/>
                <a:ea typeface="Cambria" panose="02040503050406030204" pitchFamily="18" charset="0"/>
              </a:rPr>
              <a:t>et al.</a:t>
            </a:r>
            <a:r>
              <a:rPr lang="en-US" sz="1700" dirty="0">
                <a:latin typeface="Cambria" panose="02040503050406030204" pitchFamily="18" charset="0"/>
                <a:ea typeface="Cambria" panose="02040503050406030204" pitchFamily="18" charset="0"/>
              </a:rPr>
              <a:t>, 2024; &amp; Kim and Choi 2020)</a:t>
            </a:r>
          </a:p>
          <a:p>
            <a:r>
              <a:rPr lang="en-US" sz="1700" dirty="0">
                <a:latin typeface="Cambria" panose="02040503050406030204" pitchFamily="18" charset="0"/>
                <a:ea typeface="Cambria" panose="02040503050406030204" pitchFamily="18" charset="0"/>
              </a:rPr>
              <a:t>Children of obese mothers may have difficulty with fine motor skills, such as using their hands and fingers effectively - New York State (Yeung, et al 2017)</a:t>
            </a:r>
          </a:p>
          <a:p>
            <a:endParaRPr lang="en-US" sz="1700" dirty="0">
              <a:latin typeface="Cambria" panose="02040503050406030204" pitchFamily="18" charset="0"/>
              <a:ea typeface="Cambria" panose="02040503050406030204" pitchFamily="18" charset="0"/>
            </a:endParaRPr>
          </a:p>
          <a:p>
            <a:endParaRPr lang="en-GB" sz="17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433568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453796" y="0"/>
            <a:ext cx="9077673" cy="743436"/>
          </a:xfrm>
        </p:spPr>
        <p:txBody>
          <a:bodyPr>
            <a:normAutofit/>
          </a:bodyPr>
          <a:lstStyle/>
          <a:p>
            <a:pPr algn="ctr"/>
            <a:r>
              <a:rPr lang="en-US" sz="2800" b="1" dirty="0">
                <a:solidFill>
                  <a:schemeClr val="tx2"/>
                </a:solidFill>
                <a:latin typeface="Cambria" panose="02040503050406030204" pitchFamily="18" charset="0"/>
                <a:ea typeface="Cambria" panose="02040503050406030204" pitchFamily="18" charset="0"/>
                <a:cs typeface="Calibri" panose="020F0502020204030204" pitchFamily="34" charset="0"/>
              </a:rPr>
              <a:t>Multivariate logistic regression – 3/4</a:t>
            </a:r>
            <a:endParaRPr lang="en-GB" sz="2800" dirty="0">
              <a:latin typeface="Cambria" panose="02040503050406030204" pitchFamily="18" charset="0"/>
              <a:ea typeface="Cambria" panose="02040503050406030204" pitchFamily="18" charset="0"/>
            </a:endParaRPr>
          </a:p>
        </p:txBody>
      </p:sp>
      <p:sp>
        <p:nvSpPr>
          <p:cNvPr id="5" name="Content Placeholder 2">
            <a:extLst>
              <a:ext uri="{FF2B5EF4-FFF2-40B4-BE49-F238E27FC236}">
                <a16:creationId xmlns:a16="http://schemas.microsoft.com/office/drawing/2014/main" id="{1FC5F7C6-2F7D-48F0-A54C-6AC28BBCFA00}"/>
              </a:ext>
            </a:extLst>
          </p:cNvPr>
          <p:cNvSpPr>
            <a:spLocks noGrp="1"/>
          </p:cNvSpPr>
          <p:nvPr>
            <p:ph idx="1"/>
          </p:nvPr>
        </p:nvSpPr>
        <p:spPr>
          <a:xfrm>
            <a:off x="1060496" y="645257"/>
            <a:ext cx="4023134" cy="4643211"/>
          </a:xfrm>
          <a:solidFill>
            <a:schemeClr val="accent6">
              <a:lumMod val="40000"/>
              <a:lumOff val="60000"/>
            </a:schemeClr>
          </a:solidFill>
        </p:spPr>
        <p:style>
          <a:lnRef idx="1">
            <a:schemeClr val="accent1"/>
          </a:lnRef>
          <a:fillRef idx="2">
            <a:schemeClr val="accent1"/>
          </a:fillRef>
          <a:effectRef idx="1">
            <a:schemeClr val="accent1"/>
          </a:effectRef>
          <a:fontRef idx="minor">
            <a:schemeClr val="dk1"/>
          </a:fontRef>
        </p:style>
        <p:txBody>
          <a:bodyPr>
            <a:noAutofit/>
          </a:bodyPr>
          <a:lstStyle/>
          <a:p>
            <a:pPr marL="0" indent="0">
              <a:lnSpc>
                <a:spcPct val="100000"/>
              </a:lnSpc>
              <a:buNone/>
            </a:pPr>
            <a:r>
              <a:rPr lang="en-US" sz="1500" b="1" i="1" dirty="0">
                <a:latin typeface="Cambria" panose="02040503050406030204" pitchFamily="18" charset="0"/>
                <a:ea typeface="Cambria" panose="02040503050406030204" pitchFamily="18" charset="0"/>
              </a:rPr>
              <a:t>Security and Safety</a:t>
            </a:r>
          </a:p>
          <a:p>
            <a:pPr>
              <a:lnSpc>
                <a:spcPct val="100000"/>
              </a:lnSpc>
            </a:pPr>
            <a:r>
              <a:rPr lang="en-US" sz="1500" dirty="0">
                <a:latin typeface="Cambria" panose="02040503050406030204" pitchFamily="18" charset="0"/>
                <a:ea typeface="Cambria" panose="02040503050406030204" pitchFamily="18" charset="0"/>
              </a:rPr>
              <a:t>Social protection  </a:t>
            </a:r>
          </a:p>
          <a:p>
            <a:pPr lvl="1">
              <a:lnSpc>
                <a:spcPct val="100000"/>
              </a:lnSpc>
            </a:pPr>
            <a:r>
              <a:rPr lang="en-US" sz="1500" dirty="0">
                <a:latin typeface="Cambria" panose="02040503050406030204" pitchFamily="18" charset="0"/>
                <a:ea typeface="Cambria" panose="02040503050406030204" pitchFamily="18" charset="0"/>
              </a:rPr>
              <a:t>A longitudinal cluster </a:t>
            </a:r>
            <a:r>
              <a:rPr lang="en-US" sz="1500" dirty="0" err="1">
                <a:latin typeface="Cambria" panose="02040503050406030204" pitchFamily="18" charset="0"/>
                <a:ea typeface="Cambria" panose="02040503050406030204" pitchFamily="18" charset="0"/>
              </a:rPr>
              <a:t>randomised</a:t>
            </a:r>
            <a:r>
              <a:rPr lang="en-US" sz="1500" dirty="0">
                <a:latin typeface="Cambria" panose="02040503050406030204" pitchFamily="18" charset="0"/>
                <a:ea typeface="Cambria" panose="02040503050406030204" pitchFamily="18" charset="0"/>
              </a:rPr>
              <a:t> trial in Rwanda examined the effectiveness of </a:t>
            </a:r>
            <a:r>
              <a:rPr lang="en-US" sz="1500" dirty="0" err="1">
                <a:latin typeface="Cambria" panose="02040503050406030204" pitchFamily="18" charset="0"/>
                <a:ea typeface="Cambria" panose="02040503050406030204" pitchFamily="18" charset="0"/>
              </a:rPr>
              <a:t>Sugira</a:t>
            </a:r>
            <a:r>
              <a:rPr lang="en-US" sz="1500" dirty="0">
                <a:latin typeface="Cambria" panose="02040503050406030204" pitchFamily="18" charset="0"/>
                <a:ea typeface="Cambria" panose="02040503050406030204" pitchFamily="18" charset="0"/>
              </a:rPr>
              <a:t> </a:t>
            </a:r>
            <a:r>
              <a:rPr lang="en-US" sz="1500" dirty="0" err="1">
                <a:latin typeface="Cambria" panose="02040503050406030204" pitchFamily="18" charset="0"/>
                <a:ea typeface="Cambria" panose="02040503050406030204" pitchFamily="18" charset="0"/>
              </a:rPr>
              <a:t>Muryango</a:t>
            </a:r>
            <a:r>
              <a:rPr lang="en-US" sz="1500" dirty="0">
                <a:latin typeface="Cambria" panose="02040503050406030204" pitchFamily="18" charset="0"/>
                <a:ea typeface="Cambria" panose="02040503050406030204" pitchFamily="18" charset="0"/>
              </a:rPr>
              <a:t> (SM), a social protection system-related home-visiting intervention. SM families showed higher father engagement, lower harsh discipline, and lower intimate partner violence (Jensen </a:t>
            </a:r>
            <a:r>
              <a:rPr lang="en-US" sz="1500" i="1" dirty="0">
                <a:latin typeface="Cambria" panose="02040503050406030204" pitchFamily="18" charset="0"/>
                <a:ea typeface="Cambria" panose="02040503050406030204" pitchFamily="18" charset="0"/>
              </a:rPr>
              <a:t>et al</a:t>
            </a:r>
            <a:r>
              <a:rPr lang="en-US" sz="1500" dirty="0">
                <a:latin typeface="Cambria" panose="02040503050406030204" pitchFamily="18" charset="0"/>
                <a:ea typeface="Cambria" panose="02040503050406030204" pitchFamily="18" charset="0"/>
              </a:rPr>
              <a:t>., 2024) </a:t>
            </a:r>
          </a:p>
          <a:p>
            <a:pPr>
              <a:lnSpc>
                <a:spcPct val="100000"/>
              </a:lnSpc>
            </a:pPr>
            <a:r>
              <a:rPr lang="en-US" sz="1500" dirty="0">
                <a:latin typeface="Cambria" panose="02040503050406030204" pitchFamily="18" charset="0"/>
                <a:ea typeface="Cambria" panose="02040503050406030204" pitchFamily="18" charset="0"/>
              </a:rPr>
              <a:t>Water, sanitation, and hygiene (WASH)</a:t>
            </a:r>
          </a:p>
          <a:p>
            <a:pPr lvl="1">
              <a:lnSpc>
                <a:spcPct val="100000"/>
              </a:lnSpc>
            </a:pPr>
            <a:r>
              <a:rPr lang="en-US" sz="1500" dirty="0">
                <a:latin typeface="Cambria" panose="02040503050406030204" pitchFamily="18" charset="0"/>
                <a:ea typeface="Cambria" panose="02040503050406030204" pitchFamily="18" charset="0"/>
              </a:rPr>
              <a:t>In Tanzania children from households with unimproved toilets, unimproved water sources, and living in rural areas had higher odds for poor health outcomes (Moshi 2023)</a:t>
            </a:r>
          </a:p>
        </p:txBody>
      </p:sp>
      <p:graphicFrame>
        <p:nvGraphicFramePr>
          <p:cNvPr id="4" name="Table 3">
            <a:extLst>
              <a:ext uri="{FF2B5EF4-FFF2-40B4-BE49-F238E27FC236}">
                <a16:creationId xmlns:a16="http://schemas.microsoft.com/office/drawing/2014/main" id="{BB2FD0B6-D8EB-404E-ACEF-99EAB47E6E0C}"/>
              </a:ext>
            </a:extLst>
          </p:cNvPr>
          <p:cNvGraphicFramePr>
            <a:graphicFrameLocks noGrp="1"/>
          </p:cNvGraphicFramePr>
          <p:nvPr>
            <p:extLst>
              <p:ext uri="{D42A27DB-BD31-4B8C-83A1-F6EECF244321}">
                <p14:modId xmlns:p14="http://schemas.microsoft.com/office/powerpoint/2010/main" val="2818624428"/>
              </p:ext>
            </p:extLst>
          </p:nvPr>
        </p:nvGraphicFramePr>
        <p:xfrm>
          <a:off x="5399314" y="743436"/>
          <a:ext cx="6477000" cy="3752364"/>
        </p:xfrm>
        <a:graphic>
          <a:graphicData uri="http://schemas.openxmlformats.org/drawingml/2006/table">
            <a:tbl>
              <a:tblPr firstRow="1" firstCol="1" bandRow="1">
                <a:tableStyleId>{912C8C85-51F0-491E-9774-3900AFEF0FD7}</a:tableStyleId>
              </a:tblPr>
              <a:tblGrid>
                <a:gridCol w="2689705">
                  <a:extLst>
                    <a:ext uri="{9D8B030D-6E8A-4147-A177-3AD203B41FA5}">
                      <a16:colId xmlns:a16="http://schemas.microsoft.com/office/drawing/2014/main" val="2324713414"/>
                    </a:ext>
                  </a:extLst>
                </a:gridCol>
                <a:gridCol w="1348873">
                  <a:extLst>
                    <a:ext uri="{9D8B030D-6E8A-4147-A177-3AD203B41FA5}">
                      <a16:colId xmlns:a16="http://schemas.microsoft.com/office/drawing/2014/main" val="1525566899"/>
                    </a:ext>
                  </a:extLst>
                </a:gridCol>
                <a:gridCol w="1496110">
                  <a:extLst>
                    <a:ext uri="{9D8B030D-6E8A-4147-A177-3AD203B41FA5}">
                      <a16:colId xmlns:a16="http://schemas.microsoft.com/office/drawing/2014/main" val="3541829201"/>
                    </a:ext>
                  </a:extLst>
                </a:gridCol>
                <a:gridCol w="942312">
                  <a:extLst>
                    <a:ext uri="{9D8B030D-6E8A-4147-A177-3AD203B41FA5}">
                      <a16:colId xmlns:a16="http://schemas.microsoft.com/office/drawing/2014/main" val="1297177588"/>
                    </a:ext>
                  </a:extLst>
                </a:gridCol>
              </a:tblGrid>
              <a:tr h="449236">
                <a:tc>
                  <a:txBody>
                    <a:bodyPr/>
                    <a:lstStyle/>
                    <a:p>
                      <a:pPr algn="ctr">
                        <a:lnSpc>
                          <a:spcPct val="115000"/>
                        </a:lnSpc>
                        <a:spcAft>
                          <a:spcPts val="0"/>
                        </a:spcAft>
                      </a:pPr>
                      <a:r>
                        <a:rPr lang="en-GB" sz="1600" b="0" dirty="0">
                          <a:effectLst/>
                          <a:latin typeface="Cambria" panose="02040503050406030204" pitchFamily="18" charset="0"/>
                          <a:ea typeface="Cambria" panose="02040503050406030204" pitchFamily="18" charset="0"/>
                        </a:rPr>
                        <a:t>Variables </a:t>
                      </a:r>
                      <a:endParaRPr lang="en-TZ" sz="16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a:effectLst/>
                          <a:latin typeface="Cambria" panose="02040503050406030204" pitchFamily="18" charset="0"/>
                          <a:ea typeface="Cambria" panose="02040503050406030204" pitchFamily="18" charset="0"/>
                        </a:rPr>
                        <a:t>Adjusted OR</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95% CI</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P-value</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09851371"/>
                  </a:ext>
                </a:extLst>
              </a:tr>
              <a:tr h="259145">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Security and Safety</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a:effectLst/>
                          <a:latin typeface="Cambria" panose="02040503050406030204" pitchFamily="18" charset="0"/>
                          <a:ea typeface="Cambria" panose="02040503050406030204" pitchFamily="18" charset="0"/>
                        </a:rPr>
                        <a:t>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23102330"/>
                  </a:ext>
                </a:extLst>
              </a:tr>
              <a:tr h="542407">
                <a:tc>
                  <a:txBody>
                    <a:bodyPr/>
                    <a:lstStyle/>
                    <a:p>
                      <a:pPr algn="r">
                        <a:lnSpc>
                          <a:spcPct val="115000"/>
                        </a:lnSpc>
                        <a:spcAft>
                          <a:spcPts val="0"/>
                        </a:spcAft>
                      </a:pPr>
                      <a:r>
                        <a:rPr lang="en-GB" sz="1600" b="0">
                          <a:effectLst/>
                          <a:latin typeface="Cambria" panose="02040503050406030204" pitchFamily="18" charset="0"/>
                          <a:ea typeface="Cambria" panose="02040503050406030204" pitchFamily="18" charset="0"/>
                        </a:rPr>
                        <a:t>Social protection (Health insurance)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a:effectLst/>
                          <a:latin typeface="Cambria" panose="02040503050406030204" pitchFamily="18" charset="0"/>
                          <a:ea typeface="Cambria" panose="02040503050406030204" pitchFamily="18" charset="0"/>
                        </a:rPr>
                        <a:t>2.270***</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1.618 – 3.183</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0.000</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71720972"/>
                  </a:ext>
                </a:extLst>
              </a:tr>
              <a:tr h="542407">
                <a:tc>
                  <a:txBody>
                    <a:bodyPr/>
                    <a:lstStyle/>
                    <a:p>
                      <a:pPr algn="r">
                        <a:lnSpc>
                          <a:spcPct val="115000"/>
                        </a:lnSpc>
                        <a:spcAft>
                          <a:spcPts val="0"/>
                        </a:spcAft>
                      </a:pPr>
                      <a:r>
                        <a:rPr lang="en-GB" sz="1600" b="0">
                          <a:effectLst/>
                          <a:latin typeface="Cambria" panose="02040503050406030204" pitchFamily="18" charset="0"/>
                          <a:ea typeface="Cambria" panose="02040503050406030204" pitchFamily="18" charset="0"/>
                        </a:rPr>
                        <a:t>Experienced severe violence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a:effectLst/>
                          <a:latin typeface="Cambria" panose="02040503050406030204" pitchFamily="18" charset="0"/>
                          <a:ea typeface="Cambria" panose="02040503050406030204" pitchFamily="18" charset="0"/>
                        </a:rPr>
                        <a:t>1.519**</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1.088 – 2.122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0.014</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830134806"/>
                  </a:ext>
                </a:extLst>
              </a:tr>
              <a:tr h="542407">
                <a:tc>
                  <a:txBody>
                    <a:bodyPr/>
                    <a:lstStyle/>
                    <a:p>
                      <a:pPr algn="r">
                        <a:lnSpc>
                          <a:spcPct val="115000"/>
                        </a:lnSpc>
                        <a:spcAft>
                          <a:spcPts val="0"/>
                        </a:spcAft>
                      </a:pPr>
                      <a:r>
                        <a:rPr lang="en-GB" sz="1600" b="0">
                          <a:effectLst/>
                          <a:latin typeface="Cambria" panose="02040503050406030204" pitchFamily="18" charset="0"/>
                          <a:ea typeface="Cambria" panose="02040503050406030204" pitchFamily="18" charset="0"/>
                        </a:rPr>
                        <a:t>Access to improved water sources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a:effectLst/>
                          <a:latin typeface="Cambria" panose="02040503050406030204" pitchFamily="18" charset="0"/>
                          <a:ea typeface="Cambria" panose="02040503050406030204" pitchFamily="18" charset="0"/>
                        </a:rPr>
                        <a:t>0.923</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0.786 – 1.084</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0.330</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69150089"/>
                  </a:ext>
                </a:extLst>
              </a:tr>
              <a:tr h="259145">
                <a:tc>
                  <a:txBody>
                    <a:bodyPr/>
                    <a:lstStyle/>
                    <a:p>
                      <a:pPr algn="r">
                        <a:lnSpc>
                          <a:spcPct val="115000"/>
                        </a:lnSpc>
                        <a:spcAft>
                          <a:spcPts val="0"/>
                        </a:spcAft>
                      </a:pPr>
                      <a:r>
                        <a:rPr lang="en-GB" sz="1600" b="0">
                          <a:effectLst/>
                          <a:latin typeface="Cambria" panose="02040503050406030204" pitchFamily="18" charset="0"/>
                          <a:ea typeface="Cambria" panose="02040503050406030204" pitchFamily="18" charset="0"/>
                        </a:rPr>
                        <a:t>Sanitation, and hygiene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a:effectLst/>
                          <a:latin typeface="Cambria" panose="02040503050406030204" pitchFamily="18" charset="0"/>
                          <a:ea typeface="Cambria" panose="02040503050406030204" pitchFamily="18" charset="0"/>
                        </a:rPr>
                        <a:t>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50249878"/>
                  </a:ext>
                </a:extLst>
              </a:tr>
              <a:tr h="259145">
                <a:tc>
                  <a:txBody>
                    <a:bodyPr/>
                    <a:lstStyle/>
                    <a:p>
                      <a:pPr algn="r">
                        <a:lnSpc>
                          <a:spcPct val="115000"/>
                        </a:lnSpc>
                        <a:spcAft>
                          <a:spcPts val="0"/>
                        </a:spcAft>
                      </a:pPr>
                      <a:r>
                        <a:rPr lang="en-GB" sz="1600" b="0">
                          <a:effectLst/>
                          <a:latin typeface="Cambria" panose="02040503050406030204" pitchFamily="18" charset="0"/>
                          <a:ea typeface="Cambria" panose="02040503050406030204" pitchFamily="18" charset="0"/>
                        </a:rPr>
                        <a:t>Improved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dirty="0">
                          <a:effectLst/>
                          <a:latin typeface="Cambria" panose="02040503050406030204" pitchFamily="18" charset="0"/>
                          <a:ea typeface="Cambria" panose="02040503050406030204" pitchFamily="18" charset="0"/>
                        </a:rPr>
                        <a:t>1 </a:t>
                      </a:r>
                      <a:endParaRPr lang="en-TZ" sz="16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57747219"/>
                  </a:ext>
                </a:extLst>
              </a:tr>
              <a:tr h="449236">
                <a:tc>
                  <a:txBody>
                    <a:bodyPr/>
                    <a:lstStyle/>
                    <a:p>
                      <a:pPr algn="r">
                        <a:lnSpc>
                          <a:spcPct val="115000"/>
                        </a:lnSpc>
                        <a:spcAft>
                          <a:spcPts val="0"/>
                        </a:spcAft>
                      </a:pPr>
                      <a:r>
                        <a:rPr lang="en-GB" sz="1600" b="0">
                          <a:effectLst/>
                          <a:latin typeface="Cambria" panose="02040503050406030204" pitchFamily="18" charset="0"/>
                          <a:ea typeface="Cambria" panose="02040503050406030204" pitchFamily="18" charset="0"/>
                        </a:rPr>
                        <a:t>Unimproved </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a:effectLst/>
                          <a:latin typeface="Cambria" panose="02040503050406030204" pitchFamily="18" charset="0"/>
                          <a:ea typeface="Cambria" panose="02040503050406030204" pitchFamily="18" charset="0"/>
                        </a:rPr>
                        <a:t>1.049</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0.874 – 1.260</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0.605</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04896333"/>
                  </a:ext>
                </a:extLst>
              </a:tr>
              <a:tr h="449236">
                <a:tc>
                  <a:txBody>
                    <a:bodyPr/>
                    <a:lstStyle/>
                    <a:p>
                      <a:pPr algn="r">
                        <a:lnSpc>
                          <a:spcPct val="115000"/>
                        </a:lnSpc>
                        <a:spcAft>
                          <a:spcPts val="0"/>
                        </a:spcAft>
                      </a:pPr>
                      <a:r>
                        <a:rPr lang="en-GB" sz="1600" b="0" dirty="0">
                          <a:effectLst/>
                          <a:latin typeface="Cambria" panose="02040503050406030204" pitchFamily="18" charset="0"/>
                          <a:ea typeface="Cambria" panose="02040503050406030204" pitchFamily="18" charset="0"/>
                        </a:rPr>
                        <a:t>Open defecation </a:t>
                      </a:r>
                      <a:endParaRPr lang="en-TZ" sz="16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600" b="0">
                          <a:effectLst/>
                          <a:latin typeface="Cambria" panose="02040503050406030204" pitchFamily="18" charset="0"/>
                          <a:ea typeface="Cambria" panose="02040503050406030204" pitchFamily="18" charset="0"/>
                        </a:rPr>
                        <a:t>1.225</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a:effectLst/>
                          <a:latin typeface="Cambria" panose="02040503050406030204" pitchFamily="18" charset="0"/>
                          <a:ea typeface="Cambria" panose="02040503050406030204" pitchFamily="18" charset="0"/>
                        </a:rPr>
                        <a:t>0.943 – 1.591</a:t>
                      </a:r>
                      <a:endParaRPr lang="en-TZ" sz="16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600" b="0" dirty="0">
                          <a:effectLst/>
                          <a:latin typeface="Cambria" panose="02040503050406030204" pitchFamily="18" charset="0"/>
                          <a:ea typeface="Cambria" panose="02040503050406030204" pitchFamily="18" charset="0"/>
                        </a:rPr>
                        <a:t>0.128</a:t>
                      </a:r>
                      <a:endParaRPr lang="en-TZ" sz="16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82099076"/>
                  </a:ext>
                </a:extLst>
              </a:tr>
            </a:tbl>
          </a:graphicData>
        </a:graphic>
      </p:graphicFrame>
    </p:spTree>
    <p:extLst>
      <p:ext uri="{BB962C8B-B14F-4D97-AF65-F5344CB8AC3E}">
        <p14:creationId xmlns:p14="http://schemas.microsoft.com/office/powerpoint/2010/main" val="3539555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493553" y="180117"/>
            <a:ext cx="9077673" cy="743436"/>
          </a:xfrm>
        </p:spPr>
        <p:txBody>
          <a:bodyPr>
            <a:normAutofit/>
          </a:bodyPr>
          <a:lstStyle/>
          <a:p>
            <a:pPr algn="ctr"/>
            <a:r>
              <a:rPr lang="en-US" sz="2800" b="1" dirty="0">
                <a:solidFill>
                  <a:schemeClr val="tx2"/>
                </a:solidFill>
                <a:latin typeface="Cambria" panose="02040503050406030204" pitchFamily="18" charset="0"/>
                <a:ea typeface="Cambria" panose="02040503050406030204" pitchFamily="18" charset="0"/>
                <a:cs typeface="Calibri" panose="020F0502020204030204" pitchFamily="34" charset="0"/>
              </a:rPr>
              <a:t>Multivariate logistic regression – 4/4</a:t>
            </a:r>
            <a:endParaRPr lang="en-GB" sz="2800" dirty="0">
              <a:latin typeface="Cambria" panose="02040503050406030204" pitchFamily="18" charset="0"/>
              <a:ea typeface="Cambria" panose="02040503050406030204" pitchFamily="18" charset="0"/>
            </a:endParaRPr>
          </a:p>
        </p:txBody>
      </p:sp>
      <p:graphicFrame>
        <p:nvGraphicFramePr>
          <p:cNvPr id="3" name="Table 2">
            <a:extLst>
              <a:ext uri="{FF2B5EF4-FFF2-40B4-BE49-F238E27FC236}">
                <a16:creationId xmlns:a16="http://schemas.microsoft.com/office/drawing/2014/main" id="{DEAE6E62-4585-4524-8781-AD6028E3E1F8}"/>
              </a:ext>
            </a:extLst>
          </p:cNvPr>
          <p:cNvGraphicFramePr>
            <a:graphicFrameLocks noGrp="1"/>
          </p:cNvGraphicFramePr>
          <p:nvPr>
            <p:extLst>
              <p:ext uri="{D42A27DB-BD31-4B8C-83A1-F6EECF244321}">
                <p14:modId xmlns:p14="http://schemas.microsoft.com/office/powerpoint/2010/main" val="725553391"/>
              </p:ext>
            </p:extLst>
          </p:nvPr>
        </p:nvGraphicFramePr>
        <p:xfrm>
          <a:off x="5312229" y="923553"/>
          <a:ext cx="6760028" cy="4352036"/>
        </p:xfrm>
        <a:graphic>
          <a:graphicData uri="http://schemas.openxmlformats.org/drawingml/2006/table">
            <a:tbl>
              <a:tblPr firstRow="1" firstCol="1" bandRow="1">
                <a:tableStyleId>{912C8C85-51F0-491E-9774-3900AFEF0FD7}</a:tableStyleId>
              </a:tblPr>
              <a:tblGrid>
                <a:gridCol w="3589178">
                  <a:extLst>
                    <a:ext uri="{9D8B030D-6E8A-4147-A177-3AD203B41FA5}">
                      <a16:colId xmlns:a16="http://schemas.microsoft.com/office/drawing/2014/main" val="3836246801"/>
                    </a:ext>
                  </a:extLst>
                </a:gridCol>
                <a:gridCol w="1129322">
                  <a:extLst>
                    <a:ext uri="{9D8B030D-6E8A-4147-A177-3AD203B41FA5}">
                      <a16:colId xmlns:a16="http://schemas.microsoft.com/office/drawing/2014/main" val="3994073298"/>
                    </a:ext>
                  </a:extLst>
                </a:gridCol>
                <a:gridCol w="1252593">
                  <a:extLst>
                    <a:ext uri="{9D8B030D-6E8A-4147-A177-3AD203B41FA5}">
                      <a16:colId xmlns:a16="http://schemas.microsoft.com/office/drawing/2014/main" val="337680563"/>
                    </a:ext>
                  </a:extLst>
                </a:gridCol>
                <a:gridCol w="788935">
                  <a:extLst>
                    <a:ext uri="{9D8B030D-6E8A-4147-A177-3AD203B41FA5}">
                      <a16:colId xmlns:a16="http://schemas.microsoft.com/office/drawing/2014/main" val="3279570446"/>
                    </a:ext>
                  </a:extLst>
                </a:gridCol>
              </a:tblGrid>
              <a:tr h="357628">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Variables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Adjusted OR</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latin typeface="Cambria" panose="02040503050406030204" pitchFamily="18" charset="0"/>
                          <a:ea typeface="Cambria" panose="02040503050406030204" pitchFamily="18" charset="0"/>
                        </a:rPr>
                        <a:t>95% CI</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latin typeface="Cambria" panose="02040503050406030204" pitchFamily="18" charset="0"/>
                          <a:ea typeface="Cambria" panose="02040503050406030204" pitchFamily="18" charset="0"/>
                        </a:rPr>
                        <a:t>P-value</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159930299"/>
                  </a:ext>
                </a:extLst>
              </a:tr>
              <a:tr h="230741">
                <a:tc>
                  <a:txBody>
                    <a:bodyPr/>
                    <a:lstStyle/>
                    <a:p>
                      <a:pPr>
                        <a:lnSpc>
                          <a:spcPct val="115000"/>
                        </a:lnSpc>
                        <a:spcAft>
                          <a:spcPts val="0"/>
                        </a:spcAft>
                      </a:pPr>
                      <a:r>
                        <a:rPr lang="en-GB" sz="1500" b="0">
                          <a:effectLst/>
                          <a:latin typeface="Cambria" panose="02040503050406030204" pitchFamily="18" charset="0"/>
                          <a:ea typeface="Cambria" panose="02040503050406030204" pitchFamily="18" charset="0"/>
                        </a:rPr>
                        <a:t>Other factors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70901678"/>
                  </a:ext>
                </a:extLst>
              </a:tr>
              <a:tr h="230741">
                <a:tc>
                  <a:txBody>
                    <a:bodyPr/>
                    <a:lstStyle/>
                    <a:p>
                      <a:pPr algn="ctr">
                        <a:lnSpc>
                          <a:spcPct val="115000"/>
                        </a:lnSpc>
                        <a:spcAft>
                          <a:spcPts val="0"/>
                        </a:spcAft>
                      </a:pPr>
                      <a:r>
                        <a:rPr lang="en-GB" sz="1500" b="0" dirty="0">
                          <a:effectLst/>
                          <a:latin typeface="Cambria" panose="02040503050406030204" pitchFamily="18" charset="0"/>
                          <a:ea typeface="Cambria" panose="02040503050406030204" pitchFamily="18" charset="0"/>
                        </a:rPr>
                        <a:t>Child's sex – Male</a:t>
                      </a:r>
                      <a:endParaRPr lang="en-TZ" sz="15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0.788***</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0.696 – 0.892</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0.000</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20443984"/>
                  </a:ext>
                </a:extLst>
              </a:tr>
              <a:tr h="230741">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Birth interval</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1501271"/>
                  </a:ext>
                </a:extLst>
              </a:tr>
              <a:tr h="230741">
                <a:tc>
                  <a:txBody>
                    <a:bodyPr/>
                    <a:lstStyle/>
                    <a:p>
                      <a:pPr algn="r">
                        <a:lnSpc>
                          <a:spcPct val="115000"/>
                        </a:lnSpc>
                        <a:spcAft>
                          <a:spcPts val="0"/>
                        </a:spcAft>
                      </a:pPr>
                      <a:r>
                        <a:rPr lang="en-GB" sz="1500" b="0">
                          <a:effectLst/>
                          <a:latin typeface="Cambria" panose="02040503050406030204" pitchFamily="18" charset="0"/>
                          <a:ea typeface="Cambria" panose="02040503050406030204" pitchFamily="18" charset="0"/>
                        </a:rPr>
                        <a:t>Less 24 months</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955961481"/>
                  </a:ext>
                </a:extLst>
              </a:tr>
              <a:tr h="230741">
                <a:tc>
                  <a:txBody>
                    <a:bodyPr/>
                    <a:lstStyle/>
                    <a:p>
                      <a:pPr algn="r">
                        <a:lnSpc>
                          <a:spcPct val="115000"/>
                        </a:lnSpc>
                        <a:spcAft>
                          <a:spcPts val="0"/>
                        </a:spcAft>
                      </a:pPr>
                      <a:r>
                        <a:rPr lang="en-GB" sz="1500" b="0">
                          <a:effectLst/>
                          <a:latin typeface="Cambria" panose="02040503050406030204" pitchFamily="18" charset="0"/>
                          <a:ea typeface="Cambria" panose="02040503050406030204" pitchFamily="18" charset="0"/>
                        </a:rPr>
                        <a:t>24 – 47 months</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1.137</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0.935 – 1.381</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0.197</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3635242"/>
                  </a:ext>
                </a:extLst>
              </a:tr>
              <a:tr h="230741">
                <a:tc>
                  <a:txBody>
                    <a:bodyPr/>
                    <a:lstStyle/>
                    <a:p>
                      <a:pPr algn="r">
                        <a:lnSpc>
                          <a:spcPct val="115000"/>
                        </a:lnSpc>
                        <a:spcAft>
                          <a:spcPts val="0"/>
                        </a:spcAft>
                      </a:pPr>
                      <a:r>
                        <a:rPr lang="en-GB" sz="1500" b="0">
                          <a:effectLst/>
                          <a:latin typeface="Cambria" panose="02040503050406030204" pitchFamily="18" charset="0"/>
                          <a:ea typeface="Cambria" panose="02040503050406030204" pitchFamily="18" charset="0"/>
                        </a:rPr>
                        <a:t>Above 47 months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1.345**</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1.086 – 1.666</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0.007</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48962179"/>
                  </a:ext>
                </a:extLst>
              </a:tr>
              <a:tr h="230741">
                <a:tc>
                  <a:txBody>
                    <a:bodyPr/>
                    <a:lstStyle/>
                    <a:p>
                      <a:pPr algn="ctr">
                        <a:lnSpc>
                          <a:spcPct val="115000"/>
                        </a:lnSpc>
                        <a:spcAft>
                          <a:spcPts val="0"/>
                        </a:spcAft>
                      </a:pPr>
                      <a:r>
                        <a:rPr lang="en-GB" sz="1500" b="0" dirty="0">
                          <a:effectLst/>
                          <a:latin typeface="Cambria" panose="02040503050406030204" pitchFamily="18" charset="0"/>
                          <a:ea typeface="Cambria" panose="02040503050406030204" pitchFamily="18" charset="0"/>
                        </a:rPr>
                        <a:t>Mother's education</a:t>
                      </a:r>
                      <a:endParaRPr lang="en-TZ" sz="15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80630501"/>
                  </a:ext>
                </a:extLst>
              </a:tr>
              <a:tr h="230741">
                <a:tc>
                  <a:txBody>
                    <a:bodyPr/>
                    <a:lstStyle/>
                    <a:p>
                      <a:pPr algn="r">
                        <a:lnSpc>
                          <a:spcPct val="115000"/>
                        </a:lnSpc>
                        <a:spcAft>
                          <a:spcPts val="0"/>
                        </a:spcAft>
                      </a:pPr>
                      <a:r>
                        <a:rPr lang="en-GB" sz="1500" b="0" dirty="0">
                          <a:effectLst/>
                          <a:latin typeface="Cambria" panose="02040503050406030204" pitchFamily="18" charset="0"/>
                          <a:ea typeface="Cambria" panose="02040503050406030204" pitchFamily="18" charset="0"/>
                        </a:rPr>
                        <a:t>None </a:t>
                      </a:r>
                      <a:endParaRPr lang="en-TZ" sz="15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38799865"/>
                  </a:ext>
                </a:extLst>
              </a:tr>
              <a:tr h="230741">
                <a:tc>
                  <a:txBody>
                    <a:bodyPr/>
                    <a:lstStyle/>
                    <a:p>
                      <a:pPr algn="r">
                        <a:lnSpc>
                          <a:spcPct val="115000"/>
                        </a:lnSpc>
                        <a:spcAft>
                          <a:spcPts val="0"/>
                        </a:spcAft>
                      </a:pPr>
                      <a:r>
                        <a:rPr lang="en-GB" sz="1500" b="0">
                          <a:effectLst/>
                          <a:latin typeface="Cambria" panose="02040503050406030204" pitchFamily="18" charset="0"/>
                          <a:ea typeface="Cambria" panose="02040503050406030204" pitchFamily="18" charset="0"/>
                        </a:rPr>
                        <a:t>Primary complete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1.234***</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1.324 – 1.861</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0.000</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28004678"/>
                  </a:ext>
                </a:extLst>
              </a:tr>
              <a:tr h="230741">
                <a:tc>
                  <a:txBody>
                    <a:bodyPr/>
                    <a:lstStyle/>
                    <a:p>
                      <a:pPr algn="r">
                        <a:lnSpc>
                          <a:spcPct val="115000"/>
                        </a:lnSpc>
                        <a:spcAft>
                          <a:spcPts val="0"/>
                        </a:spcAft>
                      </a:pPr>
                      <a:r>
                        <a:rPr lang="en-GB" sz="1500" b="0">
                          <a:effectLst/>
                          <a:latin typeface="Cambria" panose="02040503050406030204" pitchFamily="18" charset="0"/>
                          <a:ea typeface="Cambria" panose="02040503050406030204" pitchFamily="18" charset="0"/>
                        </a:rPr>
                        <a:t>Secondary complete or higher</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1.952***</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1.568 – 2.431</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0.000</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50374740"/>
                  </a:ext>
                </a:extLst>
              </a:tr>
              <a:tr h="230741">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Household socioeconomic factors</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062915743"/>
                  </a:ext>
                </a:extLst>
              </a:tr>
              <a:tr h="230741">
                <a:tc>
                  <a:txBody>
                    <a:bodyPr/>
                    <a:lstStyle/>
                    <a:p>
                      <a:pPr algn="r">
                        <a:lnSpc>
                          <a:spcPct val="115000"/>
                        </a:lnSpc>
                        <a:spcAft>
                          <a:spcPts val="0"/>
                        </a:spcAft>
                      </a:pPr>
                      <a:r>
                        <a:rPr lang="en-GB" sz="1500" b="0">
                          <a:effectLst/>
                          <a:latin typeface="Cambria" panose="02040503050406030204" pitchFamily="18" charset="0"/>
                          <a:ea typeface="Cambria" panose="02040503050406030204" pitchFamily="18" charset="0"/>
                        </a:rPr>
                        <a:t>Lowest</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80830857"/>
                  </a:ext>
                </a:extLst>
              </a:tr>
              <a:tr h="230741">
                <a:tc>
                  <a:txBody>
                    <a:bodyPr/>
                    <a:lstStyle/>
                    <a:p>
                      <a:pPr algn="r">
                        <a:lnSpc>
                          <a:spcPct val="115000"/>
                        </a:lnSpc>
                        <a:spcAft>
                          <a:spcPts val="0"/>
                        </a:spcAft>
                      </a:pPr>
                      <a:r>
                        <a:rPr lang="en-GB" sz="1500" b="0">
                          <a:effectLst/>
                          <a:latin typeface="Cambria" panose="02040503050406030204" pitchFamily="18" charset="0"/>
                          <a:ea typeface="Cambria" panose="02040503050406030204" pitchFamily="18" charset="0"/>
                        </a:rPr>
                        <a:t>Second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1.234**</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1.003 – 1.519</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0.047</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79147391"/>
                  </a:ext>
                </a:extLst>
              </a:tr>
              <a:tr h="230741">
                <a:tc>
                  <a:txBody>
                    <a:bodyPr/>
                    <a:lstStyle/>
                    <a:p>
                      <a:pPr algn="r">
                        <a:lnSpc>
                          <a:spcPct val="115000"/>
                        </a:lnSpc>
                        <a:spcAft>
                          <a:spcPts val="0"/>
                        </a:spcAft>
                      </a:pPr>
                      <a:r>
                        <a:rPr lang="en-GB" sz="1500" b="0">
                          <a:effectLst/>
                          <a:latin typeface="Cambria" panose="02040503050406030204" pitchFamily="18" charset="0"/>
                          <a:ea typeface="Cambria" panose="02040503050406030204" pitchFamily="18" charset="0"/>
                        </a:rPr>
                        <a:t>Middle</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1.395**</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1.112 – 1.751</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0.004</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3554788"/>
                  </a:ext>
                </a:extLst>
              </a:tr>
              <a:tr h="230741">
                <a:tc>
                  <a:txBody>
                    <a:bodyPr/>
                    <a:lstStyle/>
                    <a:p>
                      <a:pPr algn="r">
                        <a:lnSpc>
                          <a:spcPct val="115000"/>
                        </a:lnSpc>
                        <a:spcAft>
                          <a:spcPts val="0"/>
                        </a:spcAft>
                      </a:pPr>
                      <a:r>
                        <a:rPr lang="en-GB" sz="1500" b="0">
                          <a:effectLst/>
                          <a:latin typeface="Cambria" panose="02040503050406030204" pitchFamily="18" charset="0"/>
                          <a:ea typeface="Cambria" panose="02040503050406030204" pitchFamily="18" charset="0"/>
                        </a:rPr>
                        <a:t>Fourth </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1.667***</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1.278 – 2.174</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0.000</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086556852"/>
                  </a:ext>
                </a:extLst>
              </a:tr>
              <a:tr h="230741">
                <a:tc>
                  <a:txBody>
                    <a:bodyPr/>
                    <a:lstStyle/>
                    <a:p>
                      <a:pPr algn="r">
                        <a:lnSpc>
                          <a:spcPct val="115000"/>
                        </a:lnSpc>
                        <a:spcAft>
                          <a:spcPts val="0"/>
                        </a:spcAft>
                      </a:pPr>
                      <a:r>
                        <a:rPr lang="en-GB" sz="1500" b="0" dirty="0">
                          <a:effectLst/>
                          <a:latin typeface="Cambria" panose="02040503050406030204" pitchFamily="18" charset="0"/>
                          <a:ea typeface="Cambria" panose="02040503050406030204" pitchFamily="18" charset="0"/>
                        </a:rPr>
                        <a:t>Highest </a:t>
                      </a:r>
                      <a:endParaRPr lang="en-TZ" sz="15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dirty="0">
                          <a:effectLst/>
                          <a:latin typeface="Cambria" panose="02040503050406030204" pitchFamily="18" charset="0"/>
                          <a:ea typeface="Cambria" panose="02040503050406030204" pitchFamily="18" charset="0"/>
                        </a:rPr>
                        <a:t>2.471***</a:t>
                      </a:r>
                      <a:endParaRPr lang="en-TZ" sz="15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a:effectLst/>
                          <a:latin typeface="Cambria" panose="02040503050406030204" pitchFamily="18" charset="0"/>
                          <a:ea typeface="Cambria" panose="02040503050406030204" pitchFamily="18" charset="0"/>
                        </a:rPr>
                        <a:t>1.806 – 3.382</a:t>
                      </a:r>
                      <a:endParaRPr lang="en-TZ" sz="1500" b="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tc>
                  <a:txBody>
                    <a:bodyPr/>
                    <a:lstStyle/>
                    <a:p>
                      <a:pPr algn="ctr">
                        <a:lnSpc>
                          <a:spcPct val="115000"/>
                        </a:lnSpc>
                        <a:spcAft>
                          <a:spcPts val="0"/>
                        </a:spcAft>
                      </a:pPr>
                      <a:r>
                        <a:rPr lang="en-GB" sz="1500" b="0" dirty="0">
                          <a:effectLst/>
                          <a:latin typeface="Cambria" panose="02040503050406030204" pitchFamily="18" charset="0"/>
                          <a:ea typeface="Cambria" panose="02040503050406030204" pitchFamily="18" charset="0"/>
                        </a:rPr>
                        <a:t>0.000</a:t>
                      </a:r>
                      <a:endParaRPr lang="en-TZ" sz="1500" b="0" dirty="0">
                        <a:effectLst/>
                        <a:latin typeface="Cambria" panose="02040503050406030204" pitchFamily="18" charset="0"/>
                        <a:ea typeface="Cambria" panose="020405030504060302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228257102"/>
                  </a:ext>
                </a:extLst>
              </a:tr>
            </a:tbl>
          </a:graphicData>
        </a:graphic>
      </p:graphicFrame>
      <p:sp>
        <p:nvSpPr>
          <p:cNvPr id="5" name="Content Placeholder 2">
            <a:extLst>
              <a:ext uri="{FF2B5EF4-FFF2-40B4-BE49-F238E27FC236}">
                <a16:creationId xmlns:a16="http://schemas.microsoft.com/office/drawing/2014/main" id="{061822F2-FB5D-44FB-9D5F-D63C0AACD272}"/>
              </a:ext>
            </a:extLst>
          </p:cNvPr>
          <p:cNvSpPr txBox="1">
            <a:spLocks/>
          </p:cNvSpPr>
          <p:nvPr/>
        </p:nvSpPr>
        <p:spPr>
          <a:xfrm>
            <a:off x="468994" y="923553"/>
            <a:ext cx="4919435" cy="5141235"/>
          </a:xfrm>
          <a:prstGeom prst="rect">
            <a:avLst/>
          </a:prstGeom>
          <a:solidFill>
            <a:schemeClr val="tx2">
              <a:lumMod val="20000"/>
              <a:lumOff val="80000"/>
            </a:schemeClr>
          </a:solidFill>
        </p:spPr>
        <p:style>
          <a:lnRef idx="1">
            <a:schemeClr val="accent5"/>
          </a:lnRef>
          <a:fillRef idx="2">
            <a:schemeClr val="accent5"/>
          </a:fillRef>
          <a:effectRef idx="1">
            <a:schemeClr val="accent5"/>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700" b="1" i="1" dirty="0">
                <a:latin typeface="Cambria" panose="02040503050406030204" pitchFamily="18" charset="0"/>
                <a:ea typeface="Cambria" panose="02040503050406030204" pitchFamily="18" charset="0"/>
              </a:rPr>
              <a:t>Other Factors</a:t>
            </a:r>
          </a:p>
          <a:p>
            <a:r>
              <a:rPr lang="en-US" sz="1700" dirty="0">
                <a:latin typeface="Cambria" panose="02040503050406030204" pitchFamily="18" charset="0"/>
                <a:ea typeface="Cambria" panose="02040503050406030204" pitchFamily="18" charset="0"/>
              </a:rPr>
              <a:t>Mother Education </a:t>
            </a:r>
          </a:p>
          <a:p>
            <a:pPr lvl="1"/>
            <a:r>
              <a:rPr lang="en-US" sz="1700" dirty="0">
                <a:latin typeface="Cambria" panose="02040503050406030204" pitchFamily="18" charset="0"/>
                <a:ea typeface="Cambria" panose="02040503050406030204" pitchFamily="18" charset="0"/>
              </a:rPr>
              <a:t>Educated women tend to have greater informational and economic resources, leading to increased investments in their children's nutrition and healthcare (</a:t>
            </a:r>
            <a:r>
              <a:rPr lang="da-DK" sz="1700" dirty="0">
                <a:latin typeface="Cambria" panose="02040503050406030204" pitchFamily="18" charset="0"/>
                <a:ea typeface="Cambria" panose="02040503050406030204" pitchFamily="18" charset="0"/>
              </a:rPr>
              <a:t>Islam and Khan, 2023)</a:t>
            </a:r>
            <a:endParaRPr lang="en-US" sz="1700" dirty="0">
              <a:latin typeface="Cambria" panose="02040503050406030204" pitchFamily="18" charset="0"/>
              <a:ea typeface="Cambria" panose="02040503050406030204" pitchFamily="18" charset="0"/>
            </a:endParaRPr>
          </a:p>
          <a:p>
            <a:r>
              <a:rPr lang="en-US" sz="1700" dirty="0">
                <a:latin typeface="Cambria" panose="02040503050406030204" pitchFamily="18" charset="0"/>
                <a:ea typeface="Cambria" panose="02040503050406030204" pitchFamily="18" charset="0"/>
              </a:rPr>
              <a:t>Household socioeconomic factors</a:t>
            </a:r>
          </a:p>
          <a:p>
            <a:pPr lvl="1"/>
            <a:r>
              <a:rPr lang="en-US" sz="1700" dirty="0">
                <a:latin typeface="Cambria" panose="02040503050406030204" pitchFamily="18" charset="0"/>
                <a:ea typeface="Cambria" panose="02040503050406030204" pitchFamily="18" charset="0"/>
              </a:rPr>
              <a:t>A Bangladeshi study indicated that 4-year-old females, girls, and children with higher socioeconomic level mothers made greater literacy-numeracy, learning, physical, and social–emotional gains (</a:t>
            </a:r>
            <a:r>
              <a:rPr lang="da-DK" sz="1700" dirty="0">
                <a:latin typeface="Cambria" panose="02040503050406030204" pitchFamily="18" charset="0"/>
                <a:ea typeface="Cambria" panose="02040503050406030204" pitchFamily="18" charset="0"/>
              </a:rPr>
              <a:t>Miller et al. 2016; Islam and Khan, 2023)</a:t>
            </a:r>
            <a:endParaRPr lang="en-US" sz="1700" dirty="0">
              <a:latin typeface="Cambria" panose="02040503050406030204" pitchFamily="18" charset="0"/>
              <a:ea typeface="Cambria" panose="02040503050406030204" pitchFamily="18" charset="0"/>
            </a:endParaRPr>
          </a:p>
          <a:p>
            <a:pPr lvl="1"/>
            <a:r>
              <a:rPr lang="en-US" sz="1700" dirty="0">
                <a:latin typeface="Cambria" panose="02040503050406030204" pitchFamily="18" charset="0"/>
                <a:ea typeface="Cambria" panose="02040503050406030204" pitchFamily="18" charset="0"/>
              </a:rPr>
              <a:t>A study in a developing country found that lower-class mothers of Asian and African descent believed that infants develop skills at later stages in life (Cui, Liu, &amp; Zhao, 2019; </a:t>
            </a:r>
            <a:r>
              <a:rPr lang="en-US" sz="1700" dirty="0" err="1">
                <a:latin typeface="Cambria" panose="02040503050406030204" pitchFamily="18" charset="0"/>
                <a:ea typeface="Cambria" panose="02040503050406030204" pitchFamily="18" charset="0"/>
              </a:rPr>
              <a:t>Ertem</a:t>
            </a:r>
            <a:r>
              <a:rPr lang="en-US" sz="1700" dirty="0">
                <a:latin typeface="Cambria" panose="02040503050406030204" pitchFamily="18" charset="0"/>
                <a:ea typeface="Cambria" panose="02040503050406030204" pitchFamily="18" charset="0"/>
              </a:rPr>
              <a:t> et al. 2007)</a:t>
            </a:r>
            <a:endParaRPr lang="en-GB" sz="17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6516231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520202" y="111726"/>
            <a:ext cx="9002486" cy="679904"/>
          </a:xfrm>
        </p:spPr>
        <p:txBody>
          <a:bodyPr>
            <a:normAutofit/>
          </a:bodyPr>
          <a:lstStyle/>
          <a:p>
            <a:pPr algn="ctr"/>
            <a:r>
              <a:rPr lang="en-US" sz="2800" b="1" dirty="0">
                <a:solidFill>
                  <a:schemeClr val="tx2"/>
                </a:solidFill>
                <a:latin typeface="Cambria" panose="02040503050406030204" pitchFamily="18" charset="0"/>
                <a:ea typeface="Cambria" panose="02040503050406030204" pitchFamily="18" charset="0"/>
                <a:cs typeface="Calibri" panose="020F0502020204030204" pitchFamily="34" charset="0"/>
              </a:rPr>
              <a:t>Limitation of TDHS  </a:t>
            </a:r>
            <a:endParaRPr lang="en-GB" sz="2800" dirty="0">
              <a:latin typeface="Cambria" panose="02040503050406030204" pitchFamily="18" charset="0"/>
              <a:ea typeface="Cambria" panose="02040503050406030204" pitchFamily="18" charset="0"/>
            </a:endParaRPr>
          </a:p>
        </p:txBody>
      </p:sp>
      <p:sp>
        <p:nvSpPr>
          <p:cNvPr id="5" name="Content Placeholder 4">
            <a:extLst>
              <a:ext uri="{FF2B5EF4-FFF2-40B4-BE49-F238E27FC236}">
                <a16:creationId xmlns:a16="http://schemas.microsoft.com/office/drawing/2014/main" id="{765FE427-EA2B-439A-9A71-A67890A5971C}"/>
              </a:ext>
            </a:extLst>
          </p:cNvPr>
          <p:cNvSpPr>
            <a:spLocks noGrp="1"/>
          </p:cNvSpPr>
          <p:nvPr>
            <p:ph idx="1"/>
          </p:nvPr>
        </p:nvSpPr>
        <p:spPr>
          <a:xfrm>
            <a:off x="491755" y="791630"/>
            <a:ext cx="11177731" cy="5938779"/>
          </a:xfrm>
        </p:spPr>
        <p:txBody>
          <a:bodyPr>
            <a:noAutofit/>
          </a:bodyPr>
          <a:lstStyle/>
          <a:p>
            <a:r>
              <a:rPr lang="en-US" sz="2100" dirty="0">
                <a:latin typeface="Cambria" panose="02040503050406030204" pitchFamily="18" charset="0"/>
                <a:ea typeface="Cambria" panose="02040503050406030204" pitchFamily="18" charset="0"/>
              </a:rPr>
              <a:t>The cross-sectional nature of the data collection prevents the establishment of a causal relationship.</a:t>
            </a:r>
          </a:p>
          <a:p>
            <a:r>
              <a:rPr lang="en-US" sz="2100" dirty="0">
                <a:latin typeface="Cambria" panose="02040503050406030204" pitchFamily="18" charset="0"/>
                <a:ea typeface="Cambria" panose="02040503050406030204" pitchFamily="18" charset="0"/>
              </a:rPr>
              <a:t>TDHS data collection tool does not capture information on </a:t>
            </a:r>
            <a:r>
              <a:rPr lang="en-US" sz="2100" b="1" dirty="0">
                <a:solidFill>
                  <a:srgbClr val="0070C0"/>
                </a:solidFill>
                <a:latin typeface="Cambria" panose="02040503050406030204" pitchFamily="18" charset="0"/>
                <a:ea typeface="Cambria" panose="02040503050406030204" pitchFamily="18" charset="0"/>
              </a:rPr>
              <a:t>opportunities for early learning</a:t>
            </a:r>
            <a:r>
              <a:rPr lang="en-US" sz="2100" dirty="0">
                <a:latin typeface="Cambria" panose="02040503050406030204" pitchFamily="18" charset="0"/>
                <a:ea typeface="Cambria" panose="02040503050406030204" pitchFamily="18" charset="0"/>
              </a:rPr>
              <a:t>, </a:t>
            </a:r>
            <a:r>
              <a:rPr lang="en-US" sz="2100" b="1" dirty="0">
                <a:solidFill>
                  <a:srgbClr val="C00000"/>
                </a:solidFill>
                <a:latin typeface="Cambria" panose="02040503050406030204" pitchFamily="18" charset="0"/>
                <a:ea typeface="Cambria" panose="02040503050406030204" pitchFamily="18" charset="0"/>
              </a:rPr>
              <a:t>responsive care </a:t>
            </a:r>
            <a:r>
              <a:rPr lang="en-US" sz="2100" dirty="0">
                <a:latin typeface="Cambria" panose="02040503050406030204" pitchFamily="18" charset="0"/>
                <a:ea typeface="Cambria" panose="02040503050406030204" pitchFamily="18" charset="0"/>
              </a:rPr>
              <a:t>and there are only few variables </a:t>
            </a:r>
            <a:r>
              <a:rPr lang="en-US" sz="2100" b="1" dirty="0">
                <a:solidFill>
                  <a:srgbClr val="00B050"/>
                </a:solidFill>
                <a:latin typeface="Cambria" panose="02040503050406030204" pitchFamily="18" charset="0"/>
                <a:ea typeface="Cambria" panose="02040503050406030204" pitchFamily="18" charset="0"/>
              </a:rPr>
              <a:t>around the safety and security domain</a:t>
            </a:r>
          </a:p>
          <a:p>
            <a:pPr marL="0" indent="0">
              <a:buNone/>
            </a:pPr>
            <a:r>
              <a:rPr lang="en-US" sz="2100" b="1" dirty="0">
                <a:latin typeface="Cambria" panose="02040503050406030204" pitchFamily="18" charset="0"/>
                <a:ea typeface="Cambria" panose="02040503050406030204" pitchFamily="18" charset="0"/>
              </a:rPr>
              <a:t>No information on: </a:t>
            </a:r>
          </a:p>
          <a:p>
            <a:pPr lvl="1"/>
            <a:r>
              <a:rPr lang="en-US" sz="2100" dirty="0">
                <a:latin typeface="Cambria" panose="02040503050406030204" pitchFamily="18" charset="0"/>
                <a:ea typeface="Cambria" panose="02040503050406030204" pitchFamily="18" charset="0"/>
              </a:rPr>
              <a:t>Caregiver support and counselling</a:t>
            </a:r>
          </a:p>
          <a:p>
            <a:pPr lvl="1"/>
            <a:endParaRPr lang="en-US" sz="2100" dirty="0">
              <a:latin typeface="Cambria" panose="02040503050406030204" pitchFamily="18" charset="0"/>
              <a:ea typeface="Cambria" panose="02040503050406030204" pitchFamily="18" charset="0"/>
            </a:endParaRPr>
          </a:p>
          <a:p>
            <a:pPr lvl="1"/>
            <a:r>
              <a:rPr lang="en-US" sz="2100" dirty="0">
                <a:latin typeface="Cambria" panose="02040503050406030204" pitchFamily="18" charset="0"/>
                <a:ea typeface="Cambria" panose="02040503050406030204" pitchFamily="18" charset="0"/>
              </a:rPr>
              <a:t>Use of common household objects and homemade toys; play, reading, and storytelling groups for caregivers and children; book sharing; mobile toy and book libraries; quality day-care centers etc. </a:t>
            </a:r>
          </a:p>
          <a:p>
            <a:pPr lvl="1"/>
            <a:endParaRPr lang="en-US" sz="2100" dirty="0">
              <a:latin typeface="Cambria" panose="02040503050406030204" pitchFamily="18" charset="0"/>
              <a:ea typeface="Cambria" panose="02040503050406030204" pitchFamily="18" charset="0"/>
            </a:endParaRPr>
          </a:p>
          <a:p>
            <a:pPr lvl="1"/>
            <a:r>
              <a:rPr lang="en-US" sz="2100" dirty="0">
                <a:latin typeface="Cambria" panose="02040503050406030204" pitchFamily="18" charset="0"/>
                <a:ea typeface="Cambria" panose="02040503050406030204" pitchFamily="18" charset="0"/>
              </a:rPr>
              <a:t>Prevention and reduction of indoor and outdoor air pollution, the maintenance of environments free of hazardous chemicals, and the provision of safe family and play spaces in urban and rural areas</a:t>
            </a:r>
          </a:p>
          <a:p>
            <a:pPr lvl="1"/>
            <a:endParaRPr lang="en-US" sz="2100" dirty="0">
              <a:latin typeface="Cambria" panose="02040503050406030204" pitchFamily="18" charset="0"/>
              <a:ea typeface="Cambria" panose="02040503050406030204" pitchFamily="18" charset="0"/>
            </a:endParaRPr>
          </a:p>
          <a:p>
            <a:pPr lvl="1"/>
            <a:r>
              <a:rPr lang="en-US" sz="2100" dirty="0">
                <a:latin typeface="Cambria" panose="02040503050406030204" pitchFamily="18" charset="0"/>
                <a:ea typeface="Cambria" panose="02040503050406030204" pitchFamily="18" charset="0"/>
              </a:rPr>
              <a:t>Parenting knowledge, behaviors, preference, investment and role of fathers on parenting.</a:t>
            </a:r>
          </a:p>
        </p:txBody>
      </p:sp>
    </p:spTree>
    <p:extLst>
      <p:ext uri="{BB962C8B-B14F-4D97-AF65-F5344CB8AC3E}">
        <p14:creationId xmlns:p14="http://schemas.microsoft.com/office/powerpoint/2010/main" val="1883236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47B37-7CE0-35D3-D466-501A89D4852F}"/>
              </a:ext>
            </a:extLst>
          </p:cNvPr>
          <p:cNvSpPr>
            <a:spLocks noGrp="1"/>
          </p:cNvSpPr>
          <p:nvPr>
            <p:ph type="title"/>
          </p:nvPr>
        </p:nvSpPr>
        <p:spPr>
          <a:xfrm>
            <a:off x="402571" y="-108856"/>
            <a:ext cx="5334197" cy="1045027"/>
          </a:xfrm>
        </p:spPr>
        <p:txBody>
          <a:bodyPr anchor="ctr">
            <a:normAutofit/>
          </a:bodyPr>
          <a:lstStyle/>
          <a:p>
            <a:r>
              <a:rPr lang="en-US" sz="3600" b="1" dirty="0">
                <a:latin typeface="Cambria" panose="02040503050406030204" pitchFamily="18" charset="0"/>
                <a:ea typeface="Cambria" panose="02040503050406030204" pitchFamily="18" charset="0"/>
                <a:cs typeface="Calibri" panose="020F0502020204030204" pitchFamily="34" charset="0"/>
              </a:rPr>
              <a:t>Background </a:t>
            </a:r>
            <a:endParaRPr lang="en-TZ" sz="3600" b="1" dirty="0">
              <a:latin typeface="Cambria" panose="02040503050406030204" pitchFamily="18" charset="0"/>
              <a:ea typeface="Cambria" panose="02040503050406030204" pitchFamily="18" charset="0"/>
              <a:cs typeface="Calibri" panose="020F0502020204030204" pitchFamily="34" charset="0"/>
            </a:endParaRPr>
          </a:p>
        </p:txBody>
      </p:sp>
      <p:sp>
        <p:nvSpPr>
          <p:cNvPr id="3" name="Content Placeholder 2">
            <a:extLst>
              <a:ext uri="{FF2B5EF4-FFF2-40B4-BE49-F238E27FC236}">
                <a16:creationId xmlns:a16="http://schemas.microsoft.com/office/drawing/2014/main" id="{17090CE4-8599-05DC-3B6D-F55635DC5303}"/>
              </a:ext>
            </a:extLst>
          </p:cNvPr>
          <p:cNvSpPr>
            <a:spLocks noGrp="1"/>
          </p:cNvSpPr>
          <p:nvPr>
            <p:ph idx="1"/>
          </p:nvPr>
        </p:nvSpPr>
        <p:spPr>
          <a:xfrm>
            <a:off x="293913" y="1147665"/>
            <a:ext cx="6965303" cy="5243803"/>
          </a:xfrm>
        </p:spPr>
        <p:txBody>
          <a:bodyPr anchor="ctr">
            <a:normAutofit/>
          </a:bodyPr>
          <a:lstStyle/>
          <a:p>
            <a:pPr marL="0" indent="0">
              <a:buNone/>
            </a:pPr>
            <a:r>
              <a:rPr lang="en-US" sz="2400" dirty="0">
                <a:latin typeface="Cambria" panose="02040503050406030204" pitchFamily="18" charset="0"/>
                <a:ea typeface="Cambria" panose="02040503050406030204" pitchFamily="18" charset="0"/>
                <a:cs typeface="Calibri" panose="020F0502020204030204" pitchFamily="34" charset="0"/>
              </a:rPr>
              <a:t>Despite notable efforts and investments that had been done by the </a:t>
            </a:r>
            <a:r>
              <a:rPr lang="en-US" sz="2400" dirty="0" err="1">
                <a:latin typeface="Cambria" panose="02040503050406030204" pitchFamily="18" charset="0"/>
                <a:ea typeface="Cambria" panose="02040503050406030204" pitchFamily="18" charset="0"/>
                <a:cs typeface="Calibri" panose="020F0502020204030204" pitchFamily="34" charset="0"/>
              </a:rPr>
              <a:t>GoT</a:t>
            </a:r>
            <a:r>
              <a:rPr lang="en-US" sz="2400" dirty="0">
                <a:latin typeface="Cambria" panose="02040503050406030204" pitchFamily="18" charset="0"/>
                <a:ea typeface="Cambria" panose="02040503050406030204" pitchFamily="18" charset="0"/>
                <a:cs typeface="Calibri" panose="020F0502020204030204" pitchFamily="34" charset="0"/>
              </a:rPr>
              <a:t>, the following had been the status of ECD in Tanzania </a:t>
            </a:r>
          </a:p>
          <a:p>
            <a:pPr marL="0" indent="0">
              <a:buNone/>
            </a:pPr>
            <a:r>
              <a:rPr lang="en-US" sz="2400" dirty="0">
                <a:latin typeface="Cambria" panose="02040503050406030204" pitchFamily="18" charset="0"/>
                <a:ea typeface="Cambria" panose="02040503050406030204" pitchFamily="18" charset="0"/>
                <a:cs typeface="Calibri" panose="020F0502020204030204" pitchFamily="34" charset="0"/>
              </a:rPr>
              <a:t>1.  The 2022 Tanzania Demographic Health Survey (TDHS) indicated that:</a:t>
            </a:r>
          </a:p>
          <a:p>
            <a:pPr marL="514350" indent="-514350">
              <a:buFont typeface="+mj-lt"/>
              <a:buAutoNum type="alphaLcParenR"/>
            </a:pPr>
            <a:r>
              <a:rPr lang="en-US" sz="2400" dirty="0">
                <a:latin typeface="Cambria" panose="02040503050406030204" pitchFamily="18" charset="0"/>
                <a:ea typeface="Cambria" panose="02040503050406030204" pitchFamily="18" charset="0"/>
                <a:cs typeface="Calibri" panose="020F0502020204030204" pitchFamily="34" charset="0"/>
              </a:rPr>
              <a:t> Only 47% of children aged 24 – 59 months are developmentally on track leaving almost 53% of children off track. This is alarming to Tanzania since half of the population comprises children. </a:t>
            </a:r>
          </a:p>
          <a:p>
            <a:pPr marL="514350" indent="-514350">
              <a:buFont typeface="+mj-lt"/>
              <a:buAutoNum type="alphaLcParenR"/>
            </a:pPr>
            <a:r>
              <a:rPr lang="en-US" sz="2400" dirty="0">
                <a:latin typeface="Cambria" panose="02040503050406030204" pitchFamily="18" charset="0"/>
                <a:ea typeface="Cambria" panose="02040503050406030204" pitchFamily="18" charset="0"/>
                <a:cs typeface="Calibri" panose="020F0502020204030204" pitchFamily="34" charset="0"/>
              </a:rPr>
              <a:t>The percentage of children on track declined as age increased, reducing from 58% for children aged 24–35 months to worrisome 36% for those aged 48–59 months. </a:t>
            </a:r>
          </a:p>
          <a:p>
            <a:pPr marL="0" indent="0">
              <a:buNone/>
            </a:pPr>
            <a:endParaRPr lang="en-US" sz="2000" dirty="0">
              <a:latin typeface="Cambria" panose="02040503050406030204" pitchFamily="18" charset="0"/>
              <a:ea typeface="Cambria" panose="02040503050406030204" pitchFamily="18" charset="0"/>
            </a:endParaRPr>
          </a:p>
        </p:txBody>
      </p:sp>
      <p:pic>
        <p:nvPicPr>
          <p:cNvPr id="7" name="Picture 6">
            <a:extLst>
              <a:ext uri="{FF2B5EF4-FFF2-40B4-BE49-F238E27FC236}">
                <a16:creationId xmlns:a16="http://schemas.microsoft.com/office/drawing/2014/main" id="{AF1A5B0F-8FA0-4694-BD40-7832E236E775}"/>
              </a:ext>
            </a:extLst>
          </p:cNvPr>
          <p:cNvPicPr>
            <a:picLocks noChangeAspect="1"/>
          </p:cNvPicPr>
          <p:nvPr/>
        </p:nvPicPr>
        <p:blipFill>
          <a:blip r:embed="rId2"/>
          <a:stretch>
            <a:fillRect/>
          </a:stretch>
        </p:blipFill>
        <p:spPr>
          <a:xfrm>
            <a:off x="7688425" y="1222311"/>
            <a:ext cx="4289012" cy="4224867"/>
          </a:xfrm>
          <a:prstGeom prst="rect">
            <a:avLst/>
          </a:prstGeom>
        </p:spPr>
      </p:pic>
    </p:spTree>
    <p:extLst>
      <p:ext uri="{BB962C8B-B14F-4D97-AF65-F5344CB8AC3E}">
        <p14:creationId xmlns:p14="http://schemas.microsoft.com/office/powerpoint/2010/main" val="28495679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9DCCE-954A-4265-99C1-972F3EFF7E48}"/>
              </a:ext>
            </a:extLst>
          </p:cNvPr>
          <p:cNvSpPr>
            <a:spLocks noGrp="1"/>
          </p:cNvSpPr>
          <p:nvPr>
            <p:ph type="title"/>
          </p:nvPr>
        </p:nvSpPr>
        <p:spPr>
          <a:xfrm>
            <a:off x="0" y="3329608"/>
            <a:ext cx="12192000" cy="3190461"/>
          </a:xfrm>
        </p:spPr>
        <p:style>
          <a:lnRef idx="1">
            <a:schemeClr val="accent6"/>
          </a:lnRef>
          <a:fillRef idx="2">
            <a:schemeClr val="accent6"/>
          </a:fillRef>
          <a:effectRef idx="1">
            <a:schemeClr val="accent6"/>
          </a:effectRef>
          <a:fontRef idx="minor">
            <a:schemeClr val="dk1"/>
          </a:fontRef>
        </p:style>
        <p:txBody>
          <a:bodyPr>
            <a:normAutofit fontScale="90000"/>
          </a:bodyPr>
          <a:lstStyle/>
          <a:p>
            <a:pPr algn="ctr"/>
            <a:br>
              <a:rPr lang="en-US" dirty="0"/>
            </a:br>
            <a:br>
              <a:rPr lang="en-US" dirty="0"/>
            </a:br>
            <a:br>
              <a:rPr lang="en-US" dirty="0"/>
            </a:br>
            <a:br>
              <a:rPr lang="en-US" dirty="0"/>
            </a:br>
            <a:br>
              <a:rPr lang="en-US" dirty="0"/>
            </a:br>
            <a:br>
              <a:rPr lang="en-US" dirty="0"/>
            </a:br>
            <a:r>
              <a:rPr lang="en-US" i="1" dirty="0">
                <a:solidFill>
                  <a:schemeClr val="accent5">
                    <a:lumMod val="75000"/>
                  </a:schemeClr>
                </a:solidFill>
                <a:latin typeface="Gill Sans MT" panose="020B0502020104020203" pitchFamily="34" charset="0"/>
              </a:rPr>
              <a:t>Comments</a:t>
            </a:r>
            <a:br>
              <a:rPr lang="en-US" i="1" dirty="0">
                <a:solidFill>
                  <a:schemeClr val="accent5">
                    <a:lumMod val="75000"/>
                  </a:schemeClr>
                </a:solidFill>
                <a:latin typeface="Gill Sans MT" panose="020B0502020104020203" pitchFamily="34" charset="0"/>
              </a:rPr>
            </a:br>
            <a:br>
              <a:rPr lang="en-US" i="1" dirty="0">
                <a:solidFill>
                  <a:schemeClr val="accent5">
                    <a:lumMod val="75000"/>
                  </a:schemeClr>
                </a:solidFill>
                <a:latin typeface="Gill Sans MT" panose="020B0502020104020203" pitchFamily="34" charset="0"/>
              </a:rPr>
            </a:br>
            <a:br>
              <a:rPr lang="en-US" i="1" dirty="0">
                <a:solidFill>
                  <a:schemeClr val="accent5">
                    <a:lumMod val="75000"/>
                  </a:schemeClr>
                </a:solidFill>
                <a:latin typeface="Gill Sans MT" panose="020B0502020104020203" pitchFamily="34" charset="0"/>
              </a:rPr>
            </a:br>
            <a:r>
              <a:rPr lang="en-US" i="1" dirty="0">
                <a:solidFill>
                  <a:schemeClr val="accent5">
                    <a:lumMod val="75000"/>
                  </a:schemeClr>
                </a:solidFill>
                <a:latin typeface="Gill Sans MT" panose="020B0502020104020203" pitchFamily="34" charset="0"/>
              </a:rPr>
              <a:t>Suggestions…</a:t>
            </a:r>
            <a:br>
              <a:rPr lang="en-US" dirty="0"/>
            </a:br>
            <a:br>
              <a:rPr lang="en-US" dirty="0"/>
            </a:br>
            <a:br>
              <a:rPr lang="en-US" dirty="0"/>
            </a:br>
            <a:br>
              <a:rPr lang="en-US" dirty="0"/>
            </a:br>
            <a:br>
              <a:rPr lang="en-US" i="1" dirty="0">
                <a:solidFill>
                  <a:schemeClr val="accent5">
                    <a:lumMod val="75000"/>
                  </a:schemeClr>
                </a:solidFill>
                <a:latin typeface="Gill Sans MT" panose="020B0502020104020203" pitchFamily="34" charset="0"/>
              </a:rPr>
            </a:br>
            <a:br>
              <a:rPr lang="en-US" i="1" dirty="0">
                <a:solidFill>
                  <a:schemeClr val="accent5">
                    <a:lumMod val="75000"/>
                  </a:schemeClr>
                </a:solidFill>
                <a:latin typeface="Gill Sans MT" panose="020B0502020104020203" pitchFamily="34" charset="0"/>
              </a:rPr>
            </a:br>
            <a:endParaRPr lang="en-US" i="1" dirty="0">
              <a:solidFill>
                <a:schemeClr val="accent5">
                  <a:lumMod val="75000"/>
                </a:schemeClr>
              </a:solidFill>
              <a:latin typeface="Gill Sans MT" panose="020B0502020104020203" pitchFamily="34" charset="0"/>
            </a:endParaRPr>
          </a:p>
        </p:txBody>
      </p:sp>
      <p:pic>
        <p:nvPicPr>
          <p:cNvPr id="3074" name="Picture 2" descr="Thank You Images - Free Download on Freepik">
            <a:extLst>
              <a:ext uri="{FF2B5EF4-FFF2-40B4-BE49-F238E27FC236}">
                <a16:creationId xmlns:a16="http://schemas.microsoft.com/office/drawing/2014/main" id="{7092191D-DBDD-4ED9-8F8B-36D8445A93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1569" y="238540"/>
            <a:ext cx="3445151" cy="2438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568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0BA7BE0-5AF6-40A5-8625-614331D8D274}"/>
              </a:ext>
            </a:extLst>
          </p:cNvPr>
          <p:cNvPicPr>
            <a:picLocks noChangeAspect="1"/>
          </p:cNvPicPr>
          <p:nvPr/>
        </p:nvPicPr>
        <p:blipFill>
          <a:blip r:embed="rId2"/>
          <a:stretch>
            <a:fillRect/>
          </a:stretch>
        </p:blipFill>
        <p:spPr>
          <a:xfrm>
            <a:off x="576944" y="906086"/>
            <a:ext cx="9927770" cy="5951914"/>
          </a:xfrm>
          <a:prstGeom prst="rect">
            <a:avLst/>
          </a:prstGeom>
        </p:spPr>
      </p:pic>
      <p:sp>
        <p:nvSpPr>
          <p:cNvPr id="11" name="Title 1">
            <a:extLst>
              <a:ext uri="{FF2B5EF4-FFF2-40B4-BE49-F238E27FC236}">
                <a16:creationId xmlns:a16="http://schemas.microsoft.com/office/drawing/2014/main" id="{399151C3-950B-49B5-8AE6-A763E37B3F68}"/>
              </a:ext>
            </a:extLst>
          </p:cNvPr>
          <p:cNvSpPr>
            <a:spLocks noGrp="1"/>
          </p:cNvSpPr>
          <p:nvPr>
            <p:ph type="title"/>
          </p:nvPr>
        </p:nvSpPr>
        <p:spPr>
          <a:xfrm>
            <a:off x="1861456" y="171754"/>
            <a:ext cx="7859486" cy="734332"/>
          </a:xfrm>
        </p:spPr>
        <p:txBody>
          <a:bodyPr>
            <a:normAutofit/>
          </a:bodyPr>
          <a:lstStyle/>
          <a:p>
            <a:pPr algn="ctr"/>
            <a:r>
              <a:rPr lang="en-US" sz="3400" b="1" dirty="0">
                <a:solidFill>
                  <a:schemeClr val="tx2"/>
                </a:solidFill>
                <a:latin typeface="Cambria" panose="02040503050406030204" pitchFamily="18" charset="0"/>
                <a:ea typeface="Cambria" panose="02040503050406030204" pitchFamily="18" charset="0"/>
                <a:cs typeface="Calibri" panose="020F0502020204030204" pitchFamily="34" charset="0"/>
              </a:rPr>
              <a:t>WHO Nurturing Framework – 1/2</a:t>
            </a:r>
            <a:endParaRPr lang="en-GB" sz="34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007225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937657" y="365125"/>
            <a:ext cx="7859486" cy="734332"/>
          </a:xfrm>
        </p:spPr>
        <p:txBody>
          <a:bodyPr>
            <a:normAutofit/>
          </a:bodyPr>
          <a:lstStyle/>
          <a:p>
            <a:pPr algn="ctr"/>
            <a:r>
              <a:rPr lang="en-US" sz="3400" b="1" dirty="0">
                <a:solidFill>
                  <a:schemeClr val="tx2"/>
                </a:solidFill>
                <a:latin typeface="Cambria" panose="02040503050406030204" pitchFamily="18" charset="0"/>
                <a:ea typeface="Cambria" panose="02040503050406030204" pitchFamily="18" charset="0"/>
                <a:cs typeface="Calibri" panose="020F0502020204030204" pitchFamily="34" charset="0"/>
              </a:rPr>
              <a:t>WHO Nurturing Framework – 2/2</a:t>
            </a:r>
            <a:endParaRPr lang="en-GB" sz="3400" dirty="0">
              <a:latin typeface="Cambria" panose="02040503050406030204" pitchFamily="18" charset="0"/>
              <a:ea typeface="Cambria" panose="02040503050406030204" pitchFamily="18" charset="0"/>
            </a:endParaRPr>
          </a:p>
        </p:txBody>
      </p:sp>
      <p:pic>
        <p:nvPicPr>
          <p:cNvPr id="6" name="Picture 5">
            <a:extLst>
              <a:ext uri="{FF2B5EF4-FFF2-40B4-BE49-F238E27FC236}">
                <a16:creationId xmlns:a16="http://schemas.microsoft.com/office/drawing/2014/main" id="{99BDF862-354D-4C78-952C-236D262FD6C5}"/>
              </a:ext>
            </a:extLst>
          </p:cNvPr>
          <p:cNvPicPr>
            <a:picLocks noChangeAspect="1"/>
          </p:cNvPicPr>
          <p:nvPr/>
        </p:nvPicPr>
        <p:blipFill>
          <a:blip r:embed="rId2"/>
          <a:stretch>
            <a:fillRect/>
          </a:stretch>
        </p:blipFill>
        <p:spPr>
          <a:xfrm>
            <a:off x="853253" y="1196469"/>
            <a:ext cx="10674718" cy="5400274"/>
          </a:xfrm>
          <a:prstGeom prst="rect">
            <a:avLst/>
          </a:prstGeom>
        </p:spPr>
      </p:pic>
    </p:spTree>
    <p:extLst>
      <p:ext uri="{BB962C8B-B14F-4D97-AF65-F5344CB8AC3E}">
        <p14:creationId xmlns:p14="http://schemas.microsoft.com/office/powerpoint/2010/main" val="101974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71D72-5DCE-4C8A-9E88-646377E7041F}"/>
              </a:ext>
            </a:extLst>
          </p:cNvPr>
          <p:cNvSpPr>
            <a:spLocks noGrp="1"/>
          </p:cNvSpPr>
          <p:nvPr>
            <p:ph type="title"/>
          </p:nvPr>
        </p:nvSpPr>
        <p:spPr/>
        <p:txBody>
          <a:bodyPr/>
          <a:lstStyle/>
          <a:p>
            <a:pPr algn="ctr"/>
            <a:r>
              <a:rPr lang="en-US" b="1" dirty="0">
                <a:latin typeface="Cambria" panose="02040503050406030204" pitchFamily="18" charset="0"/>
                <a:ea typeface="Cambria" panose="02040503050406030204" pitchFamily="18" charset="0"/>
                <a:cs typeface="Calibri" panose="020F0502020204030204" pitchFamily="34" charset="0"/>
              </a:rPr>
              <a:t>Research Specific Objective</a:t>
            </a:r>
            <a:endParaRPr lang="en-GB"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E8316C7D-FF74-44B5-8BF5-3ADF634839C9}"/>
              </a:ext>
            </a:extLst>
          </p:cNvPr>
          <p:cNvSpPr>
            <a:spLocks noGrp="1"/>
          </p:cNvSpPr>
          <p:nvPr>
            <p:ph idx="1"/>
          </p:nvPr>
        </p:nvSpPr>
        <p:spPr/>
        <p:txBody>
          <a:bodyPr/>
          <a:lstStyle/>
          <a:p>
            <a:r>
              <a:rPr lang="en-US" dirty="0">
                <a:latin typeface="Cambria" panose="02040503050406030204" pitchFamily="18" charset="0"/>
                <a:ea typeface="Cambria" panose="02040503050406030204" pitchFamily="18" charset="0"/>
                <a:cs typeface="Calibri" panose="020F0502020204030204" pitchFamily="34" charset="0"/>
              </a:rPr>
              <a:t>To identify the determinants that influence children’s development outcomes as reported in 2022 TDHS – MIS.</a:t>
            </a:r>
          </a:p>
          <a:p>
            <a:pPr marL="0" indent="0">
              <a:buNone/>
            </a:pPr>
            <a:endParaRPr lang="en-GB" dirty="0"/>
          </a:p>
        </p:txBody>
      </p:sp>
    </p:spTree>
    <p:extLst>
      <p:ext uri="{BB962C8B-B14F-4D97-AF65-F5344CB8AC3E}">
        <p14:creationId xmlns:p14="http://schemas.microsoft.com/office/powerpoint/2010/main" val="2303272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42763EE-6894-35A6-9297-673A3AF03EDF}"/>
              </a:ext>
            </a:extLst>
          </p:cNvPr>
          <p:cNvPicPr>
            <a:picLocks noChangeAspect="1"/>
          </p:cNvPicPr>
          <p:nvPr/>
        </p:nvPicPr>
        <p:blipFill rotWithShape="1">
          <a:blip r:embed="rId2">
            <a:duotone>
              <a:schemeClr val="bg2">
                <a:shade val="45000"/>
                <a:satMod val="135000"/>
              </a:schemeClr>
              <a:prstClr val="white"/>
            </a:duotone>
          </a:blip>
          <a:srcRect t="14205" b="1525"/>
          <a:stretch/>
        </p:blipFill>
        <p:spPr>
          <a:xfrm>
            <a:off x="20" y="10"/>
            <a:ext cx="12191980" cy="6857990"/>
          </a:xfrm>
          <a:prstGeom prst="rect">
            <a:avLst/>
          </a:prstGeom>
        </p:spPr>
      </p:pic>
      <p:graphicFrame>
        <p:nvGraphicFramePr>
          <p:cNvPr id="9" name="Content Placeholder 4">
            <a:extLst>
              <a:ext uri="{FF2B5EF4-FFF2-40B4-BE49-F238E27FC236}">
                <a16:creationId xmlns:a16="http://schemas.microsoft.com/office/drawing/2014/main" id="{793CC91A-3458-22B4-6DBF-A9F813CC648F}"/>
              </a:ext>
            </a:extLst>
          </p:cNvPr>
          <p:cNvGraphicFramePr>
            <a:graphicFrameLocks noGrp="1"/>
          </p:cNvGraphicFramePr>
          <p:nvPr>
            <p:ph idx="1"/>
            <p:extLst>
              <p:ext uri="{D42A27DB-BD31-4B8C-83A1-F6EECF244321}">
                <p14:modId xmlns:p14="http://schemas.microsoft.com/office/powerpoint/2010/main" val="3057890133"/>
              </p:ext>
            </p:extLst>
          </p:nvPr>
        </p:nvGraphicFramePr>
        <p:xfrm>
          <a:off x="337457" y="315686"/>
          <a:ext cx="11604171" cy="63028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70527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9DF4C-F4D9-46D4-8B92-0A4D624B4EF1}"/>
              </a:ext>
            </a:extLst>
          </p:cNvPr>
          <p:cNvSpPr>
            <a:spLocks noGrp="1"/>
          </p:cNvSpPr>
          <p:nvPr>
            <p:ph type="title"/>
          </p:nvPr>
        </p:nvSpPr>
        <p:spPr>
          <a:xfrm>
            <a:off x="2027274" y="116959"/>
            <a:ext cx="9133114" cy="438212"/>
          </a:xfrm>
        </p:spPr>
        <p:txBody>
          <a:bodyPr>
            <a:normAutofit fontScale="90000"/>
          </a:bodyPr>
          <a:lstStyle/>
          <a:p>
            <a:pPr algn="ctr"/>
            <a:r>
              <a:rPr lang="en-US" sz="3200" b="1" dirty="0">
                <a:latin typeface="Cambria" panose="02040503050406030204" pitchFamily="18" charset="0"/>
                <a:ea typeface="Cambria" panose="02040503050406030204" pitchFamily="18" charset="0"/>
              </a:rPr>
              <a:t>Variables -  operationalization – 1/2</a:t>
            </a:r>
          </a:p>
        </p:txBody>
      </p:sp>
      <p:graphicFrame>
        <p:nvGraphicFramePr>
          <p:cNvPr id="4" name="Content Placeholder 3">
            <a:extLst>
              <a:ext uri="{FF2B5EF4-FFF2-40B4-BE49-F238E27FC236}">
                <a16:creationId xmlns:a16="http://schemas.microsoft.com/office/drawing/2014/main" id="{83125C8F-337C-42E2-9E1A-B8ADB643B5B9}"/>
              </a:ext>
            </a:extLst>
          </p:cNvPr>
          <p:cNvGraphicFramePr>
            <a:graphicFrameLocks noGrp="1"/>
          </p:cNvGraphicFramePr>
          <p:nvPr>
            <p:ph idx="1"/>
            <p:extLst>
              <p:ext uri="{D42A27DB-BD31-4B8C-83A1-F6EECF244321}">
                <p14:modId xmlns:p14="http://schemas.microsoft.com/office/powerpoint/2010/main" val="815636606"/>
              </p:ext>
            </p:extLst>
          </p:nvPr>
        </p:nvGraphicFramePr>
        <p:xfrm>
          <a:off x="381001" y="782114"/>
          <a:ext cx="5410200" cy="5416178"/>
        </p:xfrm>
        <a:graphic>
          <a:graphicData uri="http://schemas.openxmlformats.org/drawingml/2006/table">
            <a:tbl>
              <a:tblPr firstRow="1" firstCol="1" bandRow="1"/>
              <a:tblGrid>
                <a:gridCol w="2503958">
                  <a:extLst>
                    <a:ext uri="{9D8B030D-6E8A-4147-A177-3AD203B41FA5}">
                      <a16:colId xmlns:a16="http://schemas.microsoft.com/office/drawing/2014/main" val="2766600545"/>
                    </a:ext>
                  </a:extLst>
                </a:gridCol>
                <a:gridCol w="2906242">
                  <a:extLst>
                    <a:ext uri="{9D8B030D-6E8A-4147-A177-3AD203B41FA5}">
                      <a16:colId xmlns:a16="http://schemas.microsoft.com/office/drawing/2014/main" val="3134214195"/>
                    </a:ext>
                  </a:extLst>
                </a:gridCol>
              </a:tblGrid>
              <a:tr h="428246">
                <a:tc>
                  <a:txBody>
                    <a:bodyPr/>
                    <a:lstStyle/>
                    <a:p>
                      <a:pPr marL="0" marR="0" algn="ctr">
                        <a:lnSpc>
                          <a:spcPct val="150000"/>
                        </a:lnSpc>
                        <a:spcBef>
                          <a:spcPts val="0"/>
                        </a:spcBef>
                        <a:spcAft>
                          <a:spcPts val="0"/>
                        </a:spcAft>
                      </a:pPr>
                      <a:r>
                        <a:rPr lang="en-GB" sz="13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Variables</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70AD47"/>
                    </a:solidFill>
                  </a:tcPr>
                </a:tc>
                <a:tc>
                  <a:txBody>
                    <a:bodyPr/>
                    <a:lstStyle/>
                    <a:p>
                      <a:pPr marL="0" marR="0" algn="ctr">
                        <a:lnSpc>
                          <a:spcPct val="150000"/>
                        </a:lnSpc>
                        <a:spcBef>
                          <a:spcPts val="0"/>
                        </a:spcBef>
                        <a:spcAft>
                          <a:spcPts val="0"/>
                        </a:spcAft>
                      </a:pPr>
                      <a:r>
                        <a:rPr lang="en-GB" sz="13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Definition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70AD47"/>
                    </a:solidFill>
                  </a:tcPr>
                </a:tc>
                <a:extLst>
                  <a:ext uri="{0D108BD9-81ED-4DB2-BD59-A6C34878D82A}">
                    <a16:rowId xmlns:a16="http://schemas.microsoft.com/office/drawing/2014/main" val="2216806376"/>
                  </a:ext>
                </a:extLst>
              </a:tr>
              <a:tr h="332943">
                <a:tc>
                  <a:txBody>
                    <a:bodyPr/>
                    <a:lstStyle/>
                    <a:p>
                      <a:pPr marL="0" marR="0">
                        <a:lnSpc>
                          <a:spcPct val="150000"/>
                        </a:lnSpc>
                        <a:spcBef>
                          <a:spcPts val="0"/>
                        </a:spcBef>
                        <a:spcAft>
                          <a:spcPts val="0"/>
                        </a:spcAft>
                      </a:pPr>
                      <a:r>
                        <a:rPr lang="en-GB" sz="13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Good Health</a:t>
                      </a:r>
                      <a:endParaRPr lang="en-US" sz="1300" b="1"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gn="ct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 </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004177795"/>
                  </a:ext>
                </a:extLst>
              </a:tr>
              <a:tr h="332943">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Maternal Anaemia</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1 = if reported anaemia case, 0 otherwise</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415329083"/>
                  </a:ext>
                </a:extLst>
              </a:tr>
              <a:tr h="332943">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Parent's exposure to alcohol</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1 = if caregiver used alcohol, 0 otherwise</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280641772"/>
                  </a:ext>
                </a:extLst>
              </a:tr>
              <a:tr h="332943">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Parent's exposure to cigarette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if caregiver used cigarette,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009169350"/>
                  </a:ext>
                </a:extLst>
              </a:tr>
              <a:tr h="712892">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Infant and Child Diseases/sickness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if any sickness case was reported,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632168626"/>
                  </a:ext>
                </a:extLst>
              </a:tr>
              <a:tr h="332943">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Access to vaccination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1 = if accessed, 0 otherwise </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362971040"/>
                  </a:ext>
                </a:extLst>
              </a:tr>
              <a:tr h="332943">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ANC visits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1 = &gt; 4 visit, 0 otherwise </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3874393262"/>
                  </a:ext>
                </a:extLst>
              </a:tr>
              <a:tr h="332943">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Use of family planning</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486896864"/>
                  </a:ext>
                </a:extLst>
              </a:tr>
              <a:tr h="712892">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Institutional delivery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delivered at the healthcare facility, 0 otherwise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485529533"/>
                  </a:ext>
                </a:extLst>
              </a:tr>
              <a:tr h="332943">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Postnatal care (PNC) </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Mother received PNC care, 0 otherwise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723084938"/>
                  </a:ext>
                </a:extLst>
              </a:tr>
            </a:tbl>
          </a:graphicData>
        </a:graphic>
      </p:graphicFrame>
      <p:graphicFrame>
        <p:nvGraphicFramePr>
          <p:cNvPr id="5" name="Content Placeholder 3">
            <a:extLst>
              <a:ext uri="{FF2B5EF4-FFF2-40B4-BE49-F238E27FC236}">
                <a16:creationId xmlns:a16="http://schemas.microsoft.com/office/drawing/2014/main" id="{437DC4A1-BFBC-4F6E-8F22-436E920460AA}"/>
              </a:ext>
            </a:extLst>
          </p:cNvPr>
          <p:cNvGraphicFramePr>
            <a:graphicFrameLocks/>
          </p:cNvGraphicFramePr>
          <p:nvPr>
            <p:extLst>
              <p:ext uri="{D42A27DB-BD31-4B8C-83A1-F6EECF244321}">
                <p14:modId xmlns:p14="http://schemas.microsoft.com/office/powerpoint/2010/main" val="681304860"/>
              </p:ext>
            </p:extLst>
          </p:nvPr>
        </p:nvGraphicFramePr>
        <p:xfrm>
          <a:off x="5932714" y="782114"/>
          <a:ext cx="5995498" cy="5498942"/>
        </p:xfrm>
        <a:graphic>
          <a:graphicData uri="http://schemas.openxmlformats.org/drawingml/2006/table">
            <a:tbl>
              <a:tblPr firstRow="1" firstCol="1" bandRow="1"/>
              <a:tblGrid>
                <a:gridCol w="2774848">
                  <a:extLst>
                    <a:ext uri="{9D8B030D-6E8A-4147-A177-3AD203B41FA5}">
                      <a16:colId xmlns:a16="http://schemas.microsoft.com/office/drawing/2014/main" val="2766600545"/>
                    </a:ext>
                  </a:extLst>
                </a:gridCol>
                <a:gridCol w="3220650">
                  <a:extLst>
                    <a:ext uri="{9D8B030D-6E8A-4147-A177-3AD203B41FA5}">
                      <a16:colId xmlns:a16="http://schemas.microsoft.com/office/drawing/2014/main" val="3134214195"/>
                    </a:ext>
                  </a:extLst>
                </a:gridCol>
              </a:tblGrid>
              <a:tr h="315604">
                <a:tc>
                  <a:txBody>
                    <a:bodyPr/>
                    <a:lstStyle/>
                    <a:p>
                      <a:pPr marL="0" marR="0" algn="ctr">
                        <a:lnSpc>
                          <a:spcPct val="150000"/>
                        </a:lnSpc>
                        <a:spcBef>
                          <a:spcPts val="0"/>
                        </a:spcBef>
                        <a:spcAft>
                          <a:spcPts val="0"/>
                        </a:spcAft>
                      </a:pPr>
                      <a:r>
                        <a:rPr lang="en-GB" sz="13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Variables</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70AD47"/>
                    </a:solidFill>
                  </a:tcPr>
                </a:tc>
                <a:tc>
                  <a:txBody>
                    <a:bodyPr/>
                    <a:lstStyle/>
                    <a:p>
                      <a:pPr marL="0" marR="0" algn="ctr">
                        <a:lnSpc>
                          <a:spcPct val="150000"/>
                        </a:lnSpc>
                        <a:spcBef>
                          <a:spcPts val="0"/>
                        </a:spcBef>
                        <a:spcAft>
                          <a:spcPts val="0"/>
                        </a:spcAft>
                      </a:pPr>
                      <a:r>
                        <a:rPr lang="en-GB" sz="13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Definition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70AD47"/>
                    </a:solidFill>
                  </a:tcPr>
                </a:tc>
                <a:extLst>
                  <a:ext uri="{0D108BD9-81ED-4DB2-BD59-A6C34878D82A}">
                    <a16:rowId xmlns:a16="http://schemas.microsoft.com/office/drawing/2014/main" val="2216806376"/>
                  </a:ext>
                </a:extLst>
              </a:tr>
              <a:tr h="315604">
                <a:tc>
                  <a:txBody>
                    <a:bodyPr/>
                    <a:lstStyle/>
                    <a:p>
                      <a:pPr marL="0" marR="0">
                        <a:lnSpc>
                          <a:spcPct val="150000"/>
                        </a:lnSpc>
                        <a:spcBef>
                          <a:spcPts val="0"/>
                        </a:spcBef>
                        <a:spcAft>
                          <a:spcPts val="0"/>
                        </a:spcAft>
                      </a:pPr>
                      <a:r>
                        <a:rPr lang="en-GB" sz="13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Adequate Nutrition</a:t>
                      </a:r>
                      <a:endParaRPr lang="en-US" sz="1300" b="1"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874661770"/>
                  </a:ext>
                </a:extLst>
              </a:tr>
              <a:tr h="315604">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Stunting </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3108166650"/>
                  </a:ext>
                </a:extLst>
              </a:tr>
              <a:tr h="315604">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Infant and Child Birth Weight </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Low birth weight,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66144923"/>
                  </a:ext>
                </a:extLst>
              </a:tr>
              <a:tr h="315604">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Infants and child breastfeeding</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544119471"/>
                  </a:ext>
                </a:extLst>
              </a:tr>
              <a:tr h="315604">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Complementary Feeding</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3206792011"/>
                  </a:ext>
                </a:extLst>
              </a:tr>
              <a:tr h="675766">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Child Dietary Deficiencies (Macro and Micronutrients)</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3335043891"/>
                  </a:ext>
                </a:extLst>
              </a:tr>
              <a:tr h="315604">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Maternal use of Iron and Folic Acid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160199523"/>
                  </a:ext>
                </a:extLst>
              </a:tr>
              <a:tr h="315604">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Maternal Nutrition Status / BMI</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Normal, 2 = Overweight &amp; 3 = Obese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19847859"/>
                  </a:ext>
                </a:extLst>
              </a:tr>
              <a:tr h="315604">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Child underweight </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387915727"/>
                  </a:ext>
                </a:extLst>
              </a:tr>
              <a:tr h="675766">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Child received vitamin A in the last 6 months</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 </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4246571111"/>
                  </a:ext>
                </a:extLst>
              </a:tr>
              <a:tr h="315604">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Child received deworming </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31759330"/>
                  </a:ext>
                </a:extLst>
              </a:tr>
              <a:tr h="315604">
                <a:tc>
                  <a:txBody>
                    <a:bodyPr/>
                    <a:lstStyle/>
                    <a:p>
                      <a:pPr marL="0" marR="0" algn="r">
                        <a:lnSpc>
                          <a:spcPct val="150000"/>
                        </a:lnSpc>
                        <a:spcBef>
                          <a:spcPts val="0"/>
                        </a:spcBef>
                        <a:spcAft>
                          <a:spcPts val="0"/>
                        </a:spcAft>
                      </a:pPr>
                      <a:r>
                        <a:rPr lang="en-GB" sz="1300">
                          <a:solidFill>
                            <a:srgbClr val="000000"/>
                          </a:solidFill>
                          <a:effectLst/>
                          <a:latin typeface="Cambria" panose="02040503050406030204" pitchFamily="18" charset="0"/>
                          <a:ea typeface="Cambria" panose="02040503050406030204" pitchFamily="18" charset="0"/>
                          <a:cs typeface="Calibri" panose="020F0502020204030204" pitchFamily="34" charset="0"/>
                        </a:rPr>
                        <a:t>Child growth monitor</a:t>
                      </a:r>
                      <a:endParaRPr lang="en-US" sz="130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3438008855"/>
                  </a:ext>
                </a:extLst>
              </a:tr>
              <a:tr h="675766">
                <a:tc>
                  <a:txBody>
                    <a:bodyPr/>
                    <a:lstStyle/>
                    <a:p>
                      <a:pPr marL="0" marR="0" algn="r">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Household uses salt – tested with iodine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marL="0" marR="0">
                        <a:lnSpc>
                          <a:spcPct val="150000"/>
                        </a:lnSpc>
                        <a:spcBef>
                          <a:spcPts val="0"/>
                        </a:spcBef>
                        <a:spcAft>
                          <a:spcPts val="0"/>
                        </a:spcAft>
                      </a:pPr>
                      <a:r>
                        <a:rPr lang="en-GB" sz="1300"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1 = Yes, 0 otherwise</a:t>
                      </a:r>
                      <a:endParaRPr lang="en-US" sz="13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441601654"/>
                  </a:ext>
                </a:extLst>
              </a:tr>
            </a:tbl>
          </a:graphicData>
        </a:graphic>
      </p:graphicFrame>
    </p:spTree>
    <p:extLst>
      <p:ext uri="{BB962C8B-B14F-4D97-AF65-F5344CB8AC3E}">
        <p14:creationId xmlns:p14="http://schemas.microsoft.com/office/powerpoint/2010/main" val="941603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9DF4C-F4D9-46D4-8B92-0A4D624B4EF1}"/>
              </a:ext>
            </a:extLst>
          </p:cNvPr>
          <p:cNvSpPr>
            <a:spLocks noGrp="1"/>
          </p:cNvSpPr>
          <p:nvPr>
            <p:ph type="title"/>
          </p:nvPr>
        </p:nvSpPr>
        <p:spPr>
          <a:xfrm>
            <a:off x="2027274" y="116959"/>
            <a:ext cx="9133114" cy="637954"/>
          </a:xfrm>
        </p:spPr>
        <p:txBody>
          <a:bodyPr>
            <a:normAutofit/>
          </a:bodyPr>
          <a:lstStyle/>
          <a:p>
            <a:pPr algn="ctr"/>
            <a:r>
              <a:rPr lang="en-US" sz="3200" b="1" dirty="0">
                <a:latin typeface="Cambria" panose="02040503050406030204" pitchFamily="18" charset="0"/>
                <a:ea typeface="Cambria" panose="02040503050406030204" pitchFamily="18" charset="0"/>
              </a:rPr>
              <a:t>Variables -  operationalization – 2/2</a:t>
            </a:r>
          </a:p>
        </p:txBody>
      </p:sp>
      <p:graphicFrame>
        <p:nvGraphicFramePr>
          <p:cNvPr id="5" name="Content Placeholder 3">
            <a:extLst>
              <a:ext uri="{FF2B5EF4-FFF2-40B4-BE49-F238E27FC236}">
                <a16:creationId xmlns:a16="http://schemas.microsoft.com/office/drawing/2014/main" id="{E77D4339-3087-4909-B9E2-20792A94EE64}"/>
              </a:ext>
            </a:extLst>
          </p:cNvPr>
          <p:cNvGraphicFramePr>
            <a:graphicFrameLocks noGrp="1"/>
          </p:cNvGraphicFramePr>
          <p:nvPr>
            <p:ph idx="1"/>
            <p:extLst>
              <p:ext uri="{D42A27DB-BD31-4B8C-83A1-F6EECF244321}">
                <p14:modId xmlns:p14="http://schemas.microsoft.com/office/powerpoint/2010/main" val="4206879053"/>
              </p:ext>
            </p:extLst>
          </p:nvPr>
        </p:nvGraphicFramePr>
        <p:xfrm>
          <a:off x="435430" y="870856"/>
          <a:ext cx="5148942" cy="4920340"/>
        </p:xfrm>
        <a:graphic>
          <a:graphicData uri="http://schemas.openxmlformats.org/drawingml/2006/table">
            <a:tbl>
              <a:tblPr firstRow="1" firstCol="1" bandRow="1"/>
              <a:tblGrid>
                <a:gridCol w="2383043">
                  <a:extLst>
                    <a:ext uri="{9D8B030D-6E8A-4147-A177-3AD203B41FA5}">
                      <a16:colId xmlns:a16="http://schemas.microsoft.com/office/drawing/2014/main" val="2766600545"/>
                    </a:ext>
                  </a:extLst>
                </a:gridCol>
                <a:gridCol w="2765899">
                  <a:extLst>
                    <a:ext uri="{9D8B030D-6E8A-4147-A177-3AD203B41FA5}">
                      <a16:colId xmlns:a16="http://schemas.microsoft.com/office/drawing/2014/main" val="3134214195"/>
                    </a:ext>
                  </a:extLst>
                </a:gridCol>
              </a:tblGrid>
              <a:tr h="460678">
                <a:tc>
                  <a:txBody>
                    <a:bodyPr/>
                    <a:lstStyle/>
                    <a:p>
                      <a:pPr marL="0" marR="0" algn="ctr">
                        <a:lnSpc>
                          <a:spcPct val="150000"/>
                        </a:lnSpc>
                        <a:spcBef>
                          <a:spcPts val="0"/>
                        </a:spcBef>
                        <a:spcAft>
                          <a:spcPts val="0"/>
                        </a:spcAft>
                      </a:pPr>
                      <a:r>
                        <a:rPr lang="en-GB" sz="15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Variables</a:t>
                      </a:r>
                      <a:endParaRPr lang="en-US" sz="15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70AD47"/>
                    </a:solidFill>
                  </a:tcPr>
                </a:tc>
                <a:tc>
                  <a:txBody>
                    <a:bodyPr/>
                    <a:lstStyle/>
                    <a:p>
                      <a:pPr marL="0" marR="0" algn="ctr">
                        <a:lnSpc>
                          <a:spcPct val="150000"/>
                        </a:lnSpc>
                        <a:spcBef>
                          <a:spcPts val="0"/>
                        </a:spcBef>
                        <a:spcAft>
                          <a:spcPts val="0"/>
                        </a:spcAft>
                      </a:pPr>
                      <a:r>
                        <a:rPr lang="en-GB" sz="15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Definition </a:t>
                      </a:r>
                      <a:endParaRPr lang="en-US" sz="15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70AD47"/>
                    </a:solidFill>
                  </a:tcPr>
                </a:tc>
                <a:extLst>
                  <a:ext uri="{0D108BD9-81ED-4DB2-BD59-A6C34878D82A}">
                    <a16:rowId xmlns:a16="http://schemas.microsoft.com/office/drawing/2014/main" val="2216806376"/>
                  </a:ext>
                </a:extLst>
              </a:tr>
              <a:tr h="368698">
                <a:tc>
                  <a:txBody>
                    <a:bodyPr/>
                    <a:lstStyle/>
                    <a:p>
                      <a:pPr>
                        <a:lnSpc>
                          <a:spcPct val="115000"/>
                        </a:lnSpc>
                        <a:spcAft>
                          <a:spcPts val="0"/>
                        </a:spcAft>
                      </a:pPr>
                      <a:r>
                        <a:rPr lang="en-GB" sz="1500" b="1"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Security and Safety</a:t>
                      </a:r>
                      <a:endParaRPr lang="en-TZ" sz="1500" b="1"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b="1">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 </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004177795"/>
                  </a:ext>
                </a:extLst>
              </a:tr>
              <a:tr h="570707">
                <a:tc>
                  <a:txBody>
                    <a:bodyPr/>
                    <a:lstStyle/>
                    <a:p>
                      <a:pPr algn="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Household being a beneficiary of TASAF</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Yes, 0 otherwise</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415329083"/>
                  </a:ext>
                </a:extLst>
              </a:tr>
              <a:tr h="368698">
                <a:tc>
                  <a:txBody>
                    <a:bodyPr/>
                    <a:lstStyle/>
                    <a:p>
                      <a:pPr algn="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Birth registration </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Yes, 0 otherwise</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280641772"/>
                  </a:ext>
                </a:extLst>
              </a:tr>
              <a:tr h="570707">
                <a:tc>
                  <a:txBody>
                    <a:bodyPr/>
                    <a:lstStyle/>
                    <a:p>
                      <a:pPr algn="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Exposure to less severe violence </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Yes, 0 otherwise</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009169350"/>
                  </a:ext>
                </a:extLst>
              </a:tr>
              <a:tr h="570707">
                <a:tc>
                  <a:txBody>
                    <a:bodyPr/>
                    <a:lstStyle/>
                    <a:p>
                      <a:pPr algn="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Exposure to severe violence</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Yes, 0 otherwise</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632168626"/>
                  </a:ext>
                </a:extLst>
              </a:tr>
              <a:tr h="570707">
                <a:tc>
                  <a:txBody>
                    <a:bodyPr/>
                    <a:lstStyle/>
                    <a:p>
                      <a:pPr algn="r">
                        <a:lnSpc>
                          <a:spcPct val="115000"/>
                        </a:lnSpc>
                        <a:spcAft>
                          <a:spcPts val="0"/>
                        </a:spcAft>
                      </a:pPr>
                      <a:r>
                        <a:rPr lang="en-GB" sz="1500"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Exposure to sexual violence</a:t>
                      </a:r>
                      <a:endParaRPr lang="en-TZ" sz="15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Yes, 0 otherwise</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362971040"/>
                  </a:ext>
                </a:extLst>
              </a:tr>
              <a:tr h="570707">
                <a:tc>
                  <a:txBody>
                    <a:bodyPr/>
                    <a:lstStyle/>
                    <a:p>
                      <a:pPr algn="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Social protection </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Yes (Health insurance), 0 otherwise</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3874393262"/>
                  </a:ext>
                </a:extLst>
              </a:tr>
              <a:tr h="868731">
                <a:tc>
                  <a:txBody>
                    <a:bodyPr/>
                    <a:lstStyle/>
                    <a:p>
                      <a:pPr algn="r">
                        <a:lnSpc>
                          <a:spcPct val="115000"/>
                        </a:lnSpc>
                        <a:spcAft>
                          <a:spcPts val="0"/>
                        </a:spcAft>
                      </a:pPr>
                      <a:r>
                        <a:rPr lang="en-GB" sz="1500"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Water, sanitation, and hygiene </a:t>
                      </a:r>
                      <a:endParaRPr lang="en-TZ" sz="15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Yes (Household have access to clean and safe water), 0 otherwise</a:t>
                      </a:r>
                      <a:endParaRPr lang="en-TZ" sz="15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486896864"/>
                  </a:ext>
                </a:extLst>
              </a:tr>
            </a:tbl>
          </a:graphicData>
        </a:graphic>
      </p:graphicFrame>
      <p:graphicFrame>
        <p:nvGraphicFramePr>
          <p:cNvPr id="7" name="Content Placeholder 3">
            <a:extLst>
              <a:ext uri="{FF2B5EF4-FFF2-40B4-BE49-F238E27FC236}">
                <a16:creationId xmlns:a16="http://schemas.microsoft.com/office/drawing/2014/main" id="{CEA18D98-D2D0-4FCE-A73F-A08B90F7F80B}"/>
              </a:ext>
            </a:extLst>
          </p:cNvPr>
          <p:cNvGraphicFramePr>
            <a:graphicFrameLocks/>
          </p:cNvGraphicFramePr>
          <p:nvPr>
            <p:extLst>
              <p:ext uri="{D42A27DB-BD31-4B8C-83A1-F6EECF244321}">
                <p14:modId xmlns:p14="http://schemas.microsoft.com/office/powerpoint/2010/main" val="1041940611"/>
              </p:ext>
            </p:extLst>
          </p:nvPr>
        </p:nvGraphicFramePr>
        <p:xfrm>
          <a:off x="5769429" y="870857"/>
          <a:ext cx="5671457" cy="4920342"/>
        </p:xfrm>
        <a:graphic>
          <a:graphicData uri="http://schemas.openxmlformats.org/drawingml/2006/table">
            <a:tbl>
              <a:tblPr firstRow="1" firstCol="1" bandRow="1"/>
              <a:tblGrid>
                <a:gridCol w="2624875">
                  <a:extLst>
                    <a:ext uri="{9D8B030D-6E8A-4147-A177-3AD203B41FA5}">
                      <a16:colId xmlns:a16="http://schemas.microsoft.com/office/drawing/2014/main" val="2766600545"/>
                    </a:ext>
                  </a:extLst>
                </a:gridCol>
                <a:gridCol w="3046582">
                  <a:extLst>
                    <a:ext uri="{9D8B030D-6E8A-4147-A177-3AD203B41FA5}">
                      <a16:colId xmlns:a16="http://schemas.microsoft.com/office/drawing/2014/main" val="3134214195"/>
                    </a:ext>
                  </a:extLst>
                </a:gridCol>
              </a:tblGrid>
              <a:tr h="423583">
                <a:tc>
                  <a:txBody>
                    <a:bodyPr/>
                    <a:lstStyle/>
                    <a:p>
                      <a:pPr marL="0" marR="0" algn="ctr">
                        <a:lnSpc>
                          <a:spcPct val="150000"/>
                        </a:lnSpc>
                        <a:spcBef>
                          <a:spcPts val="0"/>
                        </a:spcBef>
                        <a:spcAft>
                          <a:spcPts val="0"/>
                        </a:spcAft>
                      </a:pPr>
                      <a:r>
                        <a:rPr lang="en-GB" sz="15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Variables</a:t>
                      </a:r>
                      <a:endParaRPr lang="en-US" sz="15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70AD47"/>
                    </a:solidFill>
                  </a:tcPr>
                </a:tc>
                <a:tc>
                  <a:txBody>
                    <a:bodyPr/>
                    <a:lstStyle/>
                    <a:p>
                      <a:pPr marL="0" marR="0" algn="ctr">
                        <a:lnSpc>
                          <a:spcPct val="150000"/>
                        </a:lnSpc>
                        <a:spcBef>
                          <a:spcPts val="0"/>
                        </a:spcBef>
                        <a:spcAft>
                          <a:spcPts val="0"/>
                        </a:spcAft>
                      </a:pPr>
                      <a:r>
                        <a:rPr lang="en-GB" sz="1500" b="1" dirty="0">
                          <a:solidFill>
                            <a:srgbClr val="000000"/>
                          </a:solidFill>
                          <a:effectLst/>
                          <a:latin typeface="Cambria" panose="02040503050406030204" pitchFamily="18" charset="0"/>
                          <a:ea typeface="Cambria" panose="02040503050406030204" pitchFamily="18" charset="0"/>
                          <a:cs typeface="Calibri" panose="020F0502020204030204" pitchFamily="34" charset="0"/>
                        </a:rPr>
                        <a:t>Definition </a:t>
                      </a:r>
                      <a:endParaRPr lang="en-US" sz="1500" dirty="0">
                        <a:effectLst/>
                        <a:latin typeface="Cambria" panose="02040503050406030204" pitchFamily="18" charset="0"/>
                        <a:ea typeface="Cambria" panose="02040503050406030204" pitchFamily="18" charset="0"/>
                        <a:cs typeface="Times New Roman" panose="02020603050405020304" pitchFamily="18" charset="0"/>
                      </a:endParaRPr>
                    </a:p>
                  </a:txBody>
                  <a:tcPr marL="61634" marR="61634"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70AD47"/>
                    </a:solidFill>
                  </a:tcPr>
                </a:tc>
                <a:extLst>
                  <a:ext uri="{0D108BD9-81ED-4DB2-BD59-A6C34878D82A}">
                    <a16:rowId xmlns:a16="http://schemas.microsoft.com/office/drawing/2014/main" val="2216806376"/>
                  </a:ext>
                </a:extLst>
              </a:tr>
              <a:tr h="339008">
                <a:tc>
                  <a:txBody>
                    <a:bodyPr/>
                    <a:lstStyle/>
                    <a:p>
                      <a:pPr>
                        <a:lnSpc>
                          <a:spcPct val="115000"/>
                        </a:lnSpc>
                        <a:spcAft>
                          <a:spcPts val="0"/>
                        </a:spcAft>
                      </a:pPr>
                      <a:r>
                        <a:rPr lang="en-GB" sz="1500" b="1"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Other variables </a:t>
                      </a:r>
                      <a:endParaRPr lang="en-TZ" sz="1500" b="1"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b="1">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 </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485529533"/>
                  </a:ext>
                </a:extLst>
              </a:tr>
              <a:tr h="339008">
                <a:tc>
                  <a:txBody>
                    <a:bodyPr/>
                    <a:lstStyle/>
                    <a:p>
                      <a:pPr algn="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Child sex</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Male, 0 Female </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2723084938"/>
                  </a:ext>
                </a:extLst>
              </a:tr>
              <a:tr h="1080030">
                <a:tc>
                  <a:txBody>
                    <a:bodyPr/>
                    <a:lstStyle/>
                    <a:p>
                      <a:pPr algn="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Mother's education</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Primary incomplete, 2 = Primary complete, 3 =secondary incomplete, 4 = Secondary complete or higher</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874661770"/>
                  </a:ext>
                </a:extLst>
              </a:tr>
              <a:tr h="1319675">
                <a:tc>
                  <a:txBody>
                    <a:bodyPr/>
                    <a:lstStyle/>
                    <a:p>
                      <a:pPr algn="r">
                        <a:lnSpc>
                          <a:spcPct val="115000"/>
                        </a:lnSpc>
                        <a:spcAft>
                          <a:spcPts val="0"/>
                        </a:spcAft>
                      </a:pPr>
                      <a:r>
                        <a:rPr lang="en-GB" sz="1500"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Mother’s age</a:t>
                      </a:r>
                      <a:endParaRPr lang="en-TZ" sz="15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15 – 19 years, 0 = 20 – 49 years or </a:t>
                      </a:r>
                      <a:endParaRPr lang="en-TZ" sz="1500" dirty="0">
                        <a:effectLst/>
                        <a:latin typeface="Cambria" panose="02040503050406030204" pitchFamily="18" charset="0"/>
                        <a:ea typeface="Calibri" panose="020F0502020204030204" pitchFamily="34" charset="0"/>
                        <a:cs typeface="Times New Roman" panose="02020603050405020304" pitchFamily="18" charset="0"/>
                      </a:endParaRPr>
                    </a:p>
                    <a:p>
                      <a:pPr>
                        <a:lnSpc>
                          <a:spcPct val="115000"/>
                        </a:lnSpc>
                        <a:spcAft>
                          <a:spcPts val="0"/>
                        </a:spcAft>
                      </a:pPr>
                      <a:r>
                        <a:rPr lang="en-GB" sz="1500"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15-19/ 2= 20-24/ 3= 25-29/ 4= 30-34/ 5= 35-39 / 6= 40-44 /7= 45-49</a:t>
                      </a:r>
                      <a:endParaRPr lang="en-TZ" sz="15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3108166650"/>
                  </a:ext>
                </a:extLst>
              </a:tr>
              <a:tr h="1080030">
                <a:tc>
                  <a:txBody>
                    <a:bodyPr/>
                    <a:lstStyle/>
                    <a:p>
                      <a:pPr algn="r">
                        <a:lnSpc>
                          <a:spcPct val="115000"/>
                        </a:lnSpc>
                        <a:spcAft>
                          <a:spcPts val="0"/>
                        </a:spcAft>
                      </a:pPr>
                      <a:r>
                        <a:rPr lang="en-GB" sz="1500"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Household socioeconomic factors</a:t>
                      </a:r>
                      <a:endParaRPr lang="en-TZ" sz="15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poorest, 2 = Second, 3 = Middle, 4 = Fourth &amp; 5 = </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p>
                      <a:pP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Highest</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166144923"/>
                  </a:ext>
                </a:extLst>
              </a:tr>
              <a:tr h="339008">
                <a:tc>
                  <a:txBody>
                    <a:bodyPr/>
                    <a:lstStyle/>
                    <a:p>
                      <a:pPr algn="r">
                        <a:lnSpc>
                          <a:spcPct val="115000"/>
                        </a:lnSpc>
                        <a:spcAft>
                          <a:spcPts val="0"/>
                        </a:spcAft>
                      </a:pPr>
                      <a:r>
                        <a:rPr lang="en-GB" sz="150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Household Head's Sex</a:t>
                      </a:r>
                      <a:endParaRPr lang="en-TZ" sz="150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70AD47"/>
                      </a:solidFill>
                      <a:prstDash val="solid"/>
                      <a:round/>
                      <a:headEnd type="none" w="med" len="med"/>
                      <a:tailEnd type="none" w="med" len="med"/>
                    </a:lnL>
                    <a:lnR>
                      <a:noFill/>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solidFill>
                      <a:srgbClr val="FFFFFF"/>
                    </a:solidFill>
                  </a:tcPr>
                </a:tc>
                <a:tc>
                  <a:txBody>
                    <a:bodyPr/>
                    <a:lstStyle/>
                    <a:p>
                      <a:pPr>
                        <a:lnSpc>
                          <a:spcPct val="115000"/>
                        </a:lnSpc>
                        <a:spcAft>
                          <a:spcPts val="0"/>
                        </a:spcAft>
                      </a:pPr>
                      <a:r>
                        <a:rPr lang="en-GB" sz="1500" dirty="0">
                          <a:solidFill>
                            <a:srgbClr val="000000"/>
                          </a:solidFill>
                          <a:effectLst/>
                          <a:latin typeface="Cambria" panose="02040503050406030204" pitchFamily="18" charset="0"/>
                          <a:ea typeface="Times New Roman" panose="02020603050405020304" pitchFamily="18" charset="0"/>
                          <a:cs typeface="Calibri" panose="020F0502020204030204" pitchFamily="34" charset="0"/>
                        </a:rPr>
                        <a:t>1 = Male, 0 otherwise</a:t>
                      </a:r>
                      <a:endParaRPr lang="en-TZ" sz="1500" dirty="0">
                        <a:effectLst/>
                        <a:latin typeface="Cambria" panose="02040503050406030204" pitchFamily="18" charset="0"/>
                        <a:ea typeface="Calibri" panose="020F0502020204030204" pitchFamily="34" charset="0"/>
                        <a:cs typeface="Times New Roman" panose="02020603050405020304" pitchFamily="18" charset="0"/>
                      </a:endParaRPr>
                    </a:p>
                  </a:txBody>
                  <a:tcPr marL="68580" marR="68580" marT="0" marB="0">
                    <a:lnL>
                      <a:noFill/>
                    </a:lnL>
                    <a:lnR w="12700" cap="flat" cmpd="sng" algn="ctr">
                      <a:solidFill>
                        <a:srgbClr val="70AD47"/>
                      </a:solidFill>
                      <a:prstDash val="solid"/>
                      <a:round/>
                      <a:headEnd type="none" w="med" len="med"/>
                      <a:tailEnd type="none" w="med" len="med"/>
                    </a:lnR>
                    <a:lnT w="12700" cap="flat" cmpd="sng" algn="ctr">
                      <a:solidFill>
                        <a:srgbClr val="70AD47"/>
                      </a:solidFill>
                      <a:prstDash val="solid"/>
                      <a:round/>
                      <a:headEnd type="none" w="med" len="med"/>
                      <a:tailEnd type="none" w="med" len="med"/>
                    </a:lnT>
                    <a:lnB w="12700" cap="flat" cmpd="sng" algn="ctr">
                      <a:solidFill>
                        <a:srgbClr val="70AD47"/>
                      </a:solidFill>
                      <a:prstDash val="solid"/>
                      <a:round/>
                      <a:headEnd type="none" w="med" len="med"/>
                      <a:tailEnd type="none" w="med" len="med"/>
                    </a:lnB>
                  </a:tcPr>
                </a:tc>
                <a:extLst>
                  <a:ext uri="{0D108BD9-81ED-4DB2-BD59-A6C34878D82A}">
                    <a16:rowId xmlns:a16="http://schemas.microsoft.com/office/drawing/2014/main" val="544119471"/>
                  </a:ext>
                </a:extLst>
              </a:tr>
            </a:tbl>
          </a:graphicData>
        </a:graphic>
      </p:graphicFrame>
    </p:spTree>
    <p:extLst>
      <p:ext uri="{BB962C8B-B14F-4D97-AF65-F5344CB8AC3E}">
        <p14:creationId xmlns:p14="http://schemas.microsoft.com/office/powerpoint/2010/main" val="2922044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9E7E3-420B-4AAB-A2D8-4117DC332A39}"/>
              </a:ext>
            </a:extLst>
          </p:cNvPr>
          <p:cNvSpPr>
            <a:spLocks noGrp="1"/>
          </p:cNvSpPr>
          <p:nvPr>
            <p:ph type="title"/>
          </p:nvPr>
        </p:nvSpPr>
        <p:spPr>
          <a:xfrm>
            <a:off x="1339416" y="2389965"/>
            <a:ext cx="9226529" cy="871027"/>
          </a:xfrm>
        </p:spPr>
        <p:txBody>
          <a:bodyPr>
            <a:noAutofit/>
          </a:bodyPr>
          <a:lstStyle/>
          <a:p>
            <a:pPr algn="ctr"/>
            <a:r>
              <a:rPr lang="en-US" sz="4000" b="1" dirty="0">
                <a:solidFill>
                  <a:schemeClr val="tx2"/>
                </a:solidFill>
                <a:latin typeface="Cambria" panose="02040503050406030204" pitchFamily="18" charset="0"/>
                <a:ea typeface="Cambria" panose="02040503050406030204" pitchFamily="18" charset="0"/>
                <a:cs typeface="Calibri" panose="020F0502020204030204" pitchFamily="34" charset="0"/>
              </a:rPr>
              <a:t>Results</a:t>
            </a:r>
            <a:br>
              <a:rPr lang="en-US" sz="4000" b="1" dirty="0">
                <a:solidFill>
                  <a:schemeClr val="tx2"/>
                </a:solidFill>
                <a:latin typeface="Cambria" panose="02040503050406030204" pitchFamily="18" charset="0"/>
                <a:ea typeface="Cambria" panose="02040503050406030204" pitchFamily="18" charset="0"/>
                <a:cs typeface="Calibri" panose="020F0502020204030204" pitchFamily="34" charset="0"/>
              </a:rPr>
            </a:br>
            <a:br>
              <a:rPr lang="en-US" sz="4000" b="1" dirty="0">
                <a:solidFill>
                  <a:schemeClr val="tx2"/>
                </a:solidFill>
                <a:latin typeface="Cambria" panose="02040503050406030204" pitchFamily="18" charset="0"/>
                <a:ea typeface="Cambria" panose="02040503050406030204" pitchFamily="18" charset="0"/>
                <a:cs typeface="Calibri" panose="020F0502020204030204" pitchFamily="34" charset="0"/>
              </a:rPr>
            </a:br>
            <a:br>
              <a:rPr lang="en-US" sz="4000" b="1" dirty="0">
                <a:solidFill>
                  <a:schemeClr val="tx2"/>
                </a:solidFill>
                <a:latin typeface="Cambria" panose="02040503050406030204" pitchFamily="18" charset="0"/>
                <a:ea typeface="Cambria" panose="02040503050406030204" pitchFamily="18" charset="0"/>
                <a:cs typeface="Calibri" panose="020F0502020204030204" pitchFamily="34" charset="0"/>
              </a:rPr>
            </a:br>
            <a:r>
              <a:rPr lang="en-US" sz="4000" b="1" dirty="0">
                <a:solidFill>
                  <a:schemeClr val="tx2"/>
                </a:solidFill>
                <a:latin typeface="Cambria" panose="02040503050406030204" pitchFamily="18" charset="0"/>
                <a:ea typeface="Cambria" panose="02040503050406030204" pitchFamily="18" charset="0"/>
                <a:cs typeface="Calibri" panose="020F0502020204030204" pitchFamily="34" charset="0"/>
              </a:rPr>
              <a:t>Descriptive Statistics  </a:t>
            </a:r>
            <a:endParaRPr lang="en-GB" sz="40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7211264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1546</TotalTime>
  <Words>1790</Words>
  <Application>Microsoft Office PowerPoint</Application>
  <PresentationFormat>Widescreen</PresentationFormat>
  <Paragraphs>356</Paragraphs>
  <Slides>20</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Cambria</vt:lpstr>
      <vt:lpstr>Gill Sans MT</vt:lpstr>
      <vt:lpstr>Times New Roman</vt:lpstr>
      <vt:lpstr>Office Theme</vt:lpstr>
      <vt:lpstr>Determinants of Early Childhood Development Using 2022 Tanzania Demographic Health Survey Data.     23-24th May 2025</vt:lpstr>
      <vt:lpstr>Background </vt:lpstr>
      <vt:lpstr>WHO Nurturing Framework – 1/2</vt:lpstr>
      <vt:lpstr>WHO Nurturing Framework – 2/2</vt:lpstr>
      <vt:lpstr>Research Specific Objective</vt:lpstr>
      <vt:lpstr>PowerPoint Presentation</vt:lpstr>
      <vt:lpstr>Variables -  operationalization – 1/2</vt:lpstr>
      <vt:lpstr>Variables -  operationalization – 2/2</vt:lpstr>
      <vt:lpstr>Results   Descriptive Statistics  </vt:lpstr>
      <vt:lpstr>Good Health Domain</vt:lpstr>
      <vt:lpstr>Adequate Nutrition Domain</vt:lpstr>
      <vt:lpstr>Security and Safety Domain</vt:lpstr>
      <vt:lpstr>Other Variables – ECD Outcomes</vt:lpstr>
      <vt:lpstr>Results: Multivariate logistic regression</vt:lpstr>
      <vt:lpstr>Multivariate logistic regression – 1/4</vt:lpstr>
      <vt:lpstr>Multivariate logistic regression – 2/4</vt:lpstr>
      <vt:lpstr>Multivariate logistic regression – 3/4</vt:lpstr>
      <vt:lpstr>Multivariate logistic regression – 4/4</vt:lpstr>
      <vt:lpstr>Limitation of TDHS  </vt:lpstr>
      <vt:lpstr>      Comments   Suggestions…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Conrad N. Hilton Foundation- Research and Evaluation Grant Project Description</dc:title>
  <dc:creator>Farida Katunzi</dc:creator>
  <cp:lastModifiedBy>editor</cp:lastModifiedBy>
  <cp:revision>227</cp:revision>
  <dcterms:created xsi:type="dcterms:W3CDTF">2024-06-25T06:26:03Z</dcterms:created>
  <dcterms:modified xsi:type="dcterms:W3CDTF">2025-05-21T10:49:52Z</dcterms:modified>
</cp:coreProperties>
</file>