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Lst>
  <p:sldSz cx="18288000" cy="10287000"/>
  <p:notesSz cx="6858000" cy="9144000"/>
  <p:embeddedFontLst>
    <p:embeddedFont>
      <p:font typeface="Agrandir" pitchFamily="2" charset="77"/>
      <p:regular r:id="rId9"/>
    </p:embeddedFont>
    <p:embeddedFont>
      <p:font typeface="Agrandir Bold" pitchFamily="2" charset="77"/>
      <p:regular r:id="rId10"/>
      <p:bold r:id="rId11"/>
    </p:embeddedFont>
    <p:embeddedFont>
      <p:font typeface="Poppins" pitchFamily="2" charset="77"/>
      <p:regular r:id="rId12"/>
      <p:bold r:id="rId13"/>
      <p:italic r:id="rId14"/>
    </p:embeddedFont>
    <p:embeddedFont>
      <p:font typeface="Poppins Bold" pitchFamily="2" charset="77"/>
      <p:regular r:id="rId15"/>
      <p:bold r:id="rId16"/>
    </p:embeddedFont>
    <p:embeddedFont>
      <p:font typeface="TT Norms Bold" panose="02000803030000020004" pitchFamily="2" charset="0"/>
      <p:regular r:id="rId17"/>
      <p:bold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604" autoAdjust="0"/>
  </p:normalViewPr>
  <p:slideViewPr>
    <p:cSldViewPr>
      <p:cViewPr varScale="1">
        <p:scale>
          <a:sx n="66" d="100"/>
          <a:sy n="66" d="100"/>
        </p:scale>
        <p:origin x="216" y="5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5.fntdata"/><Relationship Id="rId18"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font" Target="fonts/font7.fntdata"/><Relationship Id="rId10" Type="http://schemas.openxmlformats.org/officeDocument/2006/relationships/font" Target="fonts/font2.fntdata"/><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5/16/25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5/16/25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5/16/25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5/16/25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svg"/><Relationship Id="rId3" Type="http://schemas.openxmlformats.org/officeDocument/2006/relationships/image" Target="../media/image14.svg"/><Relationship Id="rId7" Type="http://schemas.openxmlformats.org/officeDocument/2006/relationships/image" Target="../media/image18.svg"/><Relationship Id="rId12" Type="http://schemas.openxmlformats.org/officeDocument/2006/relationships/image" Target="../media/image23.png"/><Relationship Id="rId2" Type="http://schemas.openxmlformats.org/officeDocument/2006/relationships/image" Target="../media/image13.png"/><Relationship Id="rId16"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2.jpeg"/><Relationship Id="rId5" Type="http://schemas.openxmlformats.org/officeDocument/2006/relationships/image" Target="../media/image16.svg"/><Relationship Id="rId15" Type="http://schemas.openxmlformats.org/officeDocument/2006/relationships/image" Target="../media/image26.sv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svg"/><Relationship Id="rId1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txBody>
          <a:bodyPr/>
          <a:lstStyle/>
          <a:p>
            <a:endParaRPr lang="en-TZ"/>
          </a:p>
        </p:txBody>
      </p:sp>
      <p:sp>
        <p:nvSpPr>
          <p:cNvPr id="3" name="AutoShape 3"/>
          <p:cNvSpPr/>
          <p:nvPr/>
        </p:nvSpPr>
        <p:spPr>
          <a:xfrm>
            <a:off x="1028700" y="1028700"/>
            <a:ext cx="16230600" cy="8229600"/>
          </a:xfrm>
          <a:prstGeom prst="rect">
            <a:avLst/>
          </a:prstGeom>
          <a:solidFill>
            <a:srgbClr val="F0F5F5"/>
          </a:solidFill>
        </p:spPr>
        <p:txBody>
          <a:bodyPr/>
          <a:lstStyle/>
          <a:p>
            <a:endParaRPr lang="en-TZ"/>
          </a:p>
        </p:txBody>
      </p:sp>
      <p:grpSp>
        <p:nvGrpSpPr>
          <p:cNvPr id="4" name="Group 4"/>
          <p:cNvGrpSpPr/>
          <p:nvPr/>
        </p:nvGrpSpPr>
        <p:grpSpPr>
          <a:xfrm>
            <a:off x="9471150" y="-1106859"/>
            <a:ext cx="12500768" cy="12500718"/>
            <a:chOff x="0" y="0"/>
            <a:chExt cx="6350000" cy="6349975"/>
          </a:xfrm>
        </p:grpSpPr>
        <p:sp>
          <p:nvSpPr>
            <p:cNvPr id="5" name="Freeform 5"/>
            <p:cNvSpPr/>
            <p:nvPr/>
          </p:nvSpPr>
          <p:spPr>
            <a:xfrm>
              <a:off x="0" y="0"/>
              <a:ext cx="6350000" cy="6349975"/>
            </a:xfrm>
            <a:custGeom>
              <a:avLst/>
              <a:gdLst/>
              <a:ahLst/>
              <a:cxnLst/>
              <a:rect l="l" t="t" r="r" b="b"/>
              <a:pathLst>
                <a:path w="6350000" h="6349975">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blipFill>
              <a:blip r:embed="rId3"/>
              <a:stretch>
                <a:fillRect l="-24999" r="-24999"/>
              </a:stretch>
            </a:blipFill>
          </p:spPr>
          <p:txBody>
            <a:bodyPr/>
            <a:lstStyle/>
            <a:p>
              <a:endParaRPr lang="en-TZ"/>
            </a:p>
          </p:txBody>
        </p:sp>
      </p:grpSp>
      <p:sp>
        <p:nvSpPr>
          <p:cNvPr id="6" name="AutoShape 6"/>
          <p:cNvSpPr/>
          <p:nvPr/>
        </p:nvSpPr>
        <p:spPr>
          <a:xfrm flipV="1">
            <a:off x="1038225" y="6453949"/>
            <a:ext cx="0" cy="983543"/>
          </a:xfrm>
          <a:prstGeom prst="line">
            <a:avLst/>
          </a:prstGeom>
          <a:ln w="19050" cap="flat">
            <a:solidFill>
              <a:srgbClr val="422120"/>
            </a:solidFill>
            <a:prstDash val="solid"/>
            <a:headEnd type="none" w="sm" len="sm"/>
            <a:tailEnd type="none" w="sm" len="sm"/>
          </a:ln>
        </p:spPr>
        <p:txBody>
          <a:bodyPr/>
          <a:lstStyle/>
          <a:p>
            <a:endParaRPr lang="en-TZ"/>
          </a:p>
        </p:txBody>
      </p:sp>
      <p:sp>
        <p:nvSpPr>
          <p:cNvPr id="7" name="Freeform 7"/>
          <p:cNvSpPr/>
          <p:nvPr/>
        </p:nvSpPr>
        <p:spPr>
          <a:xfrm>
            <a:off x="4955836" y="7826728"/>
            <a:ext cx="2544121" cy="2071383"/>
          </a:xfrm>
          <a:custGeom>
            <a:avLst/>
            <a:gdLst/>
            <a:ahLst/>
            <a:cxnLst/>
            <a:rect l="l" t="t" r="r" b="b"/>
            <a:pathLst>
              <a:path w="2544121" h="2071383">
                <a:moveTo>
                  <a:pt x="0" y="0"/>
                </a:moveTo>
                <a:lnTo>
                  <a:pt x="2544121" y="0"/>
                </a:lnTo>
                <a:lnTo>
                  <a:pt x="2544121" y="2071383"/>
                </a:lnTo>
                <a:lnTo>
                  <a:pt x="0" y="2071383"/>
                </a:lnTo>
                <a:lnTo>
                  <a:pt x="0" y="0"/>
                </a:lnTo>
                <a:close/>
              </a:path>
            </a:pathLst>
          </a:custGeom>
          <a:blipFill>
            <a:blip r:embed="rId4"/>
            <a:stretch>
              <a:fillRect/>
            </a:stretch>
          </a:blipFill>
        </p:spPr>
        <p:txBody>
          <a:bodyPr/>
          <a:lstStyle/>
          <a:p>
            <a:endParaRPr lang="en-TZ"/>
          </a:p>
        </p:txBody>
      </p:sp>
      <p:sp>
        <p:nvSpPr>
          <p:cNvPr id="8" name="TextBox 8"/>
          <p:cNvSpPr txBox="1"/>
          <p:nvPr/>
        </p:nvSpPr>
        <p:spPr>
          <a:xfrm>
            <a:off x="1335726" y="6281511"/>
            <a:ext cx="7547247" cy="1185545"/>
          </a:xfrm>
          <a:prstGeom prst="rect">
            <a:avLst/>
          </a:prstGeom>
        </p:spPr>
        <p:txBody>
          <a:bodyPr lIns="0" tIns="0" rIns="0" bIns="0" rtlCol="0" anchor="t">
            <a:spAutoFit/>
          </a:bodyPr>
          <a:lstStyle/>
          <a:p>
            <a:pPr algn="l">
              <a:lnSpc>
                <a:spcPts val="4480"/>
              </a:lnSpc>
            </a:pPr>
            <a:r>
              <a:rPr lang="en-US" sz="3200" b="1">
                <a:solidFill>
                  <a:srgbClr val="0C77BB"/>
                </a:solidFill>
                <a:latin typeface="Agrandir Bold"/>
                <a:ea typeface="Agrandir Bold"/>
                <a:cs typeface="Agrandir Bold"/>
                <a:sym typeface="Agrandir Bold"/>
              </a:rPr>
              <a:t>An Abstract Presented during</a:t>
            </a:r>
          </a:p>
          <a:p>
            <a:pPr marL="0" lvl="0" indent="0" algn="l">
              <a:lnSpc>
                <a:spcPts val="4480"/>
              </a:lnSpc>
            </a:pPr>
            <a:r>
              <a:rPr lang="en-US" sz="3200" b="1">
                <a:solidFill>
                  <a:srgbClr val="0C77BB"/>
                </a:solidFill>
                <a:latin typeface="Agrandir Bold"/>
                <a:ea typeface="Agrandir Bold"/>
                <a:cs typeface="Agrandir Bold"/>
                <a:sym typeface="Agrandir Bold"/>
              </a:rPr>
              <a:t>Tanzania Malezi Summit 2025</a:t>
            </a:r>
          </a:p>
        </p:txBody>
      </p:sp>
      <p:sp>
        <p:nvSpPr>
          <p:cNvPr id="9" name="TextBox 9"/>
          <p:cNvSpPr txBox="1"/>
          <p:nvPr/>
        </p:nvSpPr>
        <p:spPr>
          <a:xfrm>
            <a:off x="1028700" y="876300"/>
            <a:ext cx="7854272" cy="5353050"/>
          </a:xfrm>
          <a:prstGeom prst="rect">
            <a:avLst/>
          </a:prstGeom>
        </p:spPr>
        <p:txBody>
          <a:bodyPr lIns="0" tIns="0" rIns="0" bIns="0" rtlCol="0" anchor="t">
            <a:spAutoFit/>
          </a:bodyPr>
          <a:lstStyle/>
          <a:p>
            <a:pPr marL="0" lvl="0" indent="0" algn="l">
              <a:lnSpc>
                <a:spcPts val="6893"/>
              </a:lnSpc>
            </a:pPr>
            <a:r>
              <a:rPr lang="en-US" sz="5744" b="1">
                <a:solidFill>
                  <a:srgbClr val="0C77BB"/>
                </a:solidFill>
                <a:latin typeface="Agrandir Bold"/>
                <a:ea typeface="Agrandir Bold"/>
                <a:cs typeface="Agrandir Bold"/>
                <a:sym typeface="Agrandir Bold"/>
              </a:rPr>
              <a:t>Bolstering Child Well-Being in Tanzania: An Innovative Integrated Approach to Health, Nutrition and Protection</a:t>
            </a:r>
          </a:p>
        </p:txBody>
      </p:sp>
      <p:sp>
        <p:nvSpPr>
          <p:cNvPr id="10" name="TextBox 10"/>
          <p:cNvSpPr txBox="1"/>
          <p:nvPr/>
        </p:nvSpPr>
        <p:spPr>
          <a:xfrm>
            <a:off x="1038225" y="8092441"/>
            <a:ext cx="7547247" cy="1165859"/>
          </a:xfrm>
          <a:prstGeom prst="rect">
            <a:avLst/>
          </a:prstGeom>
        </p:spPr>
        <p:txBody>
          <a:bodyPr lIns="0" tIns="0" rIns="0" bIns="0" rtlCol="0" anchor="t">
            <a:spAutoFit/>
          </a:bodyPr>
          <a:lstStyle/>
          <a:p>
            <a:pPr algn="l">
              <a:lnSpc>
                <a:spcPts val="2940"/>
              </a:lnSpc>
            </a:pPr>
            <a:r>
              <a:rPr lang="en-US" sz="2100" b="1">
                <a:solidFill>
                  <a:srgbClr val="0C77BB"/>
                </a:solidFill>
                <a:latin typeface="Agrandir Bold"/>
                <a:ea typeface="Agrandir Bold"/>
                <a:cs typeface="Agrandir Bold"/>
                <a:sym typeface="Agrandir Bold"/>
              </a:rPr>
              <a:t>Presented by:</a:t>
            </a:r>
          </a:p>
          <a:p>
            <a:pPr algn="l">
              <a:lnSpc>
                <a:spcPts val="2940"/>
              </a:lnSpc>
            </a:pPr>
            <a:r>
              <a:rPr lang="en-US" sz="2100" b="1">
                <a:solidFill>
                  <a:srgbClr val="0C77BB"/>
                </a:solidFill>
                <a:latin typeface="Agrandir Bold"/>
                <a:ea typeface="Agrandir Bold"/>
                <a:cs typeface="Agrandir Bold"/>
                <a:sym typeface="Agrandir Bold"/>
              </a:rPr>
              <a:t>Fadhili Mtanga,</a:t>
            </a:r>
          </a:p>
          <a:p>
            <a:pPr marL="0" lvl="0" indent="0" algn="l">
              <a:lnSpc>
                <a:spcPts val="2940"/>
              </a:lnSpc>
            </a:pPr>
            <a:r>
              <a:rPr lang="en-US" sz="2100" b="1">
                <a:solidFill>
                  <a:srgbClr val="0C77BB"/>
                </a:solidFill>
                <a:latin typeface="Agrandir Bold"/>
                <a:ea typeface="Agrandir Bold"/>
                <a:cs typeface="Agrandir Bold"/>
                <a:sym typeface="Agrandir Bold"/>
              </a:rPr>
              <a:t>Executive Director | HIMSO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0F5F5"/>
        </a:solidFill>
        <a:effectLst/>
      </p:bgPr>
    </p:bg>
    <p:spTree>
      <p:nvGrpSpPr>
        <p:cNvPr id="1" name=""/>
        <p:cNvGrpSpPr/>
        <p:nvPr/>
      </p:nvGrpSpPr>
      <p:grpSpPr>
        <a:xfrm>
          <a:off x="0" y="0"/>
          <a:ext cx="0" cy="0"/>
          <a:chOff x="0" y="0"/>
          <a:chExt cx="0" cy="0"/>
        </a:xfrm>
      </p:grpSpPr>
      <p:sp>
        <p:nvSpPr>
          <p:cNvPr id="2" name="TextBox 2"/>
          <p:cNvSpPr txBox="1"/>
          <p:nvPr/>
        </p:nvSpPr>
        <p:spPr>
          <a:xfrm>
            <a:off x="2099361" y="1308315"/>
            <a:ext cx="14084886" cy="2676525"/>
          </a:xfrm>
          <a:prstGeom prst="rect">
            <a:avLst/>
          </a:prstGeom>
        </p:spPr>
        <p:txBody>
          <a:bodyPr lIns="0" tIns="0" rIns="0" bIns="0" rtlCol="0" anchor="t">
            <a:spAutoFit/>
          </a:bodyPr>
          <a:lstStyle/>
          <a:p>
            <a:pPr algn="l">
              <a:lnSpc>
                <a:spcPts val="9600"/>
              </a:lnSpc>
            </a:pPr>
            <a:r>
              <a:rPr lang="en-US" sz="8000" b="1">
                <a:solidFill>
                  <a:srgbClr val="0C77BB"/>
                </a:solidFill>
                <a:latin typeface="Agrandir Bold"/>
                <a:ea typeface="Agrandir Bold"/>
                <a:cs typeface="Agrandir Bold"/>
                <a:sym typeface="Agrandir Bold"/>
              </a:rPr>
              <a:t>Background</a:t>
            </a:r>
          </a:p>
          <a:p>
            <a:pPr marL="0" lvl="0" indent="0" algn="l">
              <a:lnSpc>
                <a:spcPts val="9600"/>
              </a:lnSpc>
              <a:spcBef>
                <a:spcPct val="0"/>
              </a:spcBef>
            </a:pPr>
            <a:endParaRPr lang="en-US" sz="8000" b="1">
              <a:solidFill>
                <a:srgbClr val="0C77BB"/>
              </a:solidFill>
              <a:latin typeface="Agrandir Bold"/>
              <a:ea typeface="Agrandir Bold"/>
              <a:cs typeface="Agrandir Bold"/>
              <a:sym typeface="Agrandir Bold"/>
            </a:endParaRPr>
          </a:p>
        </p:txBody>
      </p:sp>
      <p:sp>
        <p:nvSpPr>
          <p:cNvPr id="3" name="TextBox 3"/>
          <p:cNvSpPr txBox="1"/>
          <p:nvPr/>
        </p:nvSpPr>
        <p:spPr>
          <a:xfrm>
            <a:off x="2101557" y="3280547"/>
            <a:ext cx="14084886" cy="5166394"/>
          </a:xfrm>
          <a:prstGeom prst="rect">
            <a:avLst/>
          </a:prstGeom>
        </p:spPr>
        <p:txBody>
          <a:bodyPr lIns="0" tIns="0" rIns="0" bIns="0" rtlCol="0" anchor="t">
            <a:spAutoFit/>
          </a:bodyPr>
          <a:lstStyle/>
          <a:p>
            <a:pPr marL="0" lvl="0" indent="0" algn="just">
              <a:lnSpc>
                <a:spcPts val="5098"/>
              </a:lnSpc>
              <a:spcBef>
                <a:spcPct val="0"/>
              </a:spcBef>
            </a:pPr>
            <a:r>
              <a:rPr lang="en-US" sz="3399">
                <a:solidFill>
                  <a:srgbClr val="0C77BB"/>
                </a:solidFill>
                <a:latin typeface="Agrandir"/>
                <a:ea typeface="Agrandir"/>
                <a:cs typeface="Agrandir"/>
                <a:sym typeface="Agrandir"/>
              </a:rPr>
              <a:t>I</a:t>
            </a:r>
            <a:r>
              <a:rPr lang="en-US" sz="3399" u="none">
                <a:solidFill>
                  <a:srgbClr val="0C77BB"/>
                </a:solidFill>
                <a:latin typeface="Agrandir"/>
                <a:ea typeface="Agrandir"/>
                <a:cs typeface="Agrandir"/>
                <a:sym typeface="Agrandir"/>
              </a:rPr>
              <a:t>n Tanzania, child well-being faces interconnected challenges: 31% of children under five are stunted (TDHS 2022), 40% lack full immunization, and 20% experience violence or neglect, eroding family resilience and Early Childhood Development (ECD). These gaps undermine the "Mtoto ni Malezi" vision of strong families as a national foundation, highlighting the need for innovative, holistic interventions within the ECD landscape.</a:t>
            </a:r>
          </a:p>
          <a:p>
            <a:pPr marL="0" lvl="0" indent="0" algn="just">
              <a:lnSpc>
                <a:spcPts val="5098"/>
              </a:lnSpc>
              <a:spcBef>
                <a:spcPct val="0"/>
              </a:spcBef>
            </a:pPr>
            <a:endParaRPr lang="en-US" sz="3399" u="none">
              <a:solidFill>
                <a:srgbClr val="0C77BB"/>
              </a:solidFill>
              <a:latin typeface="Agrandir"/>
              <a:ea typeface="Agrandir"/>
              <a:cs typeface="Agrandir"/>
              <a:sym typeface="Agrandir"/>
            </a:endParaRPr>
          </a:p>
        </p:txBody>
      </p:sp>
      <p:sp>
        <p:nvSpPr>
          <p:cNvPr id="4" name="Freeform 4"/>
          <p:cNvSpPr/>
          <p:nvPr/>
        </p:nvSpPr>
        <p:spPr>
          <a:xfrm>
            <a:off x="17122167" y="9379410"/>
            <a:ext cx="1114723" cy="907590"/>
          </a:xfrm>
          <a:custGeom>
            <a:avLst/>
            <a:gdLst/>
            <a:ahLst/>
            <a:cxnLst/>
            <a:rect l="l" t="t" r="r" b="b"/>
            <a:pathLst>
              <a:path w="1114723" h="907590">
                <a:moveTo>
                  <a:pt x="0" y="0"/>
                </a:moveTo>
                <a:lnTo>
                  <a:pt x="1114723" y="0"/>
                </a:lnTo>
                <a:lnTo>
                  <a:pt x="1114723" y="907590"/>
                </a:lnTo>
                <a:lnTo>
                  <a:pt x="0" y="907590"/>
                </a:lnTo>
                <a:lnTo>
                  <a:pt x="0" y="0"/>
                </a:lnTo>
                <a:close/>
              </a:path>
            </a:pathLst>
          </a:custGeom>
          <a:blipFill>
            <a:blip r:embed="rId2"/>
            <a:stretch>
              <a:fillRect/>
            </a:stretch>
          </a:blipFill>
        </p:spPr>
        <p:txBody>
          <a:bodyPr/>
          <a:lstStyle/>
          <a:p>
            <a:endParaRPr lang="en-TZ"/>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0F5F5"/>
        </a:solidFill>
        <a:effectLst/>
      </p:bgPr>
    </p:bg>
    <p:spTree>
      <p:nvGrpSpPr>
        <p:cNvPr id="1" name=""/>
        <p:cNvGrpSpPr/>
        <p:nvPr/>
      </p:nvGrpSpPr>
      <p:grpSpPr>
        <a:xfrm>
          <a:off x="0" y="0"/>
          <a:ext cx="0" cy="0"/>
          <a:chOff x="0" y="0"/>
          <a:chExt cx="0" cy="0"/>
        </a:xfrm>
      </p:grpSpPr>
      <p:grpSp>
        <p:nvGrpSpPr>
          <p:cNvPr id="2" name="Group 2"/>
          <p:cNvGrpSpPr/>
          <p:nvPr/>
        </p:nvGrpSpPr>
        <p:grpSpPr>
          <a:xfrm>
            <a:off x="8036276" y="1383529"/>
            <a:ext cx="8902652" cy="7519943"/>
            <a:chOff x="0" y="0"/>
            <a:chExt cx="11870203" cy="10026591"/>
          </a:xfrm>
        </p:grpSpPr>
        <p:pic>
          <p:nvPicPr>
            <p:cNvPr id="3" name="Picture 3"/>
            <p:cNvPicPr>
              <a:picLocks noChangeAspect="1"/>
            </p:cNvPicPr>
            <p:nvPr/>
          </p:nvPicPr>
          <p:blipFill>
            <a:blip r:embed="rId2"/>
            <a:srcRect t="7765" b="7765"/>
            <a:stretch>
              <a:fillRect/>
            </a:stretch>
          </p:blipFill>
          <p:spPr>
            <a:xfrm>
              <a:off x="0" y="0"/>
              <a:ext cx="11870203" cy="10026591"/>
            </a:xfrm>
            <a:prstGeom prst="rect">
              <a:avLst/>
            </a:prstGeom>
          </p:spPr>
        </p:pic>
      </p:grpSp>
      <p:sp>
        <p:nvSpPr>
          <p:cNvPr id="4" name="TextBox 4"/>
          <p:cNvSpPr txBox="1"/>
          <p:nvPr/>
        </p:nvSpPr>
        <p:spPr>
          <a:xfrm>
            <a:off x="1028700" y="1773305"/>
            <a:ext cx="6212306" cy="1606549"/>
          </a:xfrm>
          <a:prstGeom prst="rect">
            <a:avLst/>
          </a:prstGeom>
        </p:spPr>
        <p:txBody>
          <a:bodyPr lIns="0" tIns="0" rIns="0" bIns="0" rtlCol="0" anchor="t">
            <a:spAutoFit/>
          </a:bodyPr>
          <a:lstStyle/>
          <a:p>
            <a:pPr marL="0" lvl="0" indent="0" algn="l">
              <a:lnSpc>
                <a:spcPts val="11200"/>
              </a:lnSpc>
              <a:spcBef>
                <a:spcPct val="0"/>
              </a:spcBef>
            </a:pPr>
            <a:r>
              <a:rPr lang="en-US" sz="8000" b="1">
                <a:solidFill>
                  <a:srgbClr val="0C77BB"/>
                </a:solidFill>
                <a:latin typeface="Agrandir Bold"/>
                <a:ea typeface="Agrandir Bold"/>
                <a:cs typeface="Agrandir Bold"/>
                <a:sym typeface="Agrandir Bold"/>
              </a:rPr>
              <a:t>Objectives</a:t>
            </a:r>
          </a:p>
        </p:txBody>
      </p:sp>
      <p:sp>
        <p:nvSpPr>
          <p:cNvPr id="5" name="TextBox 5"/>
          <p:cNvSpPr txBox="1"/>
          <p:nvPr/>
        </p:nvSpPr>
        <p:spPr>
          <a:xfrm>
            <a:off x="1028700" y="3892088"/>
            <a:ext cx="6589536" cy="4876165"/>
          </a:xfrm>
          <a:prstGeom prst="rect">
            <a:avLst/>
          </a:prstGeom>
        </p:spPr>
        <p:txBody>
          <a:bodyPr lIns="0" tIns="0" rIns="0" bIns="0" rtlCol="0" anchor="t">
            <a:spAutoFit/>
          </a:bodyPr>
          <a:lstStyle/>
          <a:p>
            <a:pPr marL="0" lvl="0" indent="0" algn="just">
              <a:lnSpc>
                <a:spcPts val="4759"/>
              </a:lnSpc>
              <a:spcBef>
                <a:spcPct val="0"/>
              </a:spcBef>
            </a:pPr>
            <a:r>
              <a:rPr lang="en-US" sz="3399">
                <a:solidFill>
                  <a:srgbClr val="0C77BB"/>
                </a:solidFill>
                <a:latin typeface="Agrandir"/>
                <a:ea typeface="Agrandir"/>
                <a:cs typeface="Agrandir"/>
                <a:sym typeface="Agrandir"/>
              </a:rPr>
              <a:t>To implemen</a:t>
            </a:r>
            <a:r>
              <a:rPr lang="en-US" sz="3399" u="none">
                <a:solidFill>
                  <a:srgbClr val="0C77BB"/>
                </a:solidFill>
                <a:latin typeface="Agrandir"/>
                <a:ea typeface="Agrandir"/>
                <a:cs typeface="Agrandir"/>
                <a:sym typeface="Agrandir"/>
              </a:rPr>
              <a:t>t and scale an integrated intervention combining health, nutrition, and protection services to improve child well-being in rural Tanzania, ensuring healthier and safer children within resilient families.</a:t>
            </a:r>
          </a:p>
          <a:p>
            <a:pPr marL="0" lvl="0" indent="0" algn="just">
              <a:lnSpc>
                <a:spcPts val="4759"/>
              </a:lnSpc>
              <a:spcBef>
                <a:spcPct val="0"/>
              </a:spcBef>
            </a:pPr>
            <a:endParaRPr lang="en-US" sz="3399" u="none">
              <a:solidFill>
                <a:srgbClr val="0C77BB"/>
              </a:solidFill>
              <a:latin typeface="Agrandir"/>
              <a:ea typeface="Agrandir"/>
              <a:cs typeface="Agrandir"/>
              <a:sym typeface="Agrandir"/>
            </a:endParaRPr>
          </a:p>
        </p:txBody>
      </p:sp>
      <p:sp>
        <p:nvSpPr>
          <p:cNvPr id="6" name="Freeform 6"/>
          <p:cNvSpPr/>
          <p:nvPr/>
        </p:nvSpPr>
        <p:spPr>
          <a:xfrm>
            <a:off x="17122167" y="9379410"/>
            <a:ext cx="1114723" cy="907590"/>
          </a:xfrm>
          <a:custGeom>
            <a:avLst/>
            <a:gdLst/>
            <a:ahLst/>
            <a:cxnLst/>
            <a:rect l="l" t="t" r="r" b="b"/>
            <a:pathLst>
              <a:path w="1114723" h="907590">
                <a:moveTo>
                  <a:pt x="0" y="0"/>
                </a:moveTo>
                <a:lnTo>
                  <a:pt x="1114723" y="0"/>
                </a:lnTo>
                <a:lnTo>
                  <a:pt x="1114723" y="907590"/>
                </a:lnTo>
                <a:lnTo>
                  <a:pt x="0" y="907590"/>
                </a:lnTo>
                <a:lnTo>
                  <a:pt x="0" y="0"/>
                </a:lnTo>
                <a:close/>
              </a:path>
            </a:pathLst>
          </a:custGeom>
          <a:blipFill>
            <a:blip r:embed="rId3"/>
            <a:stretch>
              <a:fillRect/>
            </a:stretch>
          </a:blipFill>
        </p:spPr>
        <p:txBody>
          <a:bodyPr/>
          <a:lstStyle/>
          <a:p>
            <a:endParaRPr lang="en-TZ"/>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0F5F5"/>
        </a:solidFill>
        <a:effectLst/>
      </p:bgPr>
    </p:bg>
    <p:spTree>
      <p:nvGrpSpPr>
        <p:cNvPr id="1" name=""/>
        <p:cNvGrpSpPr/>
        <p:nvPr/>
      </p:nvGrpSpPr>
      <p:grpSpPr>
        <a:xfrm>
          <a:off x="0" y="0"/>
          <a:ext cx="0" cy="0"/>
          <a:chOff x="0" y="0"/>
          <a:chExt cx="0" cy="0"/>
        </a:xfrm>
      </p:grpSpPr>
      <p:sp>
        <p:nvSpPr>
          <p:cNvPr id="2" name="TextBox 2"/>
          <p:cNvSpPr txBox="1"/>
          <p:nvPr/>
        </p:nvSpPr>
        <p:spPr>
          <a:xfrm>
            <a:off x="985998" y="1842277"/>
            <a:ext cx="12942131" cy="1606549"/>
          </a:xfrm>
          <a:prstGeom prst="rect">
            <a:avLst/>
          </a:prstGeom>
        </p:spPr>
        <p:txBody>
          <a:bodyPr lIns="0" tIns="0" rIns="0" bIns="0" rtlCol="0" anchor="t">
            <a:spAutoFit/>
          </a:bodyPr>
          <a:lstStyle/>
          <a:p>
            <a:pPr marL="0" lvl="0" indent="0" algn="l">
              <a:lnSpc>
                <a:spcPts val="11200"/>
              </a:lnSpc>
              <a:spcBef>
                <a:spcPct val="0"/>
              </a:spcBef>
            </a:pPr>
            <a:r>
              <a:rPr lang="en-US" sz="8000" b="1">
                <a:solidFill>
                  <a:srgbClr val="0C77BB"/>
                </a:solidFill>
                <a:latin typeface="Agrandir Bold"/>
                <a:ea typeface="Agrandir Bold"/>
                <a:cs typeface="Agrandir Bold"/>
                <a:sym typeface="Agrandir Bold"/>
              </a:rPr>
              <a:t>Methodologies</a:t>
            </a:r>
          </a:p>
        </p:txBody>
      </p:sp>
      <p:sp>
        <p:nvSpPr>
          <p:cNvPr id="3" name="TextBox 3"/>
          <p:cNvSpPr txBox="1"/>
          <p:nvPr/>
        </p:nvSpPr>
        <p:spPr>
          <a:xfrm>
            <a:off x="1028700" y="3903238"/>
            <a:ext cx="12856727" cy="5476240"/>
          </a:xfrm>
          <a:prstGeom prst="rect">
            <a:avLst/>
          </a:prstGeom>
        </p:spPr>
        <p:txBody>
          <a:bodyPr lIns="0" tIns="0" rIns="0" bIns="0" rtlCol="0" anchor="t">
            <a:spAutoFit/>
          </a:bodyPr>
          <a:lstStyle/>
          <a:p>
            <a:pPr marL="0" lvl="0" indent="0" algn="l">
              <a:lnSpc>
                <a:spcPts val="4759"/>
              </a:lnSpc>
              <a:spcBef>
                <a:spcPct val="0"/>
              </a:spcBef>
            </a:pPr>
            <a:r>
              <a:rPr lang="en-US" sz="3399">
                <a:solidFill>
                  <a:srgbClr val="0C77BB"/>
                </a:solidFill>
                <a:latin typeface="Agrandir"/>
                <a:ea typeface="Agrandir"/>
                <a:cs typeface="Agrandir"/>
                <a:sym typeface="Agrandir"/>
              </a:rPr>
              <a:t>A multifaceted approach that integrates health check-ups, micronutrient supplementation, parenting education on safety, and community-led child protection committees. A comprehensive strategy that incorporates community involvement via Community Health Workers (CHWs) and organized events. Collaborative exchange with local leaders and healthcare providers to establish platforms for exchanging experiences and best practices, cultivating a shared commitment to Early Childhood Development (ECD).</a:t>
            </a:r>
          </a:p>
        </p:txBody>
      </p:sp>
      <p:grpSp>
        <p:nvGrpSpPr>
          <p:cNvPr id="4" name="Group 4"/>
          <p:cNvGrpSpPr/>
          <p:nvPr/>
        </p:nvGrpSpPr>
        <p:grpSpPr>
          <a:xfrm>
            <a:off x="14533478" y="6532478"/>
            <a:ext cx="3754522" cy="3754522"/>
            <a:chOff x="0" y="0"/>
            <a:chExt cx="5006029" cy="5006029"/>
          </a:xfrm>
        </p:grpSpPr>
        <p:grpSp>
          <p:nvGrpSpPr>
            <p:cNvPr id="5" name="Group 5"/>
            <p:cNvGrpSpPr/>
            <p:nvPr/>
          </p:nvGrpSpPr>
          <p:grpSpPr>
            <a:xfrm>
              <a:off x="2503014" y="2503014"/>
              <a:ext cx="1251507" cy="1251507"/>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C77BB"/>
              </a:solidFill>
            </p:spPr>
            <p:txBody>
              <a:bodyPr/>
              <a:lstStyle/>
              <a:p>
                <a:endParaRPr lang="en-TZ"/>
              </a:p>
            </p:txBody>
          </p:sp>
        </p:grpSp>
        <p:grpSp>
          <p:nvGrpSpPr>
            <p:cNvPr id="7" name="Group 7"/>
            <p:cNvGrpSpPr/>
            <p:nvPr/>
          </p:nvGrpSpPr>
          <p:grpSpPr>
            <a:xfrm>
              <a:off x="2503014" y="1251507"/>
              <a:ext cx="1251507" cy="1251507"/>
              <a:chOff x="0" y="0"/>
              <a:chExt cx="1913890" cy="1913890"/>
            </a:xfrm>
          </p:grpSpPr>
          <p:sp>
            <p:nvSpPr>
              <p:cNvPr id="8" name="Freeform 8"/>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C77BB"/>
              </a:solidFill>
            </p:spPr>
            <p:txBody>
              <a:bodyPr/>
              <a:lstStyle/>
              <a:p>
                <a:endParaRPr lang="en-TZ"/>
              </a:p>
            </p:txBody>
          </p:sp>
        </p:grpSp>
        <p:grpSp>
          <p:nvGrpSpPr>
            <p:cNvPr id="9" name="Group 9"/>
            <p:cNvGrpSpPr/>
            <p:nvPr/>
          </p:nvGrpSpPr>
          <p:grpSpPr>
            <a:xfrm>
              <a:off x="1251507" y="2503014"/>
              <a:ext cx="1251507" cy="1251507"/>
              <a:chOff x="0" y="0"/>
              <a:chExt cx="1913890" cy="1913890"/>
            </a:xfrm>
          </p:grpSpPr>
          <p:sp>
            <p:nvSpPr>
              <p:cNvPr id="10" name="Freeform 10"/>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C77BB"/>
              </a:solidFill>
            </p:spPr>
            <p:txBody>
              <a:bodyPr/>
              <a:lstStyle/>
              <a:p>
                <a:endParaRPr lang="en-TZ"/>
              </a:p>
            </p:txBody>
          </p:sp>
        </p:grpSp>
        <p:grpSp>
          <p:nvGrpSpPr>
            <p:cNvPr id="11" name="Group 11"/>
            <p:cNvGrpSpPr/>
            <p:nvPr/>
          </p:nvGrpSpPr>
          <p:grpSpPr>
            <a:xfrm>
              <a:off x="3754522" y="3754522"/>
              <a:ext cx="1251507" cy="1251507"/>
              <a:chOff x="0" y="0"/>
              <a:chExt cx="1913890" cy="1913890"/>
            </a:xfrm>
          </p:grpSpPr>
          <p:sp>
            <p:nvSpPr>
              <p:cNvPr id="12" name="Freeform 12"/>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C77BB"/>
              </a:solidFill>
            </p:spPr>
            <p:txBody>
              <a:bodyPr/>
              <a:lstStyle/>
              <a:p>
                <a:endParaRPr lang="en-TZ"/>
              </a:p>
            </p:txBody>
          </p:sp>
        </p:grpSp>
        <p:grpSp>
          <p:nvGrpSpPr>
            <p:cNvPr id="13" name="Group 13"/>
            <p:cNvGrpSpPr/>
            <p:nvPr/>
          </p:nvGrpSpPr>
          <p:grpSpPr>
            <a:xfrm>
              <a:off x="3754522" y="2503014"/>
              <a:ext cx="1251507" cy="1251507"/>
              <a:chOff x="0" y="0"/>
              <a:chExt cx="1913890" cy="1913890"/>
            </a:xfrm>
          </p:grpSpPr>
          <p:sp>
            <p:nvSpPr>
              <p:cNvPr id="14" name="Freeform 14"/>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C77BB"/>
              </a:solidFill>
            </p:spPr>
            <p:txBody>
              <a:bodyPr/>
              <a:lstStyle/>
              <a:p>
                <a:endParaRPr lang="en-TZ"/>
              </a:p>
            </p:txBody>
          </p:sp>
        </p:grpSp>
        <p:grpSp>
          <p:nvGrpSpPr>
            <p:cNvPr id="15" name="Group 15"/>
            <p:cNvGrpSpPr/>
            <p:nvPr/>
          </p:nvGrpSpPr>
          <p:grpSpPr>
            <a:xfrm>
              <a:off x="2503014" y="3754522"/>
              <a:ext cx="1251507" cy="1251507"/>
              <a:chOff x="0" y="0"/>
              <a:chExt cx="1913890" cy="1913890"/>
            </a:xfrm>
          </p:grpSpPr>
          <p:sp>
            <p:nvSpPr>
              <p:cNvPr id="16" name="Freeform 1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C77BB"/>
              </a:solidFill>
            </p:spPr>
            <p:txBody>
              <a:bodyPr/>
              <a:lstStyle/>
              <a:p>
                <a:endParaRPr lang="en-TZ"/>
              </a:p>
            </p:txBody>
          </p:sp>
        </p:grpSp>
        <p:grpSp>
          <p:nvGrpSpPr>
            <p:cNvPr id="17" name="Group 17"/>
            <p:cNvGrpSpPr/>
            <p:nvPr/>
          </p:nvGrpSpPr>
          <p:grpSpPr>
            <a:xfrm>
              <a:off x="3754522" y="1251507"/>
              <a:ext cx="1251507" cy="1251507"/>
              <a:chOff x="0" y="0"/>
              <a:chExt cx="1913890" cy="1913890"/>
            </a:xfrm>
          </p:grpSpPr>
          <p:sp>
            <p:nvSpPr>
              <p:cNvPr id="18" name="Freeform 18"/>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C77BB"/>
              </a:solidFill>
            </p:spPr>
            <p:txBody>
              <a:bodyPr/>
              <a:lstStyle/>
              <a:p>
                <a:endParaRPr lang="en-TZ"/>
              </a:p>
            </p:txBody>
          </p:sp>
        </p:grpSp>
        <p:grpSp>
          <p:nvGrpSpPr>
            <p:cNvPr id="19" name="Group 19"/>
            <p:cNvGrpSpPr/>
            <p:nvPr/>
          </p:nvGrpSpPr>
          <p:grpSpPr>
            <a:xfrm>
              <a:off x="1251507" y="3754522"/>
              <a:ext cx="1251507" cy="1251507"/>
              <a:chOff x="0" y="0"/>
              <a:chExt cx="1913890" cy="1913890"/>
            </a:xfrm>
          </p:grpSpPr>
          <p:sp>
            <p:nvSpPr>
              <p:cNvPr id="20" name="Freeform 20"/>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C77BB"/>
              </a:solidFill>
            </p:spPr>
            <p:txBody>
              <a:bodyPr/>
              <a:lstStyle/>
              <a:p>
                <a:endParaRPr lang="en-TZ"/>
              </a:p>
            </p:txBody>
          </p:sp>
        </p:grpSp>
        <p:grpSp>
          <p:nvGrpSpPr>
            <p:cNvPr id="21" name="Group 21"/>
            <p:cNvGrpSpPr/>
            <p:nvPr/>
          </p:nvGrpSpPr>
          <p:grpSpPr>
            <a:xfrm>
              <a:off x="3754522" y="0"/>
              <a:ext cx="1251507" cy="1251507"/>
              <a:chOff x="0" y="0"/>
              <a:chExt cx="1913890" cy="1913890"/>
            </a:xfrm>
          </p:grpSpPr>
          <p:sp>
            <p:nvSpPr>
              <p:cNvPr id="22" name="Freeform 22"/>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C77BB"/>
              </a:solidFill>
            </p:spPr>
            <p:txBody>
              <a:bodyPr/>
              <a:lstStyle/>
              <a:p>
                <a:endParaRPr lang="en-TZ"/>
              </a:p>
            </p:txBody>
          </p:sp>
        </p:grpSp>
        <p:grpSp>
          <p:nvGrpSpPr>
            <p:cNvPr id="23" name="Group 23"/>
            <p:cNvGrpSpPr/>
            <p:nvPr/>
          </p:nvGrpSpPr>
          <p:grpSpPr>
            <a:xfrm>
              <a:off x="0" y="3754522"/>
              <a:ext cx="1251507" cy="1251507"/>
              <a:chOff x="0" y="0"/>
              <a:chExt cx="1913890" cy="1913890"/>
            </a:xfrm>
          </p:grpSpPr>
          <p:sp>
            <p:nvSpPr>
              <p:cNvPr id="24" name="Freeform 24"/>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C77BB"/>
              </a:solidFill>
            </p:spPr>
            <p:txBody>
              <a:bodyPr/>
              <a:lstStyle/>
              <a:p>
                <a:endParaRPr lang="en-TZ"/>
              </a:p>
            </p:txBody>
          </p:sp>
        </p:grpSp>
        <p:grpSp>
          <p:nvGrpSpPr>
            <p:cNvPr id="25" name="Group 25"/>
            <p:cNvGrpSpPr/>
            <p:nvPr/>
          </p:nvGrpSpPr>
          <p:grpSpPr>
            <a:xfrm>
              <a:off x="2503014" y="1251507"/>
              <a:ext cx="1251507" cy="1251507"/>
              <a:chOff x="0" y="0"/>
              <a:chExt cx="1913890" cy="1913890"/>
            </a:xfrm>
          </p:grpSpPr>
          <p:sp>
            <p:nvSpPr>
              <p:cNvPr id="26" name="Freeform 2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0000">
                  <a:alpha val="0"/>
                </a:srgbClr>
              </a:solidFill>
            </p:spPr>
            <p:txBody>
              <a:bodyPr/>
              <a:lstStyle/>
              <a:p>
                <a:endParaRPr lang="en-TZ"/>
              </a:p>
            </p:txBody>
          </p:sp>
        </p:grpSp>
      </p:grpSp>
      <p:sp>
        <p:nvSpPr>
          <p:cNvPr id="27" name="Freeform 27"/>
          <p:cNvSpPr/>
          <p:nvPr/>
        </p:nvSpPr>
        <p:spPr>
          <a:xfrm>
            <a:off x="152400" y="9258300"/>
            <a:ext cx="1114723" cy="907590"/>
          </a:xfrm>
          <a:custGeom>
            <a:avLst/>
            <a:gdLst/>
            <a:ahLst/>
            <a:cxnLst/>
            <a:rect l="l" t="t" r="r" b="b"/>
            <a:pathLst>
              <a:path w="1114723" h="907590">
                <a:moveTo>
                  <a:pt x="0" y="0"/>
                </a:moveTo>
                <a:lnTo>
                  <a:pt x="1114723" y="0"/>
                </a:lnTo>
                <a:lnTo>
                  <a:pt x="1114723" y="907590"/>
                </a:lnTo>
                <a:lnTo>
                  <a:pt x="0" y="907590"/>
                </a:lnTo>
                <a:lnTo>
                  <a:pt x="0" y="0"/>
                </a:lnTo>
                <a:close/>
              </a:path>
            </a:pathLst>
          </a:custGeom>
          <a:blipFill>
            <a:blip r:embed="rId2"/>
            <a:stretch>
              <a:fillRect/>
            </a:stretch>
          </a:blipFill>
        </p:spPr>
        <p:txBody>
          <a:bodyPr/>
          <a:lstStyle/>
          <a:p>
            <a:endParaRPr lang="en-TZ"/>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0F5F5"/>
        </a:solidFill>
        <a:effectLst/>
      </p:bgPr>
    </p:bg>
    <p:spTree>
      <p:nvGrpSpPr>
        <p:cNvPr id="1" name=""/>
        <p:cNvGrpSpPr/>
        <p:nvPr/>
      </p:nvGrpSpPr>
      <p:grpSpPr>
        <a:xfrm>
          <a:off x="0" y="0"/>
          <a:ext cx="0" cy="0"/>
          <a:chOff x="0" y="0"/>
          <a:chExt cx="0" cy="0"/>
        </a:xfrm>
      </p:grpSpPr>
      <p:sp>
        <p:nvSpPr>
          <p:cNvPr id="2" name="AutoShape 2"/>
          <p:cNvSpPr/>
          <p:nvPr/>
        </p:nvSpPr>
        <p:spPr>
          <a:xfrm>
            <a:off x="5358840" y="1108553"/>
            <a:ext cx="11859377" cy="8069894"/>
          </a:xfrm>
          <a:prstGeom prst="rect">
            <a:avLst/>
          </a:prstGeom>
          <a:solidFill>
            <a:srgbClr val="B3E3FA"/>
          </a:solidFill>
        </p:spPr>
        <p:txBody>
          <a:bodyPr/>
          <a:lstStyle/>
          <a:p>
            <a:endParaRPr lang="en-TZ"/>
          </a:p>
        </p:txBody>
      </p:sp>
      <p:grpSp>
        <p:nvGrpSpPr>
          <p:cNvPr id="3" name="Group 3"/>
          <p:cNvGrpSpPr/>
          <p:nvPr/>
        </p:nvGrpSpPr>
        <p:grpSpPr>
          <a:xfrm>
            <a:off x="5607369" y="1365529"/>
            <a:ext cx="11362320" cy="7555943"/>
            <a:chOff x="0" y="0"/>
            <a:chExt cx="1222256" cy="812800"/>
          </a:xfrm>
        </p:grpSpPr>
        <p:sp>
          <p:nvSpPr>
            <p:cNvPr id="4" name="Freeform 4"/>
            <p:cNvSpPr/>
            <p:nvPr/>
          </p:nvSpPr>
          <p:spPr>
            <a:xfrm>
              <a:off x="0" y="0"/>
              <a:ext cx="1222256" cy="812800"/>
            </a:xfrm>
            <a:custGeom>
              <a:avLst/>
              <a:gdLst/>
              <a:ahLst/>
              <a:cxnLst/>
              <a:rect l="l" t="t" r="r" b="b"/>
              <a:pathLst>
                <a:path w="1222256" h="812800">
                  <a:moveTo>
                    <a:pt x="0" y="0"/>
                  </a:moveTo>
                  <a:lnTo>
                    <a:pt x="1222256" y="0"/>
                  </a:lnTo>
                  <a:lnTo>
                    <a:pt x="1222256" y="812800"/>
                  </a:lnTo>
                  <a:lnTo>
                    <a:pt x="0" y="812800"/>
                  </a:lnTo>
                  <a:close/>
                </a:path>
              </a:pathLst>
            </a:custGeom>
            <a:blipFill>
              <a:blip r:embed="rId2"/>
              <a:stretch>
                <a:fillRect l="-8826" r="-8826"/>
              </a:stretch>
            </a:blipFill>
          </p:spPr>
          <p:txBody>
            <a:bodyPr/>
            <a:lstStyle/>
            <a:p>
              <a:endParaRPr lang="en-TZ"/>
            </a:p>
          </p:txBody>
        </p:sp>
      </p:grpSp>
      <p:grpSp>
        <p:nvGrpSpPr>
          <p:cNvPr id="5" name="Group 5"/>
          <p:cNvGrpSpPr/>
          <p:nvPr/>
        </p:nvGrpSpPr>
        <p:grpSpPr>
          <a:xfrm>
            <a:off x="685306" y="1804238"/>
            <a:ext cx="6982269" cy="7117233"/>
            <a:chOff x="0" y="0"/>
            <a:chExt cx="9309692" cy="9489644"/>
          </a:xfrm>
        </p:grpSpPr>
        <p:sp>
          <p:nvSpPr>
            <p:cNvPr id="6" name="AutoShape 6"/>
            <p:cNvSpPr/>
            <p:nvPr/>
          </p:nvSpPr>
          <p:spPr>
            <a:xfrm>
              <a:off x="0" y="0"/>
              <a:ext cx="9309692" cy="8818044"/>
            </a:xfrm>
            <a:prstGeom prst="rect">
              <a:avLst/>
            </a:prstGeom>
            <a:solidFill>
              <a:srgbClr val="B3E3FA"/>
            </a:solidFill>
          </p:spPr>
          <p:txBody>
            <a:bodyPr/>
            <a:lstStyle/>
            <a:p>
              <a:endParaRPr lang="en-TZ"/>
            </a:p>
          </p:txBody>
        </p:sp>
        <p:sp>
          <p:nvSpPr>
            <p:cNvPr id="7" name="TextBox 7"/>
            <p:cNvSpPr txBox="1"/>
            <p:nvPr/>
          </p:nvSpPr>
          <p:spPr>
            <a:xfrm>
              <a:off x="524778" y="228849"/>
              <a:ext cx="8260135" cy="1782445"/>
            </a:xfrm>
            <a:prstGeom prst="rect">
              <a:avLst/>
            </a:prstGeom>
          </p:spPr>
          <p:txBody>
            <a:bodyPr lIns="0" tIns="0" rIns="0" bIns="0" rtlCol="0" anchor="t">
              <a:spAutoFit/>
            </a:bodyPr>
            <a:lstStyle/>
            <a:p>
              <a:pPr marL="0" lvl="0" indent="0" algn="ctr">
                <a:lnSpc>
                  <a:spcPts val="8880"/>
                </a:lnSpc>
              </a:pPr>
              <a:r>
                <a:rPr lang="en-US" sz="8000" b="1">
                  <a:solidFill>
                    <a:srgbClr val="0C77BB"/>
                  </a:solidFill>
                  <a:latin typeface="Agrandir Bold"/>
                  <a:ea typeface="Agrandir Bold"/>
                  <a:cs typeface="Agrandir Bold"/>
                  <a:sym typeface="Agrandir Bold"/>
                </a:rPr>
                <a:t>Results</a:t>
              </a:r>
            </a:p>
          </p:txBody>
        </p:sp>
        <p:sp>
          <p:nvSpPr>
            <p:cNvPr id="8" name="TextBox 8"/>
            <p:cNvSpPr txBox="1"/>
            <p:nvPr/>
          </p:nvSpPr>
          <p:spPr>
            <a:xfrm>
              <a:off x="524778" y="2241966"/>
              <a:ext cx="8260135" cy="7247678"/>
            </a:xfrm>
            <a:prstGeom prst="rect">
              <a:avLst/>
            </a:prstGeom>
          </p:spPr>
          <p:txBody>
            <a:bodyPr lIns="0" tIns="0" rIns="0" bIns="0" rtlCol="0" anchor="t">
              <a:spAutoFit/>
            </a:bodyPr>
            <a:lstStyle/>
            <a:p>
              <a:pPr marL="0" lvl="0" indent="0" algn="ctr">
                <a:lnSpc>
                  <a:spcPts val="4759"/>
                </a:lnSpc>
              </a:pPr>
              <a:r>
                <a:rPr lang="en-US" sz="3399">
                  <a:solidFill>
                    <a:srgbClr val="0C77BB"/>
                  </a:solidFill>
                  <a:latin typeface="Agrandir"/>
                  <a:ea typeface="Agrandir"/>
                  <a:cs typeface="Agrandir"/>
                  <a:sym typeface="Agrandir"/>
                </a:rPr>
                <a:t>This approach ensures reduction in stunting, increase in immunization coverage, and decrease in child protection violations, evidencing the efficacy of integrated strategies in improving child outcomes.</a:t>
              </a:r>
            </a:p>
            <a:p>
              <a:pPr marL="0" lvl="0" indent="0" algn="ctr">
                <a:lnSpc>
                  <a:spcPts val="4759"/>
                </a:lnSpc>
              </a:pPr>
              <a:endParaRPr lang="en-US" sz="3399">
                <a:solidFill>
                  <a:srgbClr val="0C77BB"/>
                </a:solidFill>
                <a:latin typeface="Agrandir"/>
                <a:ea typeface="Agrandir"/>
                <a:cs typeface="Agrandir"/>
                <a:sym typeface="Agrandir"/>
              </a:endParaRPr>
            </a:p>
          </p:txBody>
        </p:sp>
      </p:grpSp>
      <p:sp>
        <p:nvSpPr>
          <p:cNvPr id="9" name="Freeform 9"/>
          <p:cNvSpPr/>
          <p:nvPr/>
        </p:nvSpPr>
        <p:spPr>
          <a:xfrm>
            <a:off x="17122167" y="9379410"/>
            <a:ext cx="1114723" cy="907590"/>
          </a:xfrm>
          <a:custGeom>
            <a:avLst/>
            <a:gdLst/>
            <a:ahLst/>
            <a:cxnLst/>
            <a:rect l="l" t="t" r="r" b="b"/>
            <a:pathLst>
              <a:path w="1114723" h="907590">
                <a:moveTo>
                  <a:pt x="0" y="0"/>
                </a:moveTo>
                <a:lnTo>
                  <a:pt x="1114723" y="0"/>
                </a:lnTo>
                <a:lnTo>
                  <a:pt x="1114723" y="907590"/>
                </a:lnTo>
                <a:lnTo>
                  <a:pt x="0" y="907590"/>
                </a:lnTo>
                <a:lnTo>
                  <a:pt x="0" y="0"/>
                </a:lnTo>
                <a:close/>
              </a:path>
            </a:pathLst>
          </a:custGeom>
          <a:blipFill>
            <a:blip r:embed="rId3"/>
            <a:stretch>
              <a:fillRect/>
            </a:stretch>
          </a:blipFill>
        </p:spPr>
        <p:txBody>
          <a:bodyPr/>
          <a:lstStyle/>
          <a:p>
            <a:endParaRPr lang="en-TZ"/>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0F5F5"/>
        </a:solidFill>
        <a:effectLst/>
      </p:bgPr>
    </p:bg>
    <p:spTree>
      <p:nvGrpSpPr>
        <p:cNvPr id="1" name=""/>
        <p:cNvGrpSpPr/>
        <p:nvPr/>
      </p:nvGrpSpPr>
      <p:grpSpPr>
        <a:xfrm>
          <a:off x="0" y="0"/>
          <a:ext cx="0" cy="0"/>
          <a:chOff x="0" y="0"/>
          <a:chExt cx="0" cy="0"/>
        </a:xfrm>
      </p:grpSpPr>
      <p:grpSp>
        <p:nvGrpSpPr>
          <p:cNvPr id="2" name="Group 2"/>
          <p:cNvGrpSpPr/>
          <p:nvPr/>
        </p:nvGrpSpPr>
        <p:grpSpPr>
          <a:xfrm>
            <a:off x="774288" y="2758812"/>
            <a:ext cx="16347879" cy="6936797"/>
            <a:chOff x="0" y="0"/>
            <a:chExt cx="4305614" cy="1826975"/>
          </a:xfrm>
        </p:grpSpPr>
        <p:sp>
          <p:nvSpPr>
            <p:cNvPr id="3" name="Freeform 3"/>
            <p:cNvSpPr/>
            <p:nvPr/>
          </p:nvSpPr>
          <p:spPr>
            <a:xfrm>
              <a:off x="0" y="0"/>
              <a:ext cx="4305614" cy="1826975"/>
            </a:xfrm>
            <a:custGeom>
              <a:avLst/>
              <a:gdLst/>
              <a:ahLst/>
              <a:cxnLst/>
              <a:rect l="l" t="t" r="r" b="b"/>
              <a:pathLst>
                <a:path w="4305614" h="1826975">
                  <a:moveTo>
                    <a:pt x="24152" y="0"/>
                  </a:moveTo>
                  <a:lnTo>
                    <a:pt x="4281462" y="0"/>
                  </a:lnTo>
                  <a:cubicBezTo>
                    <a:pt x="4287868" y="0"/>
                    <a:pt x="4294011" y="2545"/>
                    <a:pt x="4298540" y="7074"/>
                  </a:cubicBezTo>
                  <a:cubicBezTo>
                    <a:pt x="4303070" y="11603"/>
                    <a:pt x="4305614" y="17747"/>
                    <a:pt x="4305614" y="24152"/>
                  </a:cubicBezTo>
                  <a:lnTo>
                    <a:pt x="4305614" y="1802823"/>
                  </a:lnTo>
                  <a:cubicBezTo>
                    <a:pt x="4305614" y="1809229"/>
                    <a:pt x="4303070" y="1815372"/>
                    <a:pt x="4298540" y="1819902"/>
                  </a:cubicBezTo>
                  <a:cubicBezTo>
                    <a:pt x="4294011" y="1824431"/>
                    <a:pt x="4287868" y="1826975"/>
                    <a:pt x="4281462" y="1826975"/>
                  </a:cubicBezTo>
                  <a:lnTo>
                    <a:pt x="24152" y="1826975"/>
                  </a:lnTo>
                  <a:cubicBezTo>
                    <a:pt x="17747" y="1826975"/>
                    <a:pt x="11603" y="1824431"/>
                    <a:pt x="7074" y="1819902"/>
                  </a:cubicBezTo>
                  <a:cubicBezTo>
                    <a:pt x="2545" y="1815372"/>
                    <a:pt x="0" y="1809229"/>
                    <a:pt x="0" y="1802823"/>
                  </a:cubicBezTo>
                  <a:lnTo>
                    <a:pt x="0" y="24152"/>
                  </a:lnTo>
                  <a:cubicBezTo>
                    <a:pt x="0" y="17747"/>
                    <a:pt x="2545" y="11603"/>
                    <a:pt x="7074" y="7074"/>
                  </a:cubicBezTo>
                  <a:cubicBezTo>
                    <a:pt x="11603" y="2545"/>
                    <a:pt x="17747" y="0"/>
                    <a:pt x="24152" y="0"/>
                  </a:cubicBezTo>
                  <a:close/>
                </a:path>
              </a:pathLst>
            </a:custGeom>
            <a:solidFill>
              <a:srgbClr val="FAFAFA"/>
            </a:solidFill>
          </p:spPr>
          <p:txBody>
            <a:bodyPr/>
            <a:lstStyle/>
            <a:p>
              <a:endParaRPr lang="en-TZ"/>
            </a:p>
          </p:txBody>
        </p:sp>
        <p:sp>
          <p:nvSpPr>
            <p:cNvPr id="4" name="TextBox 4"/>
            <p:cNvSpPr txBox="1"/>
            <p:nvPr/>
          </p:nvSpPr>
          <p:spPr>
            <a:xfrm>
              <a:off x="0" y="-38100"/>
              <a:ext cx="4305614" cy="1865075"/>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rot="4302480">
            <a:off x="16473932" y="-365554"/>
            <a:ext cx="2722598" cy="2788509"/>
          </a:xfrm>
          <a:custGeom>
            <a:avLst/>
            <a:gdLst/>
            <a:ahLst/>
            <a:cxnLst/>
            <a:rect l="l" t="t" r="r" b="b"/>
            <a:pathLst>
              <a:path w="2722598" h="2788509">
                <a:moveTo>
                  <a:pt x="0" y="0"/>
                </a:moveTo>
                <a:lnTo>
                  <a:pt x="2722599" y="0"/>
                </a:lnTo>
                <a:lnTo>
                  <a:pt x="2722599" y="2788508"/>
                </a:lnTo>
                <a:lnTo>
                  <a:pt x="0" y="27885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TZ"/>
          </a:p>
        </p:txBody>
      </p:sp>
      <p:sp>
        <p:nvSpPr>
          <p:cNvPr id="6" name="Freeform 6"/>
          <p:cNvSpPr/>
          <p:nvPr/>
        </p:nvSpPr>
        <p:spPr>
          <a:xfrm>
            <a:off x="1636780" y="8011632"/>
            <a:ext cx="3266712" cy="397945"/>
          </a:xfrm>
          <a:custGeom>
            <a:avLst/>
            <a:gdLst/>
            <a:ahLst/>
            <a:cxnLst/>
            <a:rect l="l" t="t" r="r" b="b"/>
            <a:pathLst>
              <a:path w="3266712" h="397945">
                <a:moveTo>
                  <a:pt x="0" y="0"/>
                </a:moveTo>
                <a:lnTo>
                  <a:pt x="3266712" y="0"/>
                </a:lnTo>
                <a:lnTo>
                  <a:pt x="3266712" y="397945"/>
                </a:lnTo>
                <a:lnTo>
                  <a:pt x="0" y="3979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TZ"/>
          </a:p>
        </p:txBody>
      </p:sp>
      <p:sp>
        <p:nvSpPr>
          <p:cNvPr id="7" name="Freeform 7"/>
          <p:cNvSpPr/>
          <p:nvPr/>
        </p:nvSpPr>
        <p:spPr>
          <a:xfrm>
            <a:off x="2013825" y="3956818"/>
            <a:ext cx="4341229" cy="2857318"/>
          </a:xfrm>
          <a:custGeom>
            <a:avLst/>
            <a:gdLst/>
            <a:ahLst/>
            <a:cxnLst/>
            <a:rect l="l" t="t" r="r" b="b"/>
            <a:pathLst>
              <a:path w="4341229" h="2857318">
                <a:moveTo>
                  <a:pt x="0" y="0"/>
                </a:moveTo>
                <a:lnTo>
                  <a:pt x="4341229" y="0"/>
                </a:lnTo>
                <a:lnTo>
                  <a:pt x="4341229" y="2857318"/>
                </a:lnTo>
                <a:lnTo>
                  <a:pt x="0" y="285731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TZ"/>
          </a:p>
        </p:txBody>
      </p:sp>
      <p:sp>
        <p:nvSpPr>
          <p:cNvPr id="8" name="Freeform 8"/>
          <p:cNvSpPr/>
          <p:nvPr/>
        </p:nvSpPr>
        <p:spPr>
          <a:xfrm>
            <a:off x="774288" y="2758812"/>
            <a:ext cx="6820302" cy="6936797"/>
          </a:xfrm>
          <a:custGeom>
            <a:avLst/>
            <a:gdLst/>
            <a:ahLst/>
            <a:cxnLst/>
            <a:rect l="l" t="t" r="r" b="b"/>
            <a:pathLst>
              <a:path w="6820302" h="6936797">
                <a:moveTo>
                  <a:pt x="0" y="0"/>
                </a:moveTo>
                <a:lnTo>
                  <a:pt x="6820302" y="0"/>
                </a:lnTo>
                <a:lnTo>
                  <a:pt x="6820302" y="6936797"/>
                </a:lnTo>
                <a:lnTo>
                  <a:pt x="0" y="6936797"/>
                </a:lnTo>
                <a:lnTo>
                  <a:pt x="0" y="0"/>
                </a:lnTo>
                <a:close/>
              </a:path>
            </a:pathLst>
          </a:custGeom>
          <a:blipFill>
            <a:blip r:embed="rId8"/>
            <a:stretch>
              <a:fillRect l="-854" r="-854"/>
            </a:stretch>
          </a:blipFill>
        </p:spPr>
        <p:txBody>
          <a:bodyPr/>
          <a:lstStyle/>
          <a:p>
            <a:endParaRPr lang="en-TZ"/>
          </a:p>
        </p:txBody>
      </p:sp>
      <p:sp>
        <p:nvSpPr>
          <p:cNvPr id="9" name="TextBox 9"/>
          <p:cNvSpPr txBox="1"/>
          <p:nvPr/>
        </p:nvSpPr>
        <p:spPr>
          <a:xfrm>
            <a:off x="7864520" y="2677966"/>
            <a:ext cx="9074551" cy="7631430"/>
          </a:xfrm>
          <a:prstGeom prst="rect">
            <a:avLst/>
          </a:prstGeom>
        </p:spPr>
        <p:txBody>
          <a:bodyPr lIns="0" tIns="0" rIns="0" bIns="0" rtlCol="0" anchor="t">
            <a:spAutoFit/>
          </a:bodyPr>
          <a:lstStyle/>
          <a:p>
            <a:pPr algn="just">
              <a:lnSpc>
                <a:spcPts val="4619"/>
              </a:lnSpc>
            </a:pPr>
            <a:r>
              <a:rPr lang="en-US" sz="3299">
                <a:solidFill>
                  <a:srgbClr val="0C77BB"/>
                </a:solidFill>
                <a:latin typeface="Agrandir"/>
                <a:ea typeface="Agrandir"/>
                <a:cs typeface="Agrandir"/>
                <a:sym typeface="Agrandir"/>
              </a:rPr>
              <a:t>This innovative intervention demonstrates that integrated approaches significantly enhance child well-being, offering a scalable model for Tanzania’s ECD framework. It contributes to ECD knowledge by highlighting the synergy of health, nutrition, and protection. It is recommended that policy integration of such models, increased funding for rural ECD programs, and further research into long-term impacts, ensure contextual relevance and practical guidance for resilient families.</a:t>
            </a:r>
          </a:p>
          <a:p>
            <a:pPr algn="just">
              <a:lnSpc>
                <a:spcPts val="4619"/>
              </a:lnSpc>
            </a:pPr>
            <a:endParaRPr lang="en-US" sz="3299">
              <a:solidFill>
                <a:srgbClr val="0C77BB"/>
              </a:solidFill>
              <a:latin typeface="Agrandir"/>
              <a:ea typeface="Agrandir"/>
              <a:cs typeface="Agrandir"/>
              <a:sym typeface="Agrandir"/>
            </a:endParaRPr>
          </a:p>
        </p:txBody>
      </p:sp>
      <p:sp>
        <p:nvSpPr>
          <p:cNvPr id="10" name="Freeform 10"/>
          <p:cNvSpPr/>
          <p:nvPr/>
        </p:nvSpPr>
        <p:spPr>
          <a:xfrm>
            <a:off x="17122167" y="9379410"/>
            <a:ext cx="1114723" cy="907590"/>
          </a:xfrm>
          <a:custGeom>
            <a:avLst/>
            <a:gdLst/>
            <a:ahLst/>
            <a:cxnLst/>
            <a:rect l="l" t="t" r="r" b="b"/>
            <a:pathLst>
              <a:path w="1114723" h="907590">
                <a:moveTo>
                  <a:pt x="0" y="0"/>
                </a:moveTo>
                <a:lnTo>
                  <a:pt x="1114723" y="0"/>
                </a:lnTo>
                <a:lnTo>
                  <a:pt x="1114723" y="907590"/>
                </a:lnTo>
                <a:lnTo>
                  <a:pt x="0" y="907590"/>
                </a:lnTo>
                <a:lnTo>
                  <a:pt x="0" y="0"/>
                </a:lnTo>
                <a:close/>
              </a:path>
            </a:pathLst>
          </a:custGeom>
          <a:blipFill>
            <a:blip r:embed="rId9"/>
            <a:stretch>
              <a:fillRect/>
            </a:stretch>
          </a:blipFill>
        </p:spPr>
        <p:txBody>
          <a:bodyPr/>
          <a:lstStyle/>
          <a:p>
            <a:endParaRPr lang="en-TZ"/>
          </a:p>
        </p:txBody>
      </p:sp>
      <p:sp>
        <p:nvSpPr>
          <p:cNvPr id="11" name="TextBox 11"/>
          <p:cNvSpPr txBox="1"/>
          <p:nvPr/>
        </p:nvSpPr>
        <p:spPr>
          <a:xfrm>
            <a:off x="774288" y="-138258"/>
            <a:ext cx="15929857" cy="3025774"/>
          </a:xfrm>
          <a:prstGeom prst="rect">
            <a:avLst/>
          </a:prstGeom>
        </p:spPr>
        <p:txBody>
          <a:bodyPr lIns="0" tIns="0" rIns="0" bIns="0" rtlCol="0" anchor="t">
            <a:spAutoFit/>
          </a:bodyPr>
          <a:lstStyle/>
          <a:p>
            <a:pPr algn="l">
              <a:lnSpc>
                <a:spcPts val="11200"/>
              </a:lnSpc>
            </a:pPr>
            <a:r>
              <a:rPr lang="en-US" sz="8000" b="1">
                <a:solidFill>
                  <a:srgbClr val="0C77BB"/>
                </a:solidFill>
                <a:latin typeface="Agrandir Bold"/>
                <a:ea typeface="Agrandir Bold"/>
                <a:cs typeface="Agrandir Bold"/>
                <a:sym typeface="Agrandir Bold"/>
              </a:rPr>
              <a:t>Conclusion &amp; Recommendations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B3E3FA"/>
        </a:solidFill>
        <a:effectLst/>
      </p:bgPr>
    </p:bg>
    <p:spTree>
      <p:nvGrpSpPr>
        <p:cNvPr id="1" name=""/>
        <p:cNvGrpSpPr/>
        <p:nvPr/>
      </p:nvGrpSpPr>
      <p:grpSpPr>
        <a:xfrm>
          <a:off x="0" y="0"/>
          <a:ext cx="0" cy="0"/>
          <a:chOff x="0" y="0"/>
          <a:chExt cx="0" cy="0"/>
        </a:xfrm>
      </p:grpSpPr>
      <p:sp>
        <p:nvSpPr>
          <p:cNvPr id="2" name="TextBox 2"/>
          <p:cNvSpPr txBox="1"/>
          <p:nvPr/>
        </p:nvSpPr>
        <p:spPr>
          <a:xfrm>
            <a:off x="2221727" y="1559147"/>
            <a:ext cx="7686630" cy="955675"/>
          </a:xfrm>
          <a:prstGeom prst="rect">
            <a:avLst/>
          </a:prstGeom>
        </p:spPr>
        <p:txBody>
          <a:bodyPr lIns="0" tIns="0" rIns="0" bIns="0" rtlCol="0" anchor="t">
            <a:spAutoFit/>
          </a:bodyPr>
          <a:lstStyle/>
          <a:p>
            <a:pPr algn="l">
              <a:lnSpc>
                <a:spcPts val="7474"/>
              </a:lnSpc>
            </a:pPr>
            <a:r>
              <a:rPr lang="en-US" sz="6499" b="1">
                <a:solidFill>
                  <a:srgbClr val="0C77BB"/>
                </a:solidFill>
                <a:latin typeface="TT Norms Bold"/>
                <a:ea typeface="TT Norms Bold"/>
                <a:cs typeface="TT Norms Bold"/>
                <a:sym typeface="TT Norms Bold"/>
              </a:rPr>
              <a:t>CONTACTS</a:t>
            </a:r>
          </a:p>
        </p:txBody>
      </p:sp>
      <p:grpSp>
        <p:nvGrpSpPr>
          <p:cNvPr id="3" name="Group 3"/>
          <p:cNvGrpSpPr/>
          <p:nvPr/>
        </p:nvGrpSpPr>
        <p:grpSpPr>
          <a:xfrm rot="5400000">
            <a:off x="-4626137" y="3553436"/>
            <a:ext cx="10731051" cy="1535927"/>
            <a:chOff x="0" y="0"/>
            <a:chExt cx="2323913" cy="332620"/>
          </a:xfrm>
        </p:grpSpPr>
        <p:sp>
          <p:nvSpPr>
            <p:cNvPr id="4" name="Freeform 4"/>
            <p:cNvSpPr/>
            <p:nvPr/>
          </p:nvSpPr>
          <p:spPr>
            <a:xfrm>
              <a:off x="4453" y="0"/>
              <a:ext cx="2315006" cy="332620"/>
            </a:xfrm>
            <a:custGeom>
              <a:avLst/>
              <a:gdLst/>
              <a:ahLst/>
              <a:cxnLst/>
              <a:rect l="l" t="t" r="r" b="b"/>
              <a:pathLst>
                <a:path w="2315006" h="332620">
                  <a:moveTo>
                    <a:pt x="209569" y="0"/>
                  </a:moveTo>
                  <a:lnTo>
                    <a:pt x="2308638" y="0"/>
                  </a:lnTo>
                  <a:cubicBezTo>
                    <a:pt x="2310834" y="0"/>
                    <a:pt x="2312858" y="1186"/>
                    <a:pt x="2313933" y="3101"/>
                  </a:cubicBezTo>
                  <a:cubicBezTo>
                    <a:pt x="2315007" y="5015"/>
                    <a:pt x="2314963" y="7361"/>
                    <a:pt x="2313818" y="9235"/>
                  </a:cubicBezTo>
                  <a:lnTo>
                    <a:pt x="2121902" y="323385"/>
                  </a:lnTo>
                  <a:cubicBezTo>
                    <a:pt x="2118398" y="329121"/>
                    <a:pt x="2112160" y="332620"/>
                    <a:pt x="2105438" y="332620"/>
                  </a:cubicBezTo>
                  <a:lnTo>
                    <a:pt x="6369" y="332620"/>
                  </a:lnTo>
                  <a:cubicBezTo>
                    <a:pt x="4173" y="332620"/>
                    <a:pt x="2149" y="331434"/>
                    <a:pt x="1075" y="329519"/>
                  </a:cubicBezTo>
                  <a:cubicBezTo>
                    <a:pt x="0" y="327604"/>
                    <a:pt x="44" y="325259"/>
                    <a:pt x="1189" y="323385"/>
                  </a:cubicBezTo>
                  <a:lnTo>
                    <a:pt x="193105" y="9235"/>
                  </a:lnTo>
                  <a:cubicBezTo>
                    <a:pt x="196610" y="3499"/>
                    <a:pt x="202847" y="0"/>
                    <a:pt x="209569" y="0"/>
                  </a:cubicBezTo>
                  <a:close/>
                </a:path>
              </a:pathLst>
            </a:custGeom>
            <a:solidFill>
              <a:srgbClr val="FFEB03"/>
            </a:solidFill>
          </p:spPr>
          <p:txBody>
            <a:bodyPr/>
            <a:lstStyle/>
            <a:p>
              <a:endParaRPr lang="en-TZ"/>
            </a:p>
          </p:txBody>
        </p:sp>
        <p:sp>
          <p:nvSpPr>
            <p:cNvPr id="5" name="TextBox 5"/>
            <p:cNvSpPr txBox="1"/>
            <p:nvPr/>
          </p:nvSpPr>
          <p:spPr>
            <a:xfrm>
              <a:off x="101600" y="-66675"/>
              <a:ext cx="2120713" cy="399295"/>
            </a:xfrm>
            <a:prstGeom prst="rect">
              <a:avLst/>
            </a:prstGeom>
          </p:spPr>
          <p:txBody>
            <a:bodyPr lIns="50800" tIns="50800" rIns="50800" bIns="50800" rtlCol="0" anchor="ctr"/>
            <a:lstStyle/>
            <a:p>
              <a:pPr algn="ctr">
                <a:lnSpc>
                  <a:spcPts val="3750"/>
                </a:lnSpc>
              </a:pPr>
              <a:endParaRPr/>
            </a:p>
          </p:txBody>
        </p:sp>
      </p:grpSp>
      <p:sp>
        <p:nvSpPr>
          <p:cNvPr id="6" name="Freeform 6"/>
          <p:cNvSpPr/>
          <p:nvPr/>
        </p:nvSpPr>
        <p:spPr>
          <a:xfrm>
            <a:off x="357410" y="6103640"/>
            <a:ext cx="764156" cy="760336"/>
          </a:xfrm>
          <a:custGeom>
            <a:avLst/>
            <a:gdLst/>
            <a:ahLst/>
            <a:cxnLst/>
            <a:rect l="l" t="t" r="r" b="b"/>
            <a:pathLst>
              <a:path w="764156" h="760336">
                <a:moveTo>
                  <a:pt x="0" y="0"/>
                </a:moveTo>
                <a:lnTo>
                  <a:pt x="764156" y="0"/>
                </a:lnTo>
                <a:lnTo>
                  <a:pt x="764156" y="760336"/>
                </a:lnTo>
                <a:lnTo>
                  <a:pt x="0" y="76033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TZ"/>
          </a:p>
        </p:txBody>
      </p:sp>
      <p:sp>
        <p:nvSpPr>
          <p:cNvPr id="7" name="Freeform 7"/>
          <p:cNvSpPr/>
          <p:nvPr/>
        </p:nvSpPr>
        <p:spPr>
          <a:xfrm>
            <a:off x="357410" y="4836085"/>
            <a:ext cx="764156" cy="541596"/>
          </a:xfrm>
          <a:custGeom>
            <a:avLst/>
            <a:gdLst/>
            <a:ahLst/>
            <a:cxnLst/>
            <a:rect l="l" t="t" r="r" b="b"/>
            <a:pathLst>
              <a:path w="764156" h="541596">
                <a:moveTo>
                  <a:pt x="0" y="0"/>
                </a:moveTo>
                <a:lnTo>
                  <a:pt x="764156" y="0"/>
                </a:lnTo>
                <a:lnTo>
                  <a:pt x="764156" y="541596"/>
                </a:lnTo>
                <a:lnTo>
                  <a:pt x="0" y="5415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TZ"/>
          </a:p>
        </p:txBody>
      </p:sp>
      <p:sp>
        <p:nvSpPr>
          <p:cNvPr id="8" name="Freeform 8"/>
          <p:cNvSpPr/>
          <p:nvPr/>
        </p:nvSpPr>
        <p:spPr>
          <a:xfrm>
            <a:off x="357410" y="3345959"/>
            <a:ext cx="764156" cy="767996"/>
          </a:xfrm>
          <a:custGeom>
            <a:avLst/>
            <a:gdLst/>
            <a:ahLst/>
            <a:cxnLst/>
            <a:rect l="l" t="t" r="r" b="b"/>
            <a:pathLst>
              <a:path w="764156" h="767996">
                <a:moveTo>
                  <a:pt x="0" y="0"/>
                </a:moveTo>
                <a:lnTo>
                  <a:pt x="764156" y="0"/>
                </a:lnTo>
                <a:lnTo>
                  <a:pt x="764156" y="767997"/>
                </a:lnTo>
                <a:lnTo>
                  <a:pt x="0" y="76799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TZ"/>
          </a:p>
        </p:txBody>
      </p:sp>
      <p:sp>
        <p:nvSpPr>
          <p:cNvPr id="9" name="Freeform 9"/>
          <p:cNvSpPr/>
          <p:nvPr/>
        </p:nvSpPr>
        <p:spPr>
          <a:xfrm>
            <a:off x="357410" y="7443731"/>
            <a:ext cx="764156" cy="834004"/>
          </a:xfrm>
          <a:custGeom>
            <a:avLst/>
            <a:gdLst/>
            <a:ahLst/>
            <a:cxnLst/>
            <a:rect l="l" t="t" r="r" b="b"/>
            <a:pathLst>
              <a:path w="764156" h="834004">
                <a:moveTo>
                  <a:pt x="0" y="0"/>
                </a:moveTo>
                <a:lnTo>
                  <a:pt x="764156" y="0"/>
                </a:lnTo>
                <a:lnTo>
                  <a:pt x="764156" y="834004"/>
                </a:lnTo>
                <a:lnTo>
                  <a:pt x="0" y="83400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TZ"/>
          </a:p>
        </p:txBody>
      </p:sp>
      <p:grpSp>
        <p:nvGrpSpPr>
          <p:cNvPr id="10" name="Group 10"/>
          <p:cNvGrpSpPr/>
          <p:nvPr/>
        </p:nvGrpSpPr>
        <p:grpSpPr>
          <a:xfrm>
            <a:off x="9354522" y="-443877"/>
            <a:ext cx="13148004" cy="11316273"/>
            <a:chOff x="0" y="0"/>
            <a:chExt cx="811564" cy="698500"/>
          </a:xfrm>
        </p:grpSpPr>
        <p:sp>
          <p:nvSpPr>
            <p:cNvPr id="11" name="Freeform 11"/>
            <p:cNvSpPr/>
            <p:nvPr/>
          </p:nvSpPr>
          <p:spPr>
            <a:xfrm>
              <a:off x="3392" y="0"/>
              <a:ext cx="804780" cy="698500"/>
            </a:xfrm>
            <a:custGeom>
              <a:avLst/>
              <a:gdLst/>
              <a:ahLst/>
              <a:cxnLst/>
              <a:rect l="l" t="t" r="r" b="b"/>
              <a:pathLst>
                <a:path w="804780" h="698500">
                  <a:moveTo>
                    <a:pt x="799289" y="364519"/>
                  </a:moveTo>
                  <a:lnTo>
                    <a:pt x="613856" y="683231"/>
                  </a:lnTo>
                  <a:cubicBezTo>
                    <a:pt x="608356" y="692685"/>
                    <a:pt x="598244" y="698500"/>
                    <a:pt x="587307" y="698500"/>
                  </a:cubicBezTo>
                  <a:lnTo>
                    <a:pt x="217473" y="698500"/>
                  </a:lnTo>
                  <a:cubicBezTo>
                    <a:pt x="206536" y="698500"/>
                    <a:pt x="196424" y="692685"/>
                    <a:pt x="190924" y="683231"/>
                  </a:cubicBezTo>
                  <a:lnTo>
                    <a:pt x="5492" y="364519"/>
                  </a:lnTo>
                  <a:cubicBezTo>
                    <a:pt x="0" y="355080"/>
                    <a:pt x="0" y="343420"/>
                    <a:pt x="5492" y="333981"/>
                  </a:cubicBezTo>
                  <a:lnTo>
                    <a:pt x="190924" y="15269"/>
                  </a:lnTo>
                  <a:cubicBezTo>
                    <a:pt x="196424" y="5815"/>
                    <a:pt x="206536" y="0"/>
                    <a:pt x="217473" y="0"/>
                  </a:cubicBezTo>
                  <a:lnTo>
                    <a:pt x="587307" y="0"/>
                  </a:lnTo>
                  <a:cubicBezTo>
                    <a:pt x="598244" y="0"/>
                    <a:pt x="608356" y="5815"/>
                    <a:pt x="613856" y="15269"/>
                  </a:cubicBezTo>
                  <a:lnTo>
                    <a:pt x="799289" y="333981"/>
                  </a:lnTo>
                  <a:cubicBezTo>
                    <a:pt x="804780" y="343420"/>
                    <a:pt x="804780" y="355080"/>
                    <a:pt x="799289" y="364519"/>
                  </a:cubicBezTo>
                  <a:close/>
                </a:path>
              </a:pathLst>
            </a:custGeom>
            <a:solidFill>
              <a:srgbClr val="0C77BB"/>
            </a:solidFill>
          </p:spPr>
          <p:txBody>
            <a:bodyPr/>
            <a:lstStyle/>
            <a:p>
              <a:endParaRPr lang="en-TZ"/>
            </a:p>
          </p:txBody>
        </p:sp>
        <p:sp>
          <p:nvSpPr>
            <p:cNvPr id="12" name="TextBox 12"/>
            <p:cNvSpPr txBox="1"/>
            <p:nvPr/>
          </p:nvSpPr>
          <p:spPr>
            <a:xfrm>
              <a:off x="114300" y="-66675"/>
              <a:ext cx="582964" cy="765175"/>
            </a:xfrm>
            <a:prstGeom prst="rect">
              <a:avLst/>
            </a:prstGeom>
          </p:spPr>
          <p:txBody>
            <a:bodyPr lIns="50800" tIns="50800" rIns="50800" bIns="50800" rtlCol="0" anchor="ctr"/>
            <a:lstStyle/>
            <a:p>
              <a:pPr algn="ctr">
                <a:lnSpc>
                  <a:spcPts val="3750"/>
                </a:lnSpc>
              </a:pPr>
              <a:endParaRPr/>
            </a:p>
          </p:txBody>
        </p:sp>
      </p:grpSp>
      <p:grpSp>
        <p:nvGrpSpPr>
          <p:cNvPr id="13" name="Group 13"/>
          <p:cNvGrpSpPr/>
          <p:nvPr/>
        </p:nvGrpSpPr>
        <p:grpSpPr>
          <a:xfrm>
            <a:off x="9886950" y="-2642796"/>
            <a:ext cx="13708112" cy="11783448"/>
            <a:chOff x="0" y="0"/>
            <a:chExt cx="812800" cy="698680"/>
          </a:xfrm>
        </p:grpSpPr>
        <p:sp>
          <p:nvSpPr>
            <p:cNvPr id="14" name="Freeform 14"/>
            <p:cNvSpPr/>
            <p:nvPr/>
          </p:nvSpPr>
          <p:spPr>
            <a:xfrm>
              <a:off x="3253" y="0"/>
              <a:ext cx="806295" cy="698680"/>
            </a:xfrm>
            <a:custGeom>
              <a:avLst/>
              <a:gdLst/>
              <a:ahLst/>
              <a:cxnLst/>
              <a:rect l="l" t="t" r="r" b="b"/>
              <a:pathLst>
                <a:path w="806295" h="698680">
                  <a:moveTo>
                    <a:pt x="801028" y="363986"/>
                  </a:moveTo>
                  <a:lnTo>
                    <a:pt x="614866" y="684035"/>
                  </a:lnTo>
                  <a:cubicBezTo>
                    <a:pt x="609592" y="693102"/>
                    <a:pt x="599894" y="698680"/>
                    <a:pt x="589404" y="698680"/>
                  </a:cubicBezTo>
                  <a:lnTo>
                    <a:pt x="216890" y="698680"/>
                  </a:lnTo>
                  <a:cubicBezTo>
                    <a:pt x="206400" y="698680"/>
                    <a:pt x="196702" y="693102"/>
                    <a:pt x="191428" y="684035"/>
                  </a:cubicBezTo>
                  <a:lnTo>
                    <a:pt x="5266" y="363986"/>
                  </a:lnTo>
                  <a:cubicBezTo>
                    <a:pt x="0" y="354932"/>
                    <a:pt x="0" y="343748"/>
                    <a:pt x="5266" y="334694"/>
                  </a:cubicBezTo>
                  <a:lnTo>
                    <a:pt x="191428" y="14646"/>
                  </a:lnTo>
                  <a:cubicBezTo>
                    <a:pt x="196702" y="5578"/>
                    <a:pt x="206400" y="0"/>
                    <a:pt x="216890" y="0"/>
                  </a:cubicBezTo>
                  <a:lnTo>
                    <a:pt x="589404" y="0"/>
                  </a:lnTo>
                  <a:cubicBezTo>
                    <a:pt x="599894" y="0"/>
                    <a:pt x="609592" y="5578"/>
                    <a:pt x="614866" y="14646"/>
                  </a:cubicBezTo>
                  <a:lnTo>
                    <a:pt x="801028" y="334694"/>
                  </a:lnTo>
                  <a:cubicBezTo>
                    <a:pt x="806294" y="343748"/>
                    <a:pt x="806294" y="354932"/>
                    <a:pt x="801028" y="363986"/>
                  </a:cubicBezTo>
                  <a:close/>
                </a:path>
              </a:pathLst>
            </a:custGeom>
            <a:solidFill>
              <a:srgbClr val="FFEB03"/>
            </a:solidFill>
          </p:spPr>
          <p:txBody>
            <a:bodyPr/>
            <a:lstStyle/>
            <a:p>
              <a:endParaRPr lang="en-TZ"/>
            </a:p>
          </p:txBody>
        </p:sp>
        <p:sp>
          <p:nvSpPr>
            <p:cNvPr id="15" name="TextBox 15"/>
            <p:cNvSpPr txBox="1"/>
            <p:nvPr/>
          </p:nvSpPr>
          <p:spPr>
            <a:xfrm>
              <a:off x="114300" y="-66675"/>
              <a:ext cx="584200" cy="765355"/>
            </a:xfrm>
            <a:prstGeom prst="rect">
              <a:avLst/>
            </a:prstGeom>
          </p:spPr>
          <p:txBody>
            <a:bodyPr lIns="50800" tIns="50800" rIns="50800" bIns="50800" rtlCol="0" anchor="ctr"/>
            <a:lstStyle/>
            <a:p>
              <a:pPr algn="ctr">
                <a:lnSpc>
                  <a:spcPts val="3750"/>
                </a:lnSpc>
              </a:pPr>
              <a:endParaRPr/>
            </a:p>
          </p:txBody>
        </p:sp>
      </p:grpSp>
      <p:sp>
        <p:nvSpPr>
          <p:cNvPr id="16" name="Freeform 16"/>
          <p:cNvSpPr/>
          <p:nvPr/>
        </p:nvSpPr>
        <p:spPr>
          <a:xfrm rot="-10800000">
            <a:off x="9908357" y="751575"/>
            <a:ext cx="9413926" cy="8601975"/>
          </a:xfrm>
          <a:custGeom>
            <a:avLst/>
            <a:gdLst/>
            <a:ahLst/>
            <a:cxnLst/>
            <a:rect l="l" t="t" r="r" b="b"/>
            <a:pathLst>
              <a:path w="9413926" h="8601975">
                <a:moveTo>
                  <a:pt x="0" y="0"/>
                </a:moveTo>
                <a:lnTo>
                  <a:pt x="9413926" y="0"/>
                </a:lnTo>
                <a:lnTo>
                  <a:pt x="9413926" y="8601975"/>
                </a:lnTo>
                <a:lnTo>
                  <a:pt x="0" y="8601975"/>
                </a:lnTo>
                <a:lnTo>
                  <a:pt x="0" y="0"/>
                </a:lnTo>
                <a:close/>
              </a:path>
            </a:pathLst>
          </a:custGeom>
          <a:blipFill>
            <a:blip r:embed="rId10"/>
            <a:stretch>
              <a:fillRect/>
            </a:stretch>
          </a:blipFill>
        </p:spPr>
        <p:txBody>
          <a:bodyPr/>
          <a:lstStyle/>
          <a:p>
            <a:endParaRPr lang="en-TZ"/>
          </a:p>
        </p:txBody>
      </p:sp>
      <p:grpSp>
        <p:nvGrpSpPr>
          <p:cNvPr id="17" name="Group 17"/>
          <p:cNvGrpSpPr/>
          <p:nvPr/>
        </p:nvGrpSpPr>
        <p:grpSpPr>
          <a:xfrm>
            <a:off x="10046427" y="1287867"/>
            <a:ext cx="9137786" cy="7852785"/>
            <a:chOff x="0" y="0"/>
            <a:chExt cx="812800" cy="698500"/>
          </a:xfrm>
        </p:grpSpPr>
        <p:sp>
          <p:nvSpPr>
            <p:cNvPr id="18" name="Freeform 18"/>
            <p:cNvSpPr/>
            <p:nvPr/>
          </p:nvSpPr>
          <p:spPr>
            <a:xfrm>
              <a:off x="6508" y="0"/>
              <a:ext cx="799785" cy="698500"/>
            </a:xfrm>
            <a:custGeom>
              <a:avLst/>
              <a:gdLst/>
              <a:ahLst/>
              <a:cxnLst/>
              <a:rect l="l" t="t" r="r" b="b"/>
              <a:pathLst>
                <a:path w="799785" h="698500">
                  <a:moveTo>
                    <a:pt x="789249" y="378542"/>
                  </a:moveTo>
                  <a:lnTo>
                    <a:pt x="620135" y="669208"/>
                  </a:lnTo>
                  <a:cubicBezTo>
                    <a:pt x="609583" y="687343"/>
                    <a:pt x="590184" y="698500"/>
                    <a:pt x="569202" y="698500"/>
                  </a:cubicBezTo>
                  <a:lnTo>
                    <a:pt x="230582" y="698500"/>
                  </a:lnTo>
                  <a:cubicBezTo>
                    <a:pt x="209600" y="698500"/>
                    <a:pt x="190201" y="687343"/>
                    <a:pt x="179649" y="669208"/>
                  </a:cubicBezTo>
                  <a:lnTo>
                    <a:pt x="10535" y="378542"/>
                  </a:lnTo>
                  <a:cubicBezTo>
                    <a:pt x="0" y="360435"/>
                    <a:pt x="0" y="338065"/>
                    <a:pt x="10535" y="319958"/>
                  </a:cubicBezTo>
                  <a:lnTo>
                    <a:pt x="179649" y="29293"/>
                  </a:lnTo>
                  <a:cubicBezTo>
                    <a:pt x="190201" y="11157"/>
                    <a:pt x="209600" y="0"/>
                    <a:pt x="230582" y="0"/>
                  </a:cubicBezTo>
                  <a:lnTo>
                    <a:pt x="569202" y="0"/>
                  </a:lnTo>
                  <a:cubicBezTo>
                    <a:pt x="590184" y="0"/>
                    <a:pt x="609583" y="11157"/>
                    <a:pt x="620135" y="29293"/>
                  </a:cubicBezTo>
                  <a:lnTo>
                    <a:pt x="789249" y="319958"/>
                  </a:lnTo>
                  <a:cubicBezTo>
                    <a:pt x="799784" y="338065"/>
                    <a:pt x="799784" y="360435"/>
                    <a:pt x="789249" y="378542"/>
                  </a:cubicBezTo>
                  <a:close/>
                </a:path>
              </a:pathLst>
            </a:custGeom>
            <a:solidFill>
              <a:srgbClr val="FFEB03"/>
            </a:solidFill>
          </p:spPr>
          <p:txBody>
            <a:bodyPr/>
            <a:lstStyle/>
            <a:p>
              <a:endParaRPr lang="en-TZ"/>
            </a:p>
          </p:txBody>
        </p:sp>
        <p:sp>
          <p:nvSpPr>
            <p:cNvPr id="19" name="TextBox 19"/>
            <p:cNvSpPr txBox="1"/>
            <p:nvPr/>
          </p:nvSpPr>
          <p:spPr>
            <a:xfrm>
              <a:off x="114300" y="-66675"/>
              <a:ext cx="584200" cy="765175"/>
            </a:xfrm>
            <a:prstGeom prst="rect">
              <a:avLst/>
            </a:prstGeom>
          </p:spPr>
          <p:txBody>
            <a:bodyPr lIns="61771" tIns="61771" rIns="61771" bIns="61771" rtlCol="0" anchor="ctr"/>
            <a:lstStyle/>
            <a:p>
              <a:pPr algn="ctr">
                <a:lnSpc>
                  <a:spcPts val="3750"/>
                </a:lnSpc>
              </a:pPr>
              <a:endParaRPr/>
            </a:p>
          </p:txBody>
        </p:sp>
      </p:grpSp>
      <p:grpSp>
        <p:nvGrpSpPr>
          <p:cNvPr id="20" name="Group 20"/>
          <p:cNvGrpSpPr/>
          <p:nvPr/>
        </p:nvGrpSpPr>
        <p:grpSpPr>
          <a:xfrm>
            <a:off x="10363840" y="1560644"/>
            <a:ext cx="10337834" cy="7307231"/>
            <a:chOff x="0" y="0"/>
            <a:chExt cx="988196" cy="698500"/>
          </a:xfrm>
        </p:grpSpPr>
        <p:sp>
          <p:nvSpPr>
            <p:cNvPr id="21" name="Freeform 21"/>
            <p:cNvSpPr/>
            <p:nvPr/>
          </p:nvSpPr>
          <p:spPr>
            <a:xfrm>
              <a:off x="4314" y="0"/>
              <a:ext cx="979568" cy="698500"/>
            </a:xfrm>
            <a:custGeom>
              <a:avLst/>
              <a:gdLst/>
              <a:ahLst/>
              <a:cxnLst/>
              <a:rect l="l" t="t" r="r" b="b"/>
              <a:pathLst>
                <a:path w="979568" h="698500">
                  <a:moveTo>
                    <a:pt x="972584" y="368669"/>
                  </a:moveTo>
                  <a:lnTo>
                    <a:pt x="791980" y="679081"/>
                  </a:lnTo>
                  <a:cubicBezTo>
                    <a:pt x="784985" y="691104"/>
                    <a:pt x="772125" y="698500"/>
                    <a:pt x="758215" y="698500"/>
                  </a:cubicBezTo>
                  <a:lnTo>
                    <a:pt x="221353" y="698500"/>
                  </a:lnTo>
                  <a:cubicBezTo>
                    <a:pt x="207443" y="698500"/>
                    <a:pt x="194583" y="691104"/>
                    <a:pt x="187588" y="679081"/>
                  </a:cubicBezTo>
                  <a:lnTo>
                    <a:pt x="6984" y="368669"/>
                  </a:lnTo>
                  <a:cubicBezTo>
                    <a:pt x="0" y="356665"/>
                    <a:pt x="0" y="341835"/>
                    <a:pt x="6984" y="329831"/>
                  </a:cubicBezTo>
                  <a:lnTo>
                    <a:pt x="187588" y="19419"/>
                  </a:lnTo>
                  <a:cubicBezTo>
                    <a:pt x="194583" y="7396"/>
                    <a:pt x="207443" y="0"/>
                    <a:pt x="221353" y="0"/>
                  </a:cubicBezTo>
                  <a:lnTo>
                    <a:pt x="758215" y="0"/>
                  </a:lnTo>
                  <a:cubicBezTo>
                    <a:pt x="772125" y="0"/>
                    <a:pt x="784985" y="7396"/>
                    <a:pt x="791980" y="19419"/>
                  </a:cubicBezTo>
                  <a:lnTo>
                    <a:pt x="972584" y="329831"/>
                  </a:lnTo>
                  <a:cubicBezTo>
                    <a:pt x="979568" y="341835"/>
                    <a:pt x="979568" y="356665"/>
                    <a:pt x="972584" y="368669"/>
                  </a:cubicBezTo>
                  <a:close/>
                </a:path>
              </a:pathLst>
            </a:custGeom>
            <a:blipFill>
              <a:blip r:embed="rId11"/>
              <a:stretch>
                <a:fillRect l="133" t="-19682" r="133" b="-19682"/>
              </a:stretch>
            </a:blipFill>
            <a:ln w="209550" cap="rnd">
              <a:solidFill>
                <a:srgbClr val="FFFFFF"/>
              </a:solidFill>
              <a:prstDash val="solid"/>
              <a:round/>
            </a:ln>
          </p:spPr>
          <p:txBody>
            <a:bodyPr/>
            <a:lstStyle/>
            <a:p>
              <a:endParaRPr lang="en-TZ"/>
            </a:p>
          </p:txBody>
        </p:sp>
      </p:grpSp>
      <p:grpSp>
        <p:nvGrpSpPr>
          <p:cNvPr id="22" name="Group 22"/>
          <p:cNvGrpSpPr/>
          <p:nvPr/>
        </p:nvGrpSpPr>
        <p:grpSpPr>
          <a:xfrm>
            <a:off x="8781393" y="7918934"/>
            <a:ext cx="4883744" cy="4273276"/>
            <a:chOff x="0" y="0"/>
            <a:chExt cx="812800" cy="711200"/>
          </a:xfrm>
        </p:grpSpPr>
        <p:sp>
          <p:nvSpPr>
            <p:cNvPr id="23" name="Freeform 23"/>
            <p:cNvSpPr/>
            <p:nvPr/>
          </p:nvSpPr>
          <p:spPr>
            <a:xfrm>
              <a:off x="24952" y="36798"/>
              <a:ext cx="762896" cy="674402"/>
            </a:xfrm>
            <a:custGeom>
              <a:avLst/>
              <a:gdLst/>
              <a:ahLst/>
              <a:cxnLst/>
              <a:rect l="l" t="t" r="r" b="b"/>
              <a:pathLst>
                <a:path w="762896" h="674402">
                  <a:moveTo>
                    <a:pt x="412908" y="18257"/>
                  </a:moveTo>
                  <a:lnTo>
                    <a:pt x="756388" y="619347"/>
                  </a:lnTo>
                  <a:cubicBezTo>
                    <a:pt x="762896" y="630736"/>
                    <a:pt x="762849" y="644728"/>
                    <a:pt x="756265" y="656074"/>
                  </a:cubicBezTo>
                  <a:cubicBezTo>
                    <a:pt x="749681" y="667419"/>
                    <a:pt x="737556" y="674402"/>
                    <a:pt x="724438" y="674402"/>
                  </a:cubicBezTo>
                  <a:lnTo>
                    <a:pt x="38458" y="674402"/>
                  </a:lnTo>
                  <a:cubicBezTo>
                    <a:pt x="25340" y="674402"/>
                    <a:pt x="13215" y="667419"/>
                    <a:pt x="6631" y="656074"/>
                  </a:cubicBezTo>
                  <a:cubicBezTo>
                    <a:pt x="47" y="644728"/>
                    <a:pt x="0" y="630736"/>
                    <a:pt x="6508" y="619347"/>
                  </a:cubicBezTo>
                  <a:lnTo>
                    <a:pt x="349988" y="18257"/>
                  </a:lnTo>
                  <a:cubicBezTo>
                    <a:pt x="356439" y="6967"/>
                    <a:pt x="368445" y="0"/>
                    <a:pt x="381448" y="0"/>
                  </a:cubicBezTo>
                  <a:cubicBezTo>
                    <a:pt x="394451" y="0"/>
                    <a:pt x="406457" y="6967"/>
                    <a:pt x="412908" y="18257"/>
                  </a:cubicBezTo>
                  <a:close/>
                </a:path>
              </a:pathLst>
            </a:custGeom>
            <a:solidFill>
              <a:srgbClr val="FFEB03">
                <a:alpha val="89804"/>
              </a:srgbClr>
            </a:solidFill>
          </p:spPr>
          <p:txBody>
            <a:bodyPr/>
            <a:lstStyle/>
            <a:p>
              <a:endParaRPr lang="en-TZ"/>
            </a:p>
          </p:txBody>
        </p:sp>
        <p:sp>
          <p:nvSpPr>
            <p:cNvPr id="24" name="TextBox 24"/>
            <p:cNvSpPr txBox="1"/>
            <p:nvPr/>
          </p:nvSpPr>
          <p:spPr>
            <a:xfrm>
              <a:off x="127000" y="263525"/>
              <a:ext cx="558800" cy="396875"/>
            </a:xfrm>
            <a:prstGeom prst="rect">
              <a:avLst/>
            </a:prstGeom>
          </p:spPr>
          <p:txBody>
            <a:bodyPr lIns="50800" tIns="50800" rIns="50800" bIns="50800" rtlCol="0" anchor="ctr"/>
            <a:lstStyle/>
            <a:p>
              <a:pPr algn="ctr">
                <a:lnSpc>
                  <a:spcPts val="3750"/>
                </a:lnSpc>
              </a:pPr>
              <a:endParaRPr/>
            </a:p>
          </p:txBody>
        </p:sp>
      </p:grpSp>
      <p:sp>
        <p:nvSpPr>
          <p:cNvPr id="25" name="Freeform 25"/>
          <p:cNvSpPr/>
          <p:nvPr/>
        </p:nvSpPr>
        <p:spPr>
          <a:xfrm>
            <a:off x="15185256" y="-339102"/>
            <a:ext cx="3111500" cy="1221264"/>
          </a:xfrm>
          <a:custGeom>
            <a:avLst/>
            <a:gdLst/>
            <a:ahLst/>
            <a:cxnLst/>
            <a:rect l="l" t="t" r="r" b="b"/>
            <a:pathLst>
              <a:path w="3111500" h="1221264">
                <a:moveTo>
                  <a:pt x="0" y="0"/>
                </a:moveTo>
                <a:lnTo>
                  <a:pt x="3111500" y="0"/>
                </a:lnTo>
                <a:lnTo>
                  <a:pt x="3111500" y="1221264"/>
                </a:lnTo>
                <a:lnTo>
                  <a:pt x="0" y="122126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TZ"/>
          </a:p>
        </p:txBody>
      </p:sp>
      <p:sp>
        <p:nvSpPr>
          <p:cNvPr id="26" name="Freeform 26"/>
          <p:cNvSpPr/>
          <p:nvPr/>
        </p:nvSpPr>
        <p:spPr>
          <a:xfrm>
            <a:off x="15185256" y="9686925"/>
            <a:ext cx="3111500" cy="1221264"/>
          </a:xfrm>
          <a:custGeom>
            <a:avLst/>
            <a:gdLst/>
            <a:ahLst/>
            <a:cxnLst/>
            <a:rect l="l" t="t" r="r" b="b"/>
            <a:pathLst>
              <a:path w="3111500" h="1221264">
                <a:moveTo>
                  <a:pt x="0" y="0"/>
                </a:moveTo>
                <a:lnTo>
                  <a:pt x="3111500" y="0"/>
                </a:lnTo>
                <a:lnTo>
                  <a:pt x="3111500" y="1221263"/>
                </a:lnTo>
                <a:lnTo>
                  <a:pt x="0" y="122126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TZ"/>
          </a:p>
        </p:txBody>
      </p:sp>
      <p:grpSp>
        <p:nvGrpSpPr>
          <p:cNvPr id="27" name="Group 27"/>
          <p:cNvGrpSpPr/>
          <p:nvPr/>
        </p:nvGrpSpPr>
        <p:grpSpPr>
          <a:xfrm rot="-10800000">
            <a:off x="9733712" y="-1378656"/>
            <a:ext cx="3352042" cy="2933037"/>
            <a:chOff x="0" y="0"/>
            <a:chExt cx="812800" cy="711200"/>
          </a:xfrm>
        </p:grpSpPr>
        <p:sp>
          <p:nvSpPr>
            <p:cNvPr id="28" name="Freeform 28"/>
            <p:cNvSpPr/>
            <p:nvPr/>
          </p:nvSpPr>
          <p:spPr>
            <a:xfrm>
              <a:off x="27265" y="40210"/>
              <a:ext cx="758270" cy="670990"/>
            </a:xfrm>
            <a:custGeom>
              <a:avLst/>
              <a:gdLst/>
              <a:ahLst/>
              <a:cxnLst/>
              <a:rect l="l" t="t" r="r" b="b"/>
              <a:pathLst>
                <a:path w="758270" h="670990">
                  <a:moveTo>
                    <a:pt x="413512" y="19949"/>
                  </a:moveTo>
                  <a:lnTo>
                    <a:pt x="751158" y="610831"/>
                  </a:lnTo>
                  <a:cubicBezTo>
                    <a:pt x="758270" y="623276"/>
                    <a:pt x="758219" y="638565"/>
                    <a:pt x="751024" y="650963"/>
                  </a:cubicBezTo>
                  <a:cubicBezTo>
                    <a:pt x="743830" y="663360"/>
                    <a:pt x="730580" y="670990"/>
                    <a:pt x="716247" y="670990"/>
                  </a:cubicBezTo>
                  <a:lnTo>
                    <a:pt x="42023" y="670990"/>
                  </a:lnTo>
                  <a:cubicBezTo>
                    <a:pt x="27690" y="670990"/>
                    <a:pt x="14440" y="663360"/>
                    <a:pt x="7246" y="650963"/>
                  </a:cubicBezTo>
                  <a:cubicBezTo>
                    <a:pt x="51" y="638565"/>
                    <a:pt x="0" y="623276"/>
                    <a:pt x="7112" y="610831"/>
                  </a:cubicBezTo>
                  <a:lnTo>
                    <a:pt x="344758" y="19949"/>
                  </a:lnTo>
                  <a:cubicBezTo>
                    <a:pt x="351808" y="7613"/>
                    <a:pt x="364927" y="0"/>
                    <a:pt x="379135" y="0"/>
                  </a:cubicBezTo>
                  <a:cubicBezTo>
                    <a:pt x="393343" y="0"/>
                    <a:pt x="406462" y="7613"/>
                    <a:pt x="413512" y="19949"/>
                  </a:cubicBezTo>
                  <a:close/>
                </a:path>
              </a:pathLst>
            </a:custGeom>
            <a:solidFill>
              <a:srgbClr val="0C77BB">
                <a:alpha val="89804"/>
              </a:srgbClr>
            </a:solidFill>
          </p:spPr>
          <p:txBody>
            <a:bodyPr/>
            <a:lstStyle/>
            <a:p>
              <a:endParaRPr lang="en-TZ"/>
            </a:p>
          </p:txBody>
        </p:sp>
        <p:sp>
          <p:nvSpPr>
            <p:cNvPr id="29" name="TextBox 29"/>
            <p:cNvSpPr txBox="1"/>
            <p:nvPr/>
          </p:nvSpPr>
          <p:spPr>
            <a:xfrm>
              <a:off x="127000" y="263525"/>
              <a:ext cx="558800" cy="396875"/>
            </a:xfrm>
            <a:prstGeom prst="rect">
              <a:avLst/>
            </a:prstGeom>
          </p:spPr>
          <p:txBody>
            <a:bodyPr lIns="50800" tIns="50800" rIns="50800" bIns="50800" rtlCol="0" anchor="ctr"/>
            <a:lstStyle/>
            <a:p>
              <a:pPr algn="ctr">
                <a:lnSpc>
                  <a:spcPts val="3750"/>
                </a:lnSpc>
              </a:pPr>
              <a:endParaRPr/>
            </a:p>
          </p:txBody>
        </p:sp>
      </p:grpSp>
      <p:sp>
        <p:nvSpPr>
          <p:cNvPr id="30" name="Freeform 30"/>
          <p:cNvSpPr/>
          <p:nvPr/>
        </p:nvSpPr>
        <p:spPr>
          <a:xfrm>
            <a:off x="-1252761" y="9353550"/>
            <a:ext cx="1992249" cy="4114800"/>
          </a:xfrm>
          <a:custGeom>
            <a:avLst/>
            <a:gdLst/>
            <a:ahLst/>
            <a:cxnLst/>
            <a:rect l="l" t="t" r="r" b="b"/>
            <a:pathLst>
              <a:path w="1992249" h="4114800">
                <a:moveTo>
                  <a:pt x="0" y="0"/>
                </a:moveTo>
                <a:lnTo>
                  <a:pt x="1992249" y="0"/>
                </a:lnTo>
                <a:lnTo>
                  <a:pt x="1992249" y="4114800"/>
                </a:lnTo>
                <a:lnTo>
                  <a:pt x="0" y="41148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TZ"/>
          </a:p>
        </p:txBody>
      </p:sp>
      <p:sp>
        <p:nvSpPr>
          <p:cNvPr id="31" name="Freeform 31"/>
          <p:cNvSpPr/>
          <p:nvPr/>
        </p:nvSpPr>
        <p:spPr>
          <a:xfrm>
            <a:off x="10214409" y="8654978"/>
            <a:ext cx="2017713" cy="1642578"/>
          </a:xfrm>
          <a:custGeom>
            <a:avLst/>
            <a:gdLst/>
            <a:ahLst/>
            <a:cxnLst/>
            <a:rect l="l" t="t" r="r" b="b"/>
            <a:pathLst>
              <a:path w="2017713" h="1642578">
                <a:moveTo>
                  <a:pt x="0" y="0"/>
                </a:moveTo>
                <a:lnTo>
                  <a:pt x="2017713" y="0"/>
                </a:lnTo>
                <a:lnTo>
                  <a:pt x="2017713" y="1642578"/>
                </a:lnTo>
                <a:lnTo>
                  <a:pt x="0" y="1642578"/>
                </a:lnTo>
                <a:lnTo>
                  <a:pt x="0" y="0"/>
                </a:lnTo>
                <a:close/>
              </a:path>
            </a:pathLst>
          </a:custGeom>
          <a:blipFill>
            <a:blip r:embed="rId16"/>
            <a:stretch>
              <a:fillRect/>
            </a:stretch>
          </a:blipFill>
        </p:spPr>
        <p:txBody>
          <a:bodyPr/>
          <a:lstStyle/>
          <a:p>
            <a:endParaRPr lang="en-TZ"/>
          </a:p>
        </p:txBody>
      </p:sp>
      <p:grpSp>
        <p:nvGrpSpPr>
          <p:cNvPr id="32" name="Group 32"/>
          <p:cNvGrpSpPr/>
          <p:nvPr/>
        </p:nvGrpSpPr>
        <p:grpSpPr>
          <a:xfrm>
            <a:off x="2221727" y="3257050"/>
            <a:ext cx="5312229" cy="945814"/>
            <a:chOff x="0" y="0"/>
            <a:chExt cx="7082971" cy="1261086"/>
          </a:xfrm>
        </p:grpSpPr>
        <p:sp>
          <p:nvSpPr>
            <p:cNvPr id="33" name="TextBox 33"/>
            <p:cNvSpPr txBox="1"/>
            <p:nvPr/>
          </p:nvSpPr>
          <p:spPr>
            <a:xfrm>
              <a:off x="7257" y="685353"/>
              <a:ext cx="6538802" cy="575733"/>
            </a:xfrm>
            <a:prstGeom prst="rect">
              <a:avLst/>
            </a:prstGeom>
          </p:spPr>
          <p:txBody>
            <a:bodyPr lIns="0" tIns="0" rIns="0" bIns="0" rtlCol="0" anchor="t">
              <a:spAutoFit/>
            </a:bodyPr>
            <a:lstStyle/>
            <a:p>
              <a:pPr algn="l">
                <a:lnSpc>
                  <a:spcPts val="3500"/>
                </a:lnSpc>
              </a:pPr>
              <a:r>
                <a:rPr lang="en-US" sz="2500">
                  <a:solidFill>
                    <a:srgbClr val="0C77BB"/>
                  </a:solidFill>
                  <a:latin typeface="Poppins"/>
                  <a:ea typeface="Poppins"/>
                  <a:cs typeface="Poppins"/>
                  <a:sym typeface="Poppins"/>
                </a:rPr>
                <a:t>+255 754 599 646</a:t>
              </a:r>
            </a:p>
          </p:txBody>
        </p:sp>
        <p:sp>
          <p:nvSpPr>
            <p:cNvPr id="34" name="TextBox 34"/>
            <p:cNvSpPr txBox="1"/>
            <p:nvPr/>
          </p:nvSpPr>
          <p:spPr>
            <a:xfrm>
              <a:off x="0" y="-85725"/>
              <a:ext cx="7082971" cy="695325"/>
            </a:xfrm>
            <a:prstGeom prst="rect">
              <a:avLst/>
            </a:prstGeom>
          </p:spPr>
          <p:txBody>
            <a:bodyPr lIns="0" tIns="0" rIns="0" bIns="0" rtlCol="0" anchor="t">
              <a:spAutoFit/>
            </a:bodyPr>
            <a:lstStyle/>
            <a:p>
              <a:pPr algn="l">
                <a:lnSpc>
                  <a:spcPts val="4200"/>
                </a:lnSpc>
              </a:pPr>
              <a:r>
                <a:rPr lang="en-US" sz="3000" b="1">
                  <a:solidFill>
                    <a:srgbClr val="0C77BB"/>
                  </a:solidFill>
                  <a:latin typeface="Poppins Bold"/>
                  <a:ea typeface="Poppins Bold"/>
                  <a:cs typeface="Poppins Bold"/>
                  <a:sym typeface="Poppins Bold"/>
                </a:rPr>
                <a:t>Mobile No.</a:t>
              </a:r>
            </a:p>
          </p:txBody>
        </p:sp>
      </p:grpSp>
      <p:grpSp>
        <p:nvGrpSpPr>
          <p:cNvPr id="35" name="Group 35"/>
          <p:cNvGrpSpPr/>
          <p:nvPr/>
        </p:nvGrpSpPr>
        <p:grpSpPr>
          <a:xfrm>
            <a:off x="2221727" y="4633976"/>
            <a:ext cx="5312229" cy="945814"/>
            <a:chOff x="0" y="0"/>
            <a:chExt cx="7082971" cy="1261086"/>
          </a:xfrm>
        </p:grpSpPr>
        <p:sp>
          <p:nvSpPr>
            <p:cNvPr id="36" name="TextBox 36"/>
            <p:cNvSpPr txBox="1"/>
            <p:nvPr/>
          </p:nvSpPr>
          <p:spPr>
            <a:xfrm>
              <a:off x="7257" y="685353"/>
              <a:ext cx="6538802" cy="575733"/>
            </a:xfrm>
            <a:prstGeom prst="rect">
              <a:avLst/>
            </a:prstGeom>
          </p:spPr>
          <p:txBody>
            <a:bodyPr lIns="0" tIns="0" rIns="0" bIns="0" rtlCol="0" anchor="t">
              <a:spAutoFit/>
            </a:bodyPr>
            <a:lstStyle/>
            <a:p>
              <a:pPr algn="l">
                <a:lnSpc>
                  <a:spcPts val="3500"/>
                </a:lnSpc>
              </a:pPr>
              <a:r>
                <a:rPr lang="en-US" sz="2500">
                  <a:solidFill>
                    <a:srgbClr val="0C77BB"/>
                  </a:solidFill>
                  <a:latin typeface="Poppins"/>
                  <a:ea typeface="Poppins"/>
                  <a:cs typeface="Poppins"/>
                  <a:sym typeface="Poppins"/>
                </a:rPr>
                <a:t>fadhili.mtanga@himso.or.tz</a:t>
              </a:r>
            </a:p>
          </p:txBody>
        </p:sp>
        <p:sp>
          <p:nvSpPr>
            <p:cNvPr id="37" name="TextBox 37"/>
            <p:cNvSpPr txBox="1"/>
            <p:nvPr/>
          </p:nvSpPr>
          <p:spPr>
            <a:xfrm>
              <a:off x="0" y="-85725"/>
              <a:ext cx="7082971" cy="695325"/>
            </a:xfrm>
            <a:prstGeom prst="rect">
              <a:avLst/>
            </a:prstGeom>
          </p:spPr>
          <p:txBody>
            <a:bodyPr lIns="0" tIns="0" rIns="0" bIns="0" rtlCol="0" anchor="t">
              <a:spAutoFit/>
            </a:bodyPr>
            <a:lstStyle/>
            <a:p>
              <a:pPr algn="l">
                <a:lnSpc>
                  <a:spcPts val="4200"/>
                </a:lnSpc>
              </a:pPr>
              <a:r>
                <a:rPr lang="en-US" sz="3000" b="1">
                  <a:solidFill>
                    <a:srgbClr val="0C77BB"/>
                  </a:solidFill>
                  <a:latin typeface="Poppins Bold"/>
                  <a:ea typeface="Poppins Bold"/>
                  <a:cs typeface="Poppins Bold"/>
                  <a:sym typeface="Poppins Bold"/>
                </a:rPr>
                <a:t>E-mail</a:t>
              </a:r>
            </a:p>
          </p:txBody>
        </p:sp>
      </p:grpSp>
      <p:grpSp>
        <p:nvGrpSpPr>
          <p:cNvPr id="38" name="Group 38"/>
          <p:cNvGrpSpPr/>
          <p:nvPr/>
        </p:nvGrpSpPr>
        <p:grpSpPr>
          <a:xfrm>
            <a:off x="2221727" y="6010901"/>
            <a:ext cx="5312229" cy="945814"/>
            <a:chOff x="0" y="0"/>
            <a:chExt cx="7082971" cy="1261086"/>
          </a:xfrm>
        </p:grpSpPr>
        <p:sp>
          <p:nvSpPr>
            <p:cNvPr id="39" name="TextBox 39"/>
            <p:cNvSpPr txBox="1"/>
            <p:nvPr/>
          </p:nvSpPr>
          <p:spPr>
            <a:xfrm>
              <a:off x="7257" y="685353"/>
              <a:ext cx="6538802" cy="575733"/>
            </a:xfrm>
            <a:prstGeom prst="rect">
              <a:avLst/>
            </a:prstGeom>
          </p:spPr>
          <p:txBody>
            <a:bodyPr lIns="0" tIns="0" rIns="0" bIns="0" rtlCol="0" anchor="t">
              <a:spAutoFit/>
            </a:bodyPr>
            <a:lstStyle/>
            <a:p>
              <a:pPr algn="l">
                <a:lnSpc>
                  <a:spcPts val="3500"/>
                </a:lnSpc>
              </a:pPr>
              <a:r>
                <a:rPr lang="en-US" sz="2500">
                  <a:solidFill>
                    <a:srgbClr val="0C77BB"/>
                  </a:solidFill>
                  <a:latin typeface="Poppins"/>
                  <a:ea typeface="Poppins"/>
                  <a:cs typeface="Poppins"/>
                  <a:sym typeface="Poppins"/>
                </a:rPr>
                <a:t>www.himso.or.tz</a:t>
              </a:r>
            </a:p>
          </p:txBody>
        </p:sp>
        <p:sp>
          <p:nvSpPr>
            <p:cNvPr id="40" name="TextBox 40"/>
            <p:cNvSpPr txBox="1"/>
            <p:nvPr/>
          </p:nvSpPr>
          <p:spPr>
            <a:xfrm>
              <a:off x="0" y="-85725"/>
              <a:ext cx="7082971" cy="695325"/>
            </a:xfrm>
            <a:prstGeom prst="rect">
              <a:avLst/>
            </a:prstGeom>
          </p:spPr>
          <p:txBody>
            <a:bodyPr lIns="0" tIns="0" rIns="0" bIns="0" rtlCol="0" anchor="t">
              <a:spAutoFit/>
            </a:bodyPr>
            <a:lstStyle/>
            <a:p>
              <a:pPr algn="l">
                <a:lnSpc>
                  <a:spcPts val="4200"/>
                </a:lnSpc>
              </a:pPr>
              <a:r>
                <a:rPr lang="en-US" sz="3000" b="1">
                  <a:solidFill>
                    <a:srgbClr val="0C77BB"/>
                  </a:solidFill>
                  <a:latin typeface="Poppins Bold"/>
                  <a:ea typeface="Poppins Bold"/>
                  <a:cs typeface="Poppins Bold"/>
                  <a:sym typeface="Poppins Bold"/>
                </a:rPr>
                <a:t>Website</a:t>
              </a:r>
            </a:p>
          </p:txBody>
        </p:sp>
      </p:grpSp>
      <p:grpSp>
        <p:nvGrpSpPr>
          <p:cNvPr id="41" name="Group 41"/>
          <p:cNvGrpSpPr/>
          <p:nvPr/>
        </p:nvGrpSpPr>
        <p:grpSpPr>
          <a:xfrm>
            <a:off x="2221727" y="7387826"/>
            <a:ext cx="5312229" cy="2260264"/>
            <a:chOff x="0" y="0"/>
            <a:chExt cx="7082971" cy="3013686"/>
          </a:xfrm>
        </p:grpSpPr>
        <p:sp>
          <p:nvSpPr>
            <p:cNvPr id="42" name="TextBox 42"/>
            <p:cNvSpPr txBox="1"/>
            <p:nvPr/>
          </p:nvSpPr>
          <p:spPr>
            <a:xfrm>
              <a:off x="7257" y="685353"/>
              <a:ext cx="6538802" cy="2328333"/>
            </a:xfrm>
            <a:prstGeom prst="rect">
              <a:avLst/>
            </a:prstGeom>
          </p:spPr>
          <p:txBody>
            <a:bodyPr lIns="0" tIns="0" rIns="0" bIns="0" rtlCol="0" anchor="t">
              <a:spAutoFit/>
            </a:bodyPr>
            <a:lstStyle/>
            <a:p>
              <a:pPr algn="l">
                <a:lnSpc>
                  <a:spcPts val="3500"/>
                </a:lnSpc>
              </a:pPr>
              <a:r>
                <a:rPr lang="en-US" sz="2500">
                  <a:solidFill>
                    <a:srgbClr val="0C77BB"/>
                  </a:solidFill>
                  <a:latin typeface="Poppins"/>
                  <a:ea typeface="Poppins"/>
                  <a:cs typeface="Poppins"/>
                  <a:sym typeface="Poppins"/>
                </a:rPr>
                <a:t>01 Jacaranda, </a:t>
              </a:r>
            </a:p>
            <a:p>
              <a:pPr algn="l">
                <a:lnSpc>
                  <a:spcPts val="3500"/>
                </a:lnSpc>
              </a:pPr>
              <a:r>
                <a:rPr lang="en-US" sz="2500">
                  <a:solidFill>
                    <a:srgbClr val="0C77BB"/>
                  </a:solidFill>
                  <a:latin typeface="Poppins"/>
                  <a:ea typeface="Poppins"/>
                  <a:cs typeface="Poppins"/>
                  <a:sym typeface="Poppins"/>
                </a:rPr>
                <a:t>P. O. Box 2827,</a:t>
              </a:r>
            </a:p>
            <a:p>
              <a:pPr algn="l">
                <a:lnSpc>
                  <a:spcPts val="3500"/>
                </a:lnSpc>
              </a:pPr>
              <a:r>
                <a:rPr lang="en-US" sz="2500">
                  <a:solidFill>
                    <a:srgbClr val="0C77BB"/>
                  </a:solidFill>
                  <a:latin typeface="Poppins"/>
                  <a:ea typeface="Poppins"/>
                  <a:cs typeface="Poppins"/>
                  <a:sym typeface="Poppins"/>
                </a:rPr>
                <a:t>53107 Mbeya,</a:t>
              </a:r>
            </a:p>
            <a:p>
              <a:pPr algn="l">
                <a:lnSpc>
                  <a:spcPts val="3500"/>
                </a:lnSpc>
              </a:pPr>
              <a:r>
                <a:rPr lang="en-US" sz="2500">
                  <a:solidFill>
                    <a:srgbClr val="0C77BB"/>
                  </a:solidFill>
                  <a:latin typeface="Poppins"/>
                  <a:ea typeface="Poppins"/>
                  <a:cs typeface="Poppins"/>
                  <a:sym typeface="Poppins"/>
                </a:rPr>
                <a:t>Tanzania. </a:t>
              </a:r>
            </a:p>
          </p:txBody>
        </p:sp>
        <p:sp>
          <p:nvSpPr>
            <p:cNvPr id="43" name="TextBox 43"/>
            <p:cNvSpPr txBox="1"/>
            <p:nvPr/>
          </p:nvSpPr>
          <p:spPr>
            <a:xfrm>
              <a:off x="0" y="-85725"/>
              <a:ext cx="7082971" cy="695325"/>
            </a:xfrm>
            <a:prstGeom prst="rect">
              <a:avLst/>
            </a:prstGeom>
          </p:spPr>
          <p:txBody>
            <a:bodyPr lIns="0" tIns="0" rIns="0" bIns="0" rtlCol="0" anchor="t">
              <a:spAutoFit/>
            </a:bodyPr>
            <a:lstStyle/>
            <a:p>
              <a:pPr algn="l">
                <a:lnSpc>
                  <a:spcPts val="4200"/>
                </a:lnSpc>
              </a:pPr>
              <a:r>
                <a:rPr lang="en-US" sz="3000" b="1">
                  <a:solidFill>
                    <a:srgbClr val="0C77BB"/>
                  </a:solidFill>
                  <a:latin typeface="Poppins Bold"/>
                  <a:ea typeface="Poppins Bold"/>
                  <a:cs typeface="Poppins Bold"/>
                  <a:sym typeface="Poppins Bold"/>
                </a:rPr>
                <a:t>Address</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363</Words>
  <Application>Microsoft Macintosh PowerPoint</Application>
  <PresentationFormat>Custom</PresentationFormat>
  <Paragraphs>28</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Agrandir Bold</vt:lpstr>
      <vt:lpstr>TT Norms Bold</vt:lpstr>
      <vt:lpstr>Calibri</vt:lpstr>
      <vt:lpstr>Poppins Bold</vt:lpstr>
      <vt:lpstr>Agrandir</vt:lpstr>
      <vt:lpstr>Poppins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TMS 2025 Presentation</dc:title>
  <cp:lastModifiedBy>Fadhy Mtanga</cp:lastModifiedBy>
  <cp:revision>2</cp:revision>
  <dcterms:created xsi:type="dcterms:W3CDTF">2006-08-16T00:00:00Z</dcterms:created>
  <dcterms:modified xsi:type="dcterms:W3CDTF">2025-05-16T11:45:36Z</dcterms:modified>
  <dc:identifier>DAGmrVU_sK8</dc:identifier>
</cp:coreProperties>
</file>