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18"/>
  </p:notesMasterIdLst>
  <p:sldIdLst>
    <p:sldId id="261" r:id="rId3"/>
    <p:sldId id="264" r:id="rId4"/>
    <p:sldId id="258" r:id="rId5"/>
    <p:sldId id="265" r:id="rId6"/>
    <p:sldId id="266" r:id="rId7"/>
    <p:sldId id="267" r:id="rId8"/>
    <p:sldId id="269" r:id="rId9"/>
    <p:sldId id="270" r:id="rId10"/>
    <p:sldId id="271" r:id="rId11"/>
    <p:sldId id="272" r:id="rId12"/>
    <p:sldId id="275" r:id="rId13"/>
    <p:sldId id="273" r:id="rId14"/>
    <p:sldId id="274" r:id="rId15"/>
    <p:sldId id="268" r:id="rId16"/>
    <p:sldId id="262" r:id="rId17"/>
  </p:sldIdLst>
  <p:sldSz cx="12192000" cy="6858000"/>
  <p:notesSz cx="6858000" cy="9144000"/>
  <p:defaultTextStyle>
    <a:defPPr>
      <a:defRPr lang="it-IT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0000" autoAdjust="0"/>
    <p:restoredTop sz="92910" autoAdjust="0"/>
  </p:normalViewPr>
  <p:slideViewPr>
    <p:cSldViewPr snapToGrid="0">
      <p:cViewPr varScale="1">
        <p:scale>
          <a:sx n="80" d="100"/>
          <a:sy n="80" d="100"/>
        </p:scale>
        <p:origin x="552" y="67"/>
      </p:cViewPr>
      <p:guideLst/>
    </p:cSldViewPr>
  </p:slideViewPr>
  <p:notesTextViewPr>
    <p:cViewPr>
      <p:scale>
        <a:sx n="25" d="100"/>
        <a:sy n="25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theme" Target="theme/theme1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10" Type="http://schemas.openxmlformats.org/officeDocument/2006/relationships/slide" Target="slides/slide8.xml"/><Relationship Id="rId19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ntestazion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Segnaposto dat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175EE1-CB45-4267-A37F-972DC5DDC8E1}" type="datetimeFigureOut">
              <a:rPr lang="en-GB" smtClean="0"/>
              <a:t>19/05/2025</a:t>
            </a:fld>
            <a:endParaRPr lang="en-GB"/>
          </a:p>
        </p:txBody>
      </p:sp>
      <p:sp>
        <p:nvSpPr>
          <p:cNvPr id="4" name="Segnaposto immagin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Segnaposto note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it-IT" smtClean="0"/>
              <a:t>Modifica gli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en-GB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4EA9B6-8326-4100-8FBE-D94741AD393F}" type="slidenum">
              <a:rPr lang="en-GB" smtClean="0"/>
              <a:t>‹N›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445184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4EA9B6-8326-4100-8FBE-D94741AD393F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47842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immagine diapositiv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egnaposto note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F4EA9B6-8326-4100-8FBE-D94741AD393F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248405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ottotito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it-IT" smtClean="0"/>
              <a:t>Fare clic per modificare lo stile del sottotitolo dello schema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484438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4187764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vertica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verticale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012775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ASE CON PIEDIN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408077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2380987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1445272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371851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4" name="Segnaposto contenut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5" name="Segnaposto tes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6" name="Segnaposto contenut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7" name="Segnaposto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8" name="Segnaposto piè di pa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egnaposto numero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8388886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4" name="Segnaposto piè di pa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egnaposto numero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3450224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3" name="Segnaposto piè di pa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egnaposto numero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1474059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contenut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2528855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immagine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it-IT"/>
          </a:p>
        </p:txBody>
      </p:sp>
      <p:sp>
        <p:nvSpPr>
          <p:cNvPr id="4" name="Segnaposto tes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it-IT" smtClean="0"/>
              <a:t>Fare clic per modificare stili del testo dello schema</a:t>
            </a:r>
          </a:p>
        </p:txBody>
      </p:sp>
      <p:sp>
        <p:nvSpPr>
          <p:cNvPr id="5" name="Segnaposto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6" name="Segnaposto piè di pa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egnaposto numero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7447100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egnaposto tito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 smtClean="0"/>
              <a:t>Fare clic per modificare lo stile del titolo</a:t>
            </a:r>
            <a:endParaRPr lang="it-IT"/>
          </a:p>
        </p:txBody>
      </p:sp>
      <p:sp>
        <p:nvSpPr>
          <p:cNvPr id="3" name="Segnaposto tes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 smtClean="0"/>
              <a:t>Fare clic per modificare stili del testo dello schema</a:t>
            </a:r>
          </a:p>
          <a:p>
            <a:pPr lvl="1"/>
            <a:r>
              <a:rPr lang="it-IT" smtClean="0"/>
              <a:t>Secondo livello</a:t>
            </a:r>
          </a:p>
          <a:p>
            <a:pPr lvl="2"/>
            <a:r>
              <a:rPr lang="it-IT" smtClean="0"/>
              <a:t>Terzo livello</a:t>
            </a:r>
          </a:p>
          <a:p>
            <a:pPr lvl="3"/>
            <a:r>
              <a:rPr lang="it-IT" smtClean="0"/>
              <a:t>Quarto livello</a:t>
            </a:r>
          </a:p>
          <a:p>
            <a:pPr lvl="4"/>
            <a:r>
              <a:rPr lang="it-IT" smtClean="0"/>
              <a:t>Quinto livello</a:t>
            </a:r>
            <a:endParaRPr lang="it-IT"/>
          </a:p>
        </p:txBody>
      </p:sp>
      <p:sp>
        <p:nvSpPr>
          <p:cNvPr id="4" name="Segnaposto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40E375-C616-4F11-9054-5B6377D518F2}" type="datetimeFigureOut">
              <a:rPr lang="it-IT" smtClean="0"/>
              <a:t>19/05/2025</a:t>
            </a:fld>
            <a:endParaRPr lang="it-IT"/>
          </a:p>
        </p:txBody>
      </p:sp>
      <p:sp>
        <p:nvSpPr>
          <p:cNvPr id="5" name="Segnaposto piè di pa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egnaposto numero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2BB88B-56F3-471E-885E-1259F7B1AF2B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9052916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8566846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ctr" defTabSz="508126" rtl="0" eaLnBrk="1" latinLnBrk="0" hangingPunct="1">
        <a:spcBef>
          <a:spcPct val="0"/>
        </a:spcBef>
        <a:buNone/>
        <a:defRPr sz="48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81095" indent="-381095" algn="l" defTabSz="508126" rtl="0" eaLnBrk="1" latinLnBrk="0" hangingPunct="1">
        <a:spcBef>
          <a:spcPct val="20000"/>
        </a:spcBef>
        <a:buFont typeface="Arial"/>
        <a:buChar char="•"/>
        <a:defRPr sz="3549" kern="1200">
          <a:solidFill>
            <a:schemeClr val="tx1"/>
          </a:solidFill>
          <a:latin typeface="+mn-lt"/>
          <a:ea typeface="+mn-ea"/>
          <a:cs typeface="+mn-cs"/>
        </a:defRPr>
      </a:lvl1pPr>
      <a:lvl2pPr marL="825705" indent="-317579" algn="l" defTabSz="508126" rtl="0" eaLnBrk="1" latinLnBrk="0" hangingPunct="1">
        <a:spcBef>
          <a:spcPct val="20000"/>
        </a:spcBef>
        <a:buFont typeface="Arial"/>
        <a:buChar char="–"/>
        <a:defRPr sz="3099" kern="1200">
          <a:solidFill>
            <a:schemeClr val="tx1"/>
          </a:solidFill>
          <a:latin typeface="+mn-lt"/>
          <a:ea typeface="+mn-ea"/>
          <a:cs typeface="+mn-cs"/>
        </a:defRPr>
      </a:lvl2pPr>
      <a:lvl3pPr marL="1270314" indent="-254063" algn="l" defTabSz="508126" rtl="0" eaLnBrk="1" latinLnBrk="0" hangingPunct="1">
        <a:spcBef>
          <a:spcPct val="20000"/>
        </a:spcBef>
        <a:buFont typeface="Arial"/>
        <a:buChar char="•"/>
        <a:defRPr sz="2599" kern="1200">
          <a:solidFill>
            <a:schemeClr val="tx1"/>
          </a:solidFill>
          <a:latin typeface="+mn-lt"/>
          <a:ea typeface="+mn-ea"/>
          <a:cs typeface="+mn-cs"/>
        </a:defRPr>
      </a:lvl3pPr>
      <a:lvl4pPr marL="1778440" indent="-254063" algn="l" defTabSz="508126" rtl="0" eaLnBrk="1" latinLnBrk="0" hangingPunct="1">
        <a:spcBef>
          <a:spcPct val="20000"/>
        </a:spcBef>
        <a:buFont typeface="Arial"/>
        <a:buChar char="–"/>
        <a:defRPr sz="2150" kern="1200">
          <a:solidFill>
            <a:schemeClr val="tx1"/>
          </a:solidFill>
          <a:latin typeface="+mn-lt"/>
          <a:ea typeface="+mn-ea"/>
          <a:cs typeface="+mn-cs"/>
        </a:defRPr>
      </a:lvl4pPr>
      <a:lvl5pPr marL="2286567" indent="-254063" algn="l" defTabSz="508126" rtl="0" eaLnBrk="1" latinLnBrk="0" hangingPunct="1">
        <a:spcBef>
          <a:spcPct val="20000"/>
        </a:spcBef>
        <a:buFont typeface="Arial"/>
        <a:buChar char="»"/>
        <a:defRPr sz="2150" kern="1200">
          <a:solidFill>
            <a:schemeClr val="tx1"/>
          </a:solidFill>
          <a:latin typeface="+mn-lt"/>
          <a:ea typeface="+mn-ea"/>
          <a:cs typeface="+mn-cs"/>
        </a:defRPr>
      </a:lvl5pPr>
      <a:lvl6pPr marL="2794691" indent="-254063" algn="l" defTabSz="508126" rtl="0" eaLnBrk="1" latinLnBrk="0" hangingPunct="1">
        <a:spcBef>
          <a:spcPct val="20000"/>
        </a:spcBef>
        <a:buFont typeface="Arial"/>
        <a:buChar char="•"/>
        <a:defRPr sz="2150" kern="1200">
          <a:solidFill>
            <a:schemeClr val="tx1"/>
          </a:solidFill>
          <a:latin typeface="+mn-lt"/>
          <a:ea typeface="+mn-ea"/>
          <a:cs typeface="+mn-cs"/>
        </a:defRPr>
      </a:lvl6pPr>
      <a:lvl7pPr marL="3302817" indent="-254063" algn="l" defTabSz="508126" rtl="0" eaLnBrk="1" latinLnBrk="0" hangingPunct="1">
        <a:spcBef>
          <a:spcPct val="20000"/>
        </a:spcBef>
        <a:buFont typeface="Arial"/>
        <a:buChar char="•"/>
        <a:defRPr sz="2150" kern="1200">
          <a:solidFill>
            <a:schemeClr val="tx1"/>
          </a:solidFill>
          <a:latin typeface="+mn-lt"/>
          <a:ea typeface="+mn-ea"/>
          <a:cs typeface="+mn-cs"/>
        </a:defRPr>
      </a:lvl7pPr>
      <a:lvl8pPr marL="3810943" indent="-254063" algn="l" defTabSz="508126" rtl="0" eaLnBrk="1" latinLnBrk="0" hangingPunct="1">
        <a:spcBef>
          <a:spcPct val="20000"/>
        </a:spcBef>
        <a:buFont typeface="Arial"/>
        <a:buChar char="•"/>
        <a:defRPr sz="2150" kern="1200">
          <a:solidFill>
            <a:schemeClr val="tx1"/>
          </a:solidFill>
          <a:latin typeface="+mn-lt"/>
          <a:ea typeface="+mn-ea"/>
          <a:cs typeface="+mn-cs"/>
        </a:defRPr>
      </a:lvl8pPr>
      <a:lvl9pPr marL="4319068" indent="-254063" algn="l" defTabSz="508126" rtl="0" eaLnBrk="1" latinLnBrk="0" hangingPunct="1">
        <a:spcBef>
          <a:spcPct val="20000"/>
        </a:spcBef>
        <a:buFont typeface="Arial"/>
        <a:buChar char="•"/>
        <a:defRPr sz="21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t-IT"/>
      </a:defPPr>
      <a:lvl1pPr marL="0" algn="l" defTabSz="508126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08126" algn="l" defTabSz="508126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016253" algn="l" defTabSz="508126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524377" algn="l" defTabSz="508126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32503" algn="l" defTabSz="508126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40628" algn="l" defTabSz="508126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3048754" algn="l" defTabSz="508126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556879" algn="l" defTabSz="508126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4065005" algn="l" defTabSz="508126" rtl="0" eaLnBrk="1" latinLnBrk="0" hangingPunct="1"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D05C4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object 2"/>
          <p:cNvSpPr txBox="1"/>
          <p:nvPr/>
        </p:nvSpPr>
        <p:spPr>
          <a:xfrm>
            <a:off x="321068" y="2808164"/>
            <a:ext cx="10713277" cy="1483415"/>
          </a:xfrm>
          <a:prstGeom prst="rect">
            <a:avLst/>
          </a:prstGeom>
        </p:spPr>
        <p:txBody>
          <a:bodyPr vert="horz" wrap="square" lIns="0" tIns="6029" rIns="0" bIns="0" rtlCol="0">
            <a:spAutoFit/>
          </a:bodyPr>
          <a:lstStyle/>
          <a:p>
            <a:pPr marL="6347" defTabSz="508126">
              <a:spcBef>
                <a:spcPts val="47"/>
              </a:spcBef>
            </a:pPr>
            <a:r>
              <a:rPr lang="en-GB" sz="3200" dirty="0" smtClean="0">
                <a:solidFill>
                  <a:prstClr val="white"/>
                </a:solidFill>
                <a:latin typeface="BentonSansComp-Black"/>
                <a:cs typeface="BentonSansComp-Black"/>
              </a:rPr>
              <a:t>Knowledge</a:t>
            </a:r>
            <a:r>
              <a:rPr lang="en-GB" sz="3200" dirty="0">
                <a:solidFill>
                  <a:prstClr val="white"/>
                </a:solidFill>
                <a:latin typeface="BentonSansComp-Black"/>
                <a:cs typeface="BentonSansComp-Black"/>
              </a:rPr>
              <a:t>, Attitudes, and Practices Regarding Neurodevelopmental Disorders: A Community-Based Cross-Sectional Study in rural Tanzania</a:t>
            </a:r>
            <a:endParaRPr sz="1600" dirty="0">
              <a:solidFill>
                <a:prstClr val="white"/>
              </a:solidFill>
              <a:latin typeface="BentonSansComp-Black"/>
              <a:cs typeface="BentonSansComp-Black"/>
            </a:endParaRPr>
          </a:p>
        </p:txBody>
      </p:sp>
      <p:sp>
        <p:nvSpPr>
          <p:cNvPr id="15" name="object 3"/>
          <p:cNvSpPr/>
          <p:nvPr/>
        </p:nvSpPr>
        <p:spPr>
          <a:xfrm>
            <a:off x="321068" y="2702882"/>
            <a:ext cx="4999078" cy="22857"/>
          </a:xfrm>
          <a:custGeom>
            <a:avLst/>
            <a:gdLst/>
            <a:ahLst/>
            <a:cxnLst/>
            <a:rect l="l" t="t" r="r" b="b"/>
            <a:pathLst>
              <a:path w="8251190">
                <a:moveTo>
                  <a:pt x="0" y="0"/>
                </a:moveTo>
                <a:lnTo>
                  <a:pt x="8251057" y="0"/>
                </a:lnTo>
              </a:path>
            </a:pathLst>
          </a:custGeom>
          <a:ln w="20941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pPr defTabSz="508126"/>
            <a:endParaRPr sz="2000">
              <a:solidFill>
                <a:prstClr val="black"/>
              </a:solidFill>
            </a:endParaRPr>
          </a:p>
        </p:txBody>
      </p:sp>
      <p:pic>
        <p:nvPicPr>
          <p:cNvPr id="7" name="Immagine 6" descr="logo_INGL_BIANCO.eps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62159" y="326268"/>
            <a:ext cx="4292318" cy="1718708"/>
          </a:xfrm>
          <a:prstGeom prst="rect">
            <a:avLst/>
          </a:prstGeom>
        </p:spPr>
      </p:pic>
      <p:sp>
        <p:nvSpPr>
          <p:cNvPr id="3" name="Rettangolo 2"/>
          <p:cNvSpPr/>
          <p:nvPr/>
        </p:nvSpPr>
        <p:spPr>
          <a:xfrm>
            <a:off x="321068" y="4374004"/>
            <a:ext cx="9823939" cy="16896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en-GB" dirty="0">
                <a:latin typeface="Calibri" panose="020F0502020204030204" pitchFamily="34" charset="0"/>
                <a:ea typeface="Calibri" panose="020F0502020204030204" pitchFamily="34" charset="0"/>
                <a:cs typeface="Calibri" panose="020F0502020204030204" pitchFamily="34" charset="0"/>
              </a:rPr>
              <a:t> </a:t>
            </a:r>
            <a:endParaRPr lang="en-GB" sz="1600" dirty="0"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algn="just">
              <a:lnSpc>
                <a:spcPct val="115000"/>
              </a:lnSpc>
              <a:spcAft>
                <a:spcPts val="0"/>
              </a:spcAft>
            </a:pPr>
            <a:r>
              <a:rPr lang="it-IT" sz="1600" dirty="0" err="1">
                <a:solidFill>
                  <a:prstClr val="white"/>
                </a:solidFill>
                <a:latin typeface="BentonSansComp-Black"/>
                <a:cs typeface="BentonSansComp-Black"/>
              </a:rPr>
              <a:t>Mkahala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 W</a:t>
            </a:r>
            <a:r>
              <a:rPr lang="it-IT" sz="1600" baseline="30000" dirty="0">
                <a:solidFill>
                  <a:prstClr val="white"/>
                </a:solidFill>
                <a:latin typeface="BentonSansComp-Black"/>
                <a:cs typeface="BentonSansComp-Black"/>
              </a:rPr>
              <a:t>2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, </a:t>
            </a:r>
            <a:r>
              <a:rPr lang="it-IT" sz="1600" dirty="0" err="1">
                <a:solidFill>
                  <a:prstClr val="white"/>
                </a:solidFill>
                <a:latin typeface="BentonSansComp-Black"/>
                <a:cs typeface="BentonSansComp-Black"/>
              </a:rPr>
              <a:t>Belardi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 P.</a:t>
            </a:r>
            <a:r>
              <a:rPr lang="it-IT" sz="1600" baseline="30000" dirty="0">
                <a:solidFill>
                  <a:prstClr val="white"/>
                </a:solidFill>
                <a:latin typeface="BentonSansComp-Black"/>
                <a:cs typeface="BentonSansComp-Black"/>
              </a:rPr>
              <a:t>1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, Brasili P.</a:t>
            </a:r>
            <a:r>
              <a:rPr lang="it-IT" sz="1600" baseline="30000" dirty="0">
                <a:solidFill>
                  <a:prstClr val="white"/>
                </a:solidFill>
                <a:latin typeface="BentonSansComp-Black"/>
                <a:cs typeface="BentonSansComp-Black"/>
              </a:rPr>
              <a:t>2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, </a:t>
            </a:r>
            <a:r>
              <a:rPr lang="it-IT" sz="1600" dirty="0" err="1">
                <a:solidFill>
                  <a:prstClr val="white"/>
                </a:solidFill>
                <a:latin typeface="BentonSansComp-Black"/>
                <a:cs typeface="BentonSansComp-Black"/>
              </a:rPr>
              <a:t>Miccolis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 L.</a:t>
            </a:r>
            <a:r>
              <a:rPr lang="it-IT" sz="1600" baseline="30000" dirty="0">
                <a:solidFill>
                  <a:prstClr val="white"/>
                </a:solidFill>
                <a:latin typeface="BentonSansComp-Black"/>
                <a:cs typeface="BentonSansComp-Black"/>
              </a:rPr>
              <a:t>1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, </a:t>
            </a:r>
            <a:r>
              <a:rPr lang="it-IT" sz="1600" dirty="0" err="1">
                <a:solidFill>
                  <a:prstClr val="white"/>
                </a:solidFill>
                <a:latin typeface="BentonSansComp-Black"/>
                <a:cs typeface="BentonSansComp-Black"/>
              </a:rPr>
              <a:t>Farsaci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 T.</a:t>
            </a:r>
            <a:r>
              <a:rPr lang="it-IT" sz="1600" baseline="30000" dirty="0">
                <a:solidFill>
                  <a:prstClr val="white"/>
                </a:solidFill>
                <a:latin typeface="BentonSansComp-Black"/>
                <a:cs typeface="BentonSansComp-Black"/>
              </a:rPr>
              <a:t>1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, </a:t>
            </a:r>
            <a:r>
              <a:rPr lang="it-IT" sz="1600" dirty="0" err="1">
                <a:solidFill>
                  <a:prstClr val="white"/>
                </a:solidFill>
                <a:latin typeface="BentonSansComp-Black"/>
                <a:cs typeface="BentonSansComp-Black"/>
              </a:rPr>
              <a:t>Mwumbe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 E.</a:t>
            </a:r>
            <a:r>
              <a:rPr lang="it-IT" sz="1600" baseline="30000" dirty="0">
                <a:solidFill>
                  <a:prstClr val="white"/>
                </a:solidFill>
                <a:latin typeface="BentonSansComp-Black"/>
                <a:cs typeface="BentonSansComp-Black"/>
              </a:rPr>
              <a:t>1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, </a:t>
            </a:r>
            <a:r>
              <a:rPr lang="it-IT" sz="1600" dirty="0" err="1">
                <a:solidFill>
                  <a:prstClr val="white"/>
                </a:solidFill>
                <a:latin typeface="BentonSansComp-Black"/>
                <a:cs typeface="BentonSansComp-Black"/>
              </a:rPr>
              <a:t>Mlowe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 P.</a:t>
            </a:r>
            <a:r>
              <a:rPr lang="it-IT" sz="1600" baseline="30000" dirty="0">
                <a:solidFill>
                  <a:prstClr val="white"/>
                </a:solidFill>
                <a:latin typeface="BentonSansComp-Black"/>
                <a:cs typeface="BentonSansComp-Black"/>
              </a:rPr>
              <a:t>2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, </a:t>
            </a:r>
            <a:r>
              <a:rPr lang="it-IT" sz="1600" dirty="0" err="1">
                <a:solidFill>
                  <a:prstClr val="white"/>
                </a:solidFill>
                <a:latin typeface="BentonSansComp-Black"/>
                <a:cs typeface="BentonSansComp-Black"/>
              </a:rPr>
              <a:t>Borellini</a:t>
            </a: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 M.</a:t>
            </a:r>
            <a:r>
              <a:rPr lang="it-IT" sz="1600" baseline="30000" dirty="0">
                <a:solidFill>
                  <a:prstClr val="white"/>
                </a:solidFill>
                <a:latin typeface="BentonSansComp-Black"/>
                <a:cs typeface="BentonSansComp-Black"/>
              </a:rPr>
              <a:t>1</a:t>
            </a:r>
            <a:endParaRPr lang="en-GB" sz="1600" baseline="30000" dirty="0">
              <a:solidFill>
                <a:prstClr val="white"/>
              </a:solidFill>
              <a:latin typeface="BentonSansComp-Black"/>
              <a:cs typeface="BentonSansComp-Black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 </a:t>
            </a:r>
            <a:endParaRPr lang="en-GB" sz="1600" dirty="0">
              <a:solidFill>
                <a:prstClr val="white"/>
              </a:solidFill>
              <a:latin typeface="BentonSansComp-Black"/>
              <a:cs typeface="BentonSansComp-Black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600" baseline="30000" dirty="0">
                <a:solidFill>
                  <a:prstClr val="white"/>
                </a:solidFill>
                <a:latin typeface="BentonSansComp-Black"/>
                <a:cs typeface="BentonSansComp-Black"/>
              </a:rPr>
              <a:t>1</a:t>
            </a:r>
            <a:r>
              <a:rPr lang="en-GB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 Doctors with Africa CUAMM, Iringa, Tanzania</a:t>
            </a: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en-GB" sz="1600" baseline="30000" dirty="0">
                <a:solidFill>
                  <a:prstClr val="white"/>
                </a:solidFill>
                <a:latin typeface="BentonSansComp-Black"/>
                <a:cs typeface="BentonSansComp-Black"/>
              </a:rPr>
              <a:t>2 </a:t>
            </a:r>
            <a:r>
              <a:rPr lang="en-GB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CALL Africa </a:t>
            </a:r>
            <a:r>
              <a:rPr lang="en-GB" sz="1600" dirty="0" smtClean="0">
                <a:solidFill>
                  <a:prstClr val="white"/>
                </a:solidFill>
                <a:latin typeface="BentonSansComp-Black"/>
                <a:cs typeface="BentonSansComp-Black"/>
              </a:rPr>
              <a:t>NGO, </a:t>
            </a:r>
            <a:r>
              <a:rPr lang="en-GB" sz="1600" dirty="0">
                <a:solidFill>
                  <a:prstClr val="white"/>
                </a:solidFill>
                <a:latin typeface="BentonSansComp-Black"/>
                <a:cs typeface="BentonSansComp-Black"/>
              </a:rPr>
              <a:t>Iringa, Tanzania</a:t>
            </a:r>
          </a:p>
        </p:txBody>
      </p:sp>
    </p:spTree>
    <p:extLst>
      <p:ext uri="{BB962C8B-B14F-4D97-AF65-F5344CB8AC3E}">
        <p14:creationId xmlns:p14="http://schemas.microsoft.com/office/powerpoint/2010/main" val="10465150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2" name="Rettangolo 1"/>
          <p:cNvSpPr/>
          <p:nvPr/>
        </p:nvSpPr>
        <p:spPr>
          <a:xfrm>
            <a:off x="254160" y="755490"/>
            <a:ext cx="11874106" cy="42165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Fundamental rights and social integration </a:t>
            </a:r>
            <a:endParaRPr lang="en-GB" sz="2000" b="1" dirty="0" smtClean="0">
              <a:solidFill>
                <a:srgbClr val="A1400C"/>
              </a:solidFill>
              <a:latin typeface="Arimo"/>
            </a:endParaRP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For </a:t>
            </a:r>
            <a:r>
              <a:rPr lang="en-GB" b="1" dirty="0" smtClean="0">
                <a:solidFill>
                  <a:srgbClr val="000000"/>
                </a:solidFill>
                <a:latin typeface="Arimo"/>
              </a:rPr>
              <a:t>89.9%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 of respondents, children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with disabilities have the right to education, medical care, and equal treatment. </a:t>
            </a: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94.5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affirmed that they can build meaningful friendships, reinforcing positive social attitudes. 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However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,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3.9%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still believed they should be excluded from community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activities.</a:t>
            </a: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 </a:t>
            </a:r>
            <a:endParaRPr lang="en-GB" dirty="0">
              <a:solidFill>
                <a:srgbClr val="000000"/>
              </a:solidFill>
              <a:latin typeface="Arimo"/>
            </a:endParaRPr>
          </a:p>
          <a:p>
            <a:endParaRPr lang="en-GB" sz="2400" b="1" dirty="0">
              <a:solidFill>
                <a:srgbClr val="000000"/>
              </a:solidFill>
              <a:latin typeface="Arimo"/>
            </a:endParaRPr>
          </a:p>
          <a:p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Community </a:t>
            </a:r>
            <a:r>
              <a:rPr lang="en-GB" sz="2000" b="1" dirty="0">
                <a:solidFill>
                  <a:srgbClr val="A1400C"/>
                </a:solidFill>
                <a:latin typeface="Arimo"/>
              </a:rPr>
              <a:t>attitude toward </a:t>
            </a:r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inclusion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69.1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of respondents expressed an open and adaptive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mind-set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toward the inclusion of children with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disabilities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>
                <a:solidFill>
                  <a:srgbClr val="000000"/>
                </a:solidFill>
                <a:latin typeface="Arimo"/>
              </a:rPr>
              <a:t>1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9.8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displayed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indifference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6.2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perceived inclusion as too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difficult</a:t>
            </a: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This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suggests that while acceptance is high, practical implementation may still face challenges. </a:t>
            </a:r>
          </a:p>
          <a:p>
            <a:endParaRPr lang="en-GB" sz="2400" b="1" dirty="0">
              <a:solidFill>
                <a:srgbClr val="A1400C"/>
              </a:solidFill>
              <a:latin typeface="Arimo"/>
            </a:endParaRPr>
          </a:p>
        </p:txBody>
      </p:sp>
    </p:spTree>
    <p:extLst>
      <p:ext uri="{BB962C8B-B14F-4D97-AF65-F5344CB8AC3E}">
        <p14:creationId xmlns:p14="http://schemas.microsoft.com/office/powerpoint/2010/main" val="27736463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2" name="Rettangolo 1"/>
          <p:cNvSpPr/>
          <p:nvPr/>
        </p:nvSpPr>
        <p:spPr>
          <a:xfrm>
            <a:off x="315706" y="834622"/>
            <a:ext cx="11131879" cy="28931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Beliefs </a:t>
            </a:r>
            <a:r>
              <a:rPr lang="en-GB" sz="2000" b="1" dirty="0">
                <a:solidFill>
                  <a:srgbClr val="A1400C"/>
                </a:solidFill>
                <a:latin typeface="Arimo"/>
              </a:rPr>
              <a:t>in traditional practices </a:t>
            </a:r>
            <a:endParaRPr lang="en-GB" sz="2000" b="1" dirty="0" smtClean="0">
              <a:solidFill>
                <a:srgbClr val="A1400C"/>
              </a:solidFill>
              <a:latin typeface="Arimo"/>
            </a:endParaRPr>
          </a:p>
          <a:p>
            <a:r>
              <a:rPr lang="en-GB" dirty="0">
                <a:solidFill>
                  <a:srgbClr val="000000"/>
                </a:solidFill>
                <a:latin typeface="Arimo"/>
              </a:rPr>
              <a:t>Opinions on the effectiveness of traditional remedies for neurodevelopmental disorders were divided. </a:t>
            </a: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b="1" dirty="0" smtClean="0">
                <a:solidFill>
                  <a:srgbClr val="000000"/>
                </a:solidFill>
                <a:latin typeface="Arimo"/>
              </a:rPr>
              <a:t>54.8% of respondents rejected 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traditional </a:t>
            </a:r>
            <a:r>
              <a:rPr lang="en-GB" b="1" dirty="0" smtClean="0">
                <a:solidFill>
                  <a:srgbClr val="000000"/>
                </a:solidFill>
                <a:latin typeface="Arimo"/>
              </a:rPr>
              <a:t>treatments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16.5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believed they could help "a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little“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13.7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expressed strong confidence in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their effectiveness</a:t>
            </a: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The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remaining ones (15%) did not know what to answer. </a:t>
            </a: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This highlights the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influence of cultural beliefs in shaping health-related decisions.</a:t>
            </a:r>
          </a:p>
        </p:txBody>
      </p:sp>
    </p:spTree>
    <p:extLst>
      <p:ext uri="{BB962C8B-B14F-4D97-AF65-F5344CB8AC3E}">
        <p14:creationId xmlns:p14="http://schemas.microsoft.com/office/powerpoint/2010/main" val="37774280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7" name="CasellaDiTesto 6"/>
          <p:cNvSpPr txBox="1"/>
          <p:nvPr/>
        </p:nvSpPr>
        <p:spPr>
          <a:xfrm>
            <a:off x="233840" y="190923"/>
            <a:ext cx="8773000" cy="1107845"/>
          </a:xfrm>
          <a:prstGeom prst="rect">
            <a:avLst/>
          </a:prstGeom>
          <a:noFill/>
        </p:spPr>
        <p:txBody>
          <a:bodyPr wrap="square" lIns="45698" tIns="22849" rIns="45698" bIns="22849" rtlCol="0">
            <a:spAutoFit/>
          </a:bodyPr>
          <a:lstStyle/>
          <a:p>
            <a:pPr defTabSz="508126"/>
            <a:r>
              <a:rPr lang="it-IT" sz="3200" b="1" spc="-84" dirty="0" err="1" smtClean="0">
                <a:solidFill>
                  <a:srgbClr val="D05C43"/>
                </a:solidFill>
                <a:latin typeface="BentonSansComp-Black"/>
                <a:cs typeface="BentonSansComp-Black"/>
              </a:rPr>
              <a:t>Results</a:t>
            </a:r>
            <a:r>
              <a:rPr lang="it-IT" sz="3200" b="1" spc="-84" dirty="0" smtClean="0">
                <a:solidFill>
                  <a:srgbClr val="D05C43"/>
                </a:solidFill>
                <a:latin typeface="BentonSansComp-Black"/>
                <a:cs typeface="BentonSansComp-Black"/>
              </a:rPr>
              <a:t> - PRACTICES</a:t>
            </a:r>
          </a:p>
          <a:p>
            <a:pPr defTabSz="508126"/>
            <a:endParaRPr lang="it-IT" sz="3699" b="1" spc="-84" dirty="0">
              <a:solidFill>
                <a:srgbClr val="D05C43"/>
              </a:solidFill>
              <a:latin typeface="BentonSansComp-Black"/>
              <a:cs typeface="BentonSansComp-Black"/>
            </a:endParaRPr>
          </a:p>
        </p:txBody>
      </p:sp>
      <p:sp>
        <p:nvSpPr>
          <p:cNvPr id="3" name="Rettangolo 2"/>
          <p:cNvSpPr/>
          <p:nvPr/>
        </p:nvSpPr>
        <p:spPr>
          <a:xfrm>
            <a:off x="315705" y="949295"/>
            <a:ext cx="11149463" cy="44319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Response to suspected disability </a:t>
            </a:r>
            <a:endParaRPr lang="en-GB" dirty="0">
              <a:solidFill>
                <a:srgbClr val="000000"/>
              </a:solidFill>
              <a:latin typeface="Arimo"/>
            </a:endParaRP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89.3% of respondents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would recommend that parents consult local authorities and healthcare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providers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5.8%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would avoid interacting with the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child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b="1" dirty="0" smtClean="0">
                <a:solidFill>
                  <a:srgbClr val="000000"/>
                </a:solidFill>
                <a:latin typeface="Arimo"/>
              </a:rPr>
              <a:t>1.5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% would suggest hiding </a:t>
            </a:r>
            <a:r>
              <a:rPr lang="en-GB" b="1" dirty="0" smtClean="0">
                <a:solidFill>
                  <a:srgbClr val="000000"/>
                </a:solidFill>
                <a:latin typeface="Arimo"/>
              </a:rPr>
              <a:t>them </a:t>
            </a:r>
            <a:endParaRPr lang="en-GB" b="1" dirty="0">
              <a:solidFill>
                <a:srgbClr val="000000"/>
              </a:solidFill>
              <a:latin typeface="Arimo"/>
            </a:endParaRPr>
          </a:p>
          <a:p>
            <a:endParaRPr lang="en-GB" sz="2400" b="1" dirty="0">
              <a:solidFill>
                <a:srgbClr val="A1400C"/>
              </a:solidFill>
              <a:latin typeface="Arimo"/>
            </a:endParaRPr>
          </a:p>
          <a:p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Family and community support </a:t>
            </a: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74.6% of respondents believe children with disabilities should be encouraged to engage in activities suited to their abilities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18.3% think they should be treated as if they do not have a disability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3.9% support keeping them isolated at home </a:t>
            </a: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Reaction to bullying </a:t>
            </a:r>
            <a:endParaRPr lang="en-GB" dirty="0">
              <a:solidFill>
                <a:srgbClr val="000000"/>
              </a:solidFill>
              <a:latin typeface="Arimo"/>
            </a:endParaRP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94.6% would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intervene to stop bullying and educate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others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2.8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would ignore the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situation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2.2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would expect the child to defend themselves alone</a:t>
            </a:r>
          </a:p>
        </p:txBody>
      </p:sp>
    </p:spTree>
    <p:extLst>
      <p:ext uri="{BB962C8B-B14F-4D97-AF65-F5344CB8AC3E}">
        <p14:creationId xmlns:p14="http://schemas.microsoft.com/office/powerpoint/2010/main" val="39109124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2" name="Rettangolo 1"/>
          <p:cNvSpPr/>
          <p:nvPr/>
        </p:nvSpPr>
        <p:spPr>
          <a:xfrm>
            <a:off x="389774" y="503146"/>
            <a:ext cx="10820418" cy="470898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Training on neurodevelopmental disorders </a:t>
            </a:r>
            <a:endParaRPr lang="en-GB" sz="2000" b="1" dirty="0" smtClean="0">
              <a:solidFill>
                <a:srgbClr val="A1400C"/>
              </a:solidFill>
              <a:latin typeface="Arimo"/>
            </a:endParaRP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b="1" dirty="0" smtClean="0">
                <a:solidFill>
                  <a:srgbClr val="000000"/>
                </a:solidFill>
                <a:latin typeface="Arimo"/>
              </a:rPr>
              <a:t>78.9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% of respondents reporting they have never received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any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17.5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have been trained by NGOs or local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authorities</a:t>
            </a:r>
            <a:endParaRPr lang="en-GB" dirty="0">
              <a:solidFill>
                <a:srgbClr val="000000"/>
              </a:solidFill>
              <a:latin typeface="Arimo"/>
            </a:endParaRP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Participation in support </a:t>
            </a:r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programs: </a:t>
            </a:r>
            <a:r>
              <a:rPr lang="en-GB" b="1" dirty="0" smtClean="0">
                <a:solidFill>
                  <a:srgbClr val="000000"/>
                </a:solidFill>
                <a:latin typeface="Arimo"/>
              </a:rPr>
              <a:t>92.5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% would support or participate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in programs for children with disabilities, though a small fraction (5.1%) would ignore such initiatives. </a:t>
            </a: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Community support groups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While 40.8% have participated in a support group, 54.9% have not but expressed interest. A small portion (5.1%) do not care about such groups.</a:t>
            </a:r>
          </a:p>
          <a:p>
            <a:endParaRPr lang="it-IT" sz="2000" b="1" dirty="0">
              <a:solidFill>
                <a:srgbClr val="A1400C"/>
              </a:solidFill>
              <a:latin typeface="Arimo"/>
            </a:endParaRPr>
          </a:p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Parental response </a:t>
            </a:r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to </a:t>
            </a:r>
            <a:r>
              <a:rPr lang="en-GB" sz="2000" b="1" dirty="0" err="1" smtClean="0">
                <a:solidFill>
                  <a:srgbClr val="A1400C"/>
                </a:solidFill>
                <a:latin typeface="Arimo"/>
              </a:rPr>
              <a:t>behavioral</a:t>
            </a:r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 challenges </a:t>
            </a:r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b="1" dirty="0" smtClean="0">
                <a:solidFill>
                  <a:srgbClr val="000000"/>
                </a:solidFill>
                <a:latin typeface="Arimo"/>
              </a:rPr>
              <a:t>90.6% believe 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in understanding and calming a child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rather than punishing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them (3.2%)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or ignoring their </a:t>
            </a:r>
            <a:r>
              <a:rPr lang="en-GB" dirty="0" err="1">
                <a:solidFill>
                  <a:srgbClr val="000000"/>
                </a:solidFill>
                <a:latin typeface="Arimo"/>
              </a:rPr>
              <a:t>behavior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 (3.6%). </a:t>
            </a: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Inclusion in community activities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The preferred approach (75.5%) is adapting activities for inclusion, while 13.7% believe children with disabilities should not be included.</a:t>
            </a:r>
          </a:p>
        </p:txBody>
      </p:sp>
    </p:spTree>
    <p:extLst>
      <p:ext uri="{BB962C8B-B14F-4D97-AF65-F5344CB8AC3E}">
        <p14:creationId xmlns:p14="http://schemas.microsoft.com/office/powerpoint/2010/main" val="38515229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12" name="CasellaDiTesto 11"/>
          <p:cNvSpPr txBox="1"/>
          <p:nvPr/>
        </p:nvSpPr>
        <p:spPr>
          <a:xfrm>
            <a:off x="233840" y="190923"/>
            <a:ext cx="8773000" cy="1184661"/>
          </a:xfrm>
          <a:prstGeom prst="rect">
            <a:avLst/>
          </a:prstGeom>
          <a:noFill/>
        </p:spPr>
        <p:txBody>
          <a:bodyPr wrap="square" lIns="45698" tIns="22849" rIns="45698" bIns="22849" rtlCol="0">
            <a:spAutoFit/>
          </a:bodyPr>
          <a:lstStyle/>
          <a:p>
            <a:pPr defTabSz="508126"/>
            <a:r>
              <a:rPr lang="it-IT" sz="3600" b="1" spc="-84" dirty="0" err="1" smtClean="0">
                <a:solidFill>
                  <a:srgbClr val="D05C43"/>
                </a:solidFill>
                <a:latin typeface="BentonSansComp-Black"/>
                <a:cs typeface="BentonSansComp-Black"/>
              </a:rPr>
              <a:t>Recommendations</a:t>
            </a:r>
            <a:endParaRPr lang="it-IT" sz="3699" b="1" spc="-84" dirty="0" smtClean="0">
              <a:solidFill>
                <a:srgbClr val="D05C43"/>
              </a:solidFill>
              <a:latin typeface="BentonSansComp-Black"/>
              <a:cs typeface="BentonSansComp-Black"/>
            </a:endParaRPr>
          </a:p>
          <a:p>
            <a:pPr defTabSz="508126"/>
            <a:endParaRPr lang="it-IT" sz="3699" b="1" spc="-84" dirty="0">
              <a:solidFill>
                <a:srgbClr val="D05C43"/>
              </a:solidFill>
              <a:latin typeface="BentonSansComp-Black"/>
              <a:cs typeface="BentonSansComp-Black"/>
            </a:endParaRPr>
          </a:p>
        </p:txBody>
      </p:sp>
      <p:sp>
        <p:nvSpPr>
          <p:cNvPr id="2" name="Rettangolo 1"/>
          <p:cNvSpPr/>
          <p:nvPr/>
        </p:nvSpPr>
        <p:spPr>
          <a:xfrm>
            <a:off x="462439" y="996497"/>
            <a:ext cx="10105915" cy="393954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To focus on </a:t>
            </a:r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enhancing knowledge, fostering positive attitudes, and strengthening practices to better support children with neurodevelopmental disorders in the community</a:t>
            </a:r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.</a:t>
            </a:r>
          </a:p>
          <a:p>
            <a:pPr algn="just"/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 </a:t>
            </a:r>
          </a:p>
          <a:p>
            <a:pPr algn="just"/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HOW:</a:t>
            </a: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By strengthening </a:t>
            </a:r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a</a:t>
            </a:r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wareness </a:t>
            </a:r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and e</a:t>
            </a:r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ducation</a:t>
            </a: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By improving </a:t>
            </a:r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access to inclusive education and community support groups; </a:t>
            </a:r>
            <a:endParaRPr lang="en-GB" sz="2500" dirty="0" smtClean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By reducing </a:t>
            </a:r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stigma; </a:t>
            </a:r>
          </a:p>
          <a:p>
            <a:pPr marL="342900" indent="-342900" algn="just">
              <a:buFont typeface="Wingdings" panose="05000000000000000000" pitchFamily="2" charset="2"/>
              <a:buChar char="§"/>
            </a:pPr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By enhancing </a:t>
            </a:r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practical support mechanisms. </a:t>
            </a:r>
          </a:p>
        </p:txBody>
      </p:sp>
    </p:spTree>
    <p:extLst>
      <p:ext uri="{BB962C8B-B14F-4D97-AF65-F5344CB8AC3E}">
        <p14:creationId xmlns:p14="http://schemas.microsoft.com/office/powerpoint/2010/main" val="8228718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D05C4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magine 2" descr="logo_INGL_BIANCO.eps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36578" y="318838"/>
            <a:ext cx="3743264" cy="1498859"/>
          </a:xfrm>
          <a:prstGeom prst="rect">
            <a:avLst/>
          </a:prstGeom>
        </p:spPr>
      </p:pic>
      <p:sp>
        <p:nvSpPr>
          <p:cNvPr id="4" name="object 2"/>
          <p:cNvSpPr txBox="1"/>
          <p:nvPr/>
        </p:nvSpPr>
        <p:spPr>
          <a:xfrm>
            <a:off x="321069" y="2890318"/>
            <a:ext cx="5207066" cy="583169"/>
          </a:xfrm>
          <a:prstGeom prst="rect">
            <a:avLst/>
          </a:prstGeom>
        </p:spPr>
        <p:txBody>
          <a:bodyPr vert="horz" wrap="square" lIns="0" tIns="6029" rIns="0" bIns="0" rtlCol="0">
            <a:spAutoFit/>
          </a:bodyPr>
          <a:lstStyle/>
          <a:p>
            <a:pPr marL="6347" marR="2539" defTabSz="508126">
              <a:lnSpc>
                <a:spcPts val="4547"/>
              </a:lnSpc>
              <a:spcBef>
                <a:spcPts val="675"/>
              </a:spcBef>
            </a:pPr>
            <a:r>
              <a:rPr lang="it-IT" sz="4899" b="1" spc="-84" dirty="0">
                <a:solidFill>
                  <a:prstClr val="white"/>
                </a:solidFill>
                <a:latin typeface="BentonSansComp-Black"/>
                <a:cs typeface="BentonSansComp-Black"/>
              </a:rPr>
              <a:t>THANK YOU</a:t>
            </a:r>
            <a:endParaRPr sz="4899" dirty="0">
              <a:solidFill>
                <a:prstClr val="white"/>
              </a:solidFill>
              <a:latin typeface="BentonSansComp-Black"/>
              <a:cs typeface="BentonSansComp-Black"/>
            </a:endParaRPr>
          </a:p>
        </p:txBody>
      </p:sp>
      <p:sp>
        <p:nvSpPr>
          <p:cNvPr id="5" name="object 3"/>
          <p:cNvSpPr/>
          <p:nvPr/>
        </p:nvSpPr>
        <p:spPr>
          <a:xfrm>
            <a:off x="321068" y="2702882"/>
            <a:ext cx="4999078" cy="22857"/>
          </a:xfrm>
          <a:custGeom>
            <a:avLst/>
            <a:gdLst/>
            <a:ahLst/>
            <a:cxnLst/>
            <a:rect l="l" t="t" r="r" b="b"/>
            <a:pathLst>
              <a:path w="8251190">
                <a:moveTo>
                  <a:pt x="0" y="0"/>
                </a:moveTo>
                <a:lnTo>
                  <a:pt x="8251057" y="0"/>
                </a:lnTo>
              </a:path>
            </a:pathLst>
          </a:custGeom>
          <a:ln w="20941">
            <a:solidFill>
              <a:srgbClr val="FFFFFF"/>
            </a:solidFill>
          </a:ln>
        </p:spPr>
        <p:txBody>
          <a:bodyPr wrap="square" lIns="0" tIns="0" rIns="0" bIns="0" rtlCol="0"/>
          <a:lstStyle/>
          <a:p>
            <a:pPr defTabSz="508126"/>
            <a:endParaRPr sz="2000">
              <a:solidFill>
                <a:prstClr val="black"/>
              </a:solidFill>
            </a:endParaRPr>
          </a:p>
        </p:txBody>
      </p:sp>
      <p:sp>
        <p:nvSpPr>
          <p:cNvPr id="8" name="Rettangolo 7"/>
          <p:cNvSpPr/>
          <p:nvPr/>
        </p:nvSpPr>
        <p:spPr>
          <a:xfrm>
            <a:off x="7645994" y="4327233"/>
            <a:ext cx="4233848" cy="22467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 defTabSz="508126"/>
            <a:r>
              <a:rPr lang="it-IT" sz="2000" b="1" dirty="0" err="1">
                <a:solidFill>
                  <a:prstClr val="white"/>
                </a:solidFill>
              </a:rPr>
              <a:t>Doctors</a:t>
            </a:r>
            <a:r>
              <a:rPr lang="it-IT" sz="2000" b="1" dirty="0">
                <a:solidFill>
                  <a:prstClr val="white"/>
                </a:solidFill>
              </a:rPr>
              <a:t> with Africa CUAMM</a:t>
            </a:r>
          </a:p>
          <a:p>
            <a:pPr algn="r" defTabSz="508126"/>
            <a:r>
              <a:rPr lang="it-IT" sz="2000" b="1" dirty="0" smtClean="0">
                <a:solidFill>
                  <a:prstClr val="white"/>
                </a:solidFill>
              </a:rPr>
              <a:t>Tanzania</a:t>
            </a:r>
            <a:endParaRPr lang="it-IT" sz="2000" b="1" dirty="0">
              <a:solidFill>
                <a:prstClr val="white"/>
              </a:solidFill>
            </a:endParaRPr>
          </a:p>
          <a:p>
            <a:pPr algn="r" defTabSz="508126"/>
            <a:r>
              <a:rPr lang="en-US" sz="2000" dirty="0" smtClean="0">
                <a:solidFill>
                  <a:prstClr val="white"/>
                </a:solidFill>
              </a:rPr>
              <a:t>14, New </a:t>
            </a:r>
            <a:r>
              <a:rPr lang="en-US" sz="2000" dirty="0" err="1" smtClean="0">
                <a:solidFill>
                  <a:prstClr val="white"/>
                </a:solidFill>
              </a:rPr>
              <a:t>Bagamoyo</a:t>
            </a:r>
            <a:r>
              <a:rPr lang="en-US" sz="2000" dirty="0" smtClean="0">
                <a:solidFill>
                  <a:prstClr val="white"/>
                </a:solidFill>
              </a:rPr>
              <a:t> Road</a:t>
            </a:r>
          </a:p>
          <a:p>
            <a:pPr algn="r" defTabSz="508126"/>
            <a:r>
              <a:rPr lang="en-US" sz="2000" dirty="0" smtClean="0">
                <a:solidFill>
                  <a:prstClr val="white"/>
                </a:solidFill>
              </a:rPr>
              <a:t>Regent Estate</a:t>
            </a:r>
            <a:endParaRPr lang="en-US" sz="2000" dirty="0">
              <a:solidFill>
                <a:prstClr val="white"/>
              </a:solidFill>
            </a:endParaRPr>
          </a:p>
          <a:p>
            <a:pPr algn="r" defTabSz="508126"/>
            <a:r>
              <a:rPr lang="en-US" sz="2000" dirty="0" smtClean="0">
                <a:solidFill>
                  <a:prstClr val="white"/>
                </a:solidFill>
              </a:rPr>
              <a:t>Dar El Salaam </a:t>
            </a:r>
            <a:r>
              <a:rPr lang="en-US" sz="2000" dirty="0">
                <a:solidFill>
                  <a:prstClr val="white"/>
                </a:solidFill>
              </a:rPr>
              <a:t>- t. </a:t>
            </a:r>
            <a:r>
              <a:rPr lang="en-US" sz="2000" dirty="0" smtClean="0">
                <a:solidFill>
                  <a:prstClr val="white"/>
                </a:solidFill>
              </a:rPr>
              <a:t>00255 (0) 222775227</a:t>
            </a:r>
            <a:endParaRPr lang="en-US" sz="2000" dirty="0">
              <a:solidFill>
                <a:prstClr val="white"/>
              </a:solidFill>
            </a:endParaRPr>
          </a:p>
          <a:p>
            <a:pPr algn="r" defTabSz="508126"/>
            <a:r>
              <a:rPr lang="en-US" sz="2000" dirty="0" smtClean="0">
                <a:solidFill>
                  <a:prstClr val="white"/>
                </a:solidFill>
              </a:rPr>
              <a:t>tanzania@cuamm.org</a:t>
            </a:r>
            <a:endParaRPr lang="en-US" sz="2000" dirty="0">
              <a:solidFill>
                <a:prstClr val="white"/>
              </a:solidFill>
            </a:endParaRPr>
          </a:p>
          <a:p>
            <a:pPr algn="r" defTabSz="508126"/>
            <a:r>
              <a:rPr lang="en-US" sz="2000" dirty="0">
                <a:solidFill>
                  <a:prstClr val="white"/>
                </a:solidFill>
              </a:rPr>
              <a:t>www.doctorswithafrica.org</a:t>
            </a:r>
          </a:p>
        </p:txBody>
      </p:sp>
    </p:spTree>
    <p:extLst>
      <p:ext uri="{BB962C8B-B14F-4D97-AF65-F5344CB8AC3E}">
        <p14:creationId xmlns:p14="http://schemas.microsoft.com/office/powerpoint/2010/main" val="6661130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8535"/>
            <a:ext cx="2150948" cy="181447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sp>
        <p:nvSpPr>
          <p:cNvPr id="9" name="CasellaDiTesto 8"/>
          <p:cNvSpPr txBox="1"/>
          <p:nvPr/>
        </p:nvSpPr>
        <p:spPr>
          <a:xfrm>
            <a:off x="277147" y="190923"/>
            <a:ext cx="3111163" cy="615403"/>
          </a:xfrm>
          <a:prstGeom prst="rect">
            <a:avLst/>
          </a:prstGeom>
          <a:noFill/>
        </p:spPr>
        <p:txBody>
          <a:bodyPr wrap="square" lIns="45698" tIns="22849" rIns="45698" bIns="22849" rtlCol="0">
            <a:spAutoFit/>
          </a:bodyPr>
          <a:lstStyle/>
          <a:p>
            <a:pPr defTabSz="508126"/>
            <a:r>
              <a:rPr lang="it-IT" sz="3600" b="1" spc="-84" dirty="0">
                <a:solidFill>
                  <a:srgbClr val="D05C43"/>
                </a:solidFill>
                <a:latin typeface="BentonSansComp-Black"/>
                <a:cs typeface="BentonSansComp-Black"/>
              </a:rPr>
              <a:t>OUTLINE</a:t>
            </a:r>
            <a:endParaRPr lang="it-IT" sz="3600" dirty="0">
              <a:solidFill>
                <a:srgbClr val="D05C43"/>
              </a:solidFill>
            </a:endParaRPr>
          </a:p>
        </p:txBody>
      </p:sp>
      <p:sp>
        <p:nvSpPr>
          <p:cNvPr id="10" name="CasellaDiTesto 9"/>
          <p:cNvSpPr txBox="1"/>
          <p:nvPr/>
        </p:nvSpPr>
        <p:spPr>
          <a:xfrm>
            <a:off x="4169381" y="212085"/>
            <a:ext cx="3619107" cy="4693442"/>
          </a:xfrm>
          <a:prstGeom prst="rect">
            <a:avLst/>
          </a:prstGeom>
          <a:noFill/>
        </p:spPr>
        <p:txBody>
          <a:bodyPr wrap="square" lIns="45698" tIns="22849" rIns="45698" bIns="22849" rtlCol="0">
            <a:spAutoFit/>
          </a:bodyPr>
          <a:lstStyle/>
          <a:p>
            <a:pPr defTabSz="508126"/>
            <a:r>
              <a:rPr lang="it-IT" sz="3699" b="1" spc="-84" dirty="0">
                <a:solidFill>
                  <a:srgbClr val="D05C43"/>
                </a:solidFill>
                <a:latin typeface="BentonSansComp-Black"/>
                <a:cs typeface="BentonSansComp-Black"/>
              </a:rPr>
              <a:t>1.</a:t>
            </a:r>
          </a:p>
          <a:p>
            <a:pPr defTabSz="508126">
              <a:lnSpc>
                <a:spcPts val="2200"/>
              </a:lnSpc>
            </a:pPr>
            <a:r>
              <a:rPr lang="it-IT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Background</a:t>
            </a: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defTabSz="508126">
              <a:lnSpc>
                <a:spcPts val="2200"/>
              </a:lnSpc>
            </a:pP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defTabSz="508126">
              <a:lnSpc>
                <a:spcPts val="2998"/>
              </a:lnSpc>
            </a:pPr>
            <a:r>
              <a:rPr lang="it-IT" sz="3699" b="1" spc="-84" dirty="0">
                <a:solidFill>
                  <a:srgbClr val="D05C43"/>
                </a:solidFill>
                <a:latin typeface="BentonSansComp-Black"/>
                <a:cs typeface="BentonSansComp-Black"/>
              </a:rPr>
              <a:t>2.</a:t>
            </a:r>
          </a:p>
          <a:p>
            <a:pPr defTabSz="508126">
              <a:lnSpc>
                <a:spcPts val="2200"/>
              </a:lnSpc>
            </a:pPr>
            <a:r>
              <a:rPr lang="it-IT" sz="2500" dirty="0" err="1" smtClean="0">
                <a:solidFill>
                  <a:prstClr val="black"/>
                </a:solidFill>
                <a:latin typeface="BentonSans-Book"/>
                <a:cs typeface="BentonSans-Book"/>
              </a:rPr>
              <a:t>Objective</a:t>
            </a: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defTabSz="508126">
              <a:lnSpc>
                <a:spcPts val="2200"/>
              </a:lnSpc>
            </a:pP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defTabSz="508126">
              <a:lnSpc>
                <a:spcPts val="2998"/>
              </a:lnSpc>
            </a:pPr>
            <a:r>
              <a:rPr lang="it-IT" sz="3699" b="1" spc="-84" dirty="0">
                <a:solidFill>
                  <a:srgbClr val="D05C43"/>
                </a:solidFill>
                <a:latin typeface="BentonSansComp-Black"/>
                <a:cs typeface="BentonSansComp-Black"/>
              </a:rPr>
              <a:t>3</a:t>
            </a:r>
            <a:r>
              <a:rPr lang="it-IT" sz="3699" b="1" spc="-84" dirty="0" smtClean="0">
                <a:solidFill>
                  <a:srgbClr val="D05C43"/>
                </a:solidFill>
                <a:latin typeface="BentonSansComp-Black"/>
                <a:cs typeface="BentonSansComp-Black"/>
              </a:rPr>
              <a:t>.</a:t>
            </a:r>
          </a:p>
          <a:p>
            <a:pPr defTabSz="508126">
              <a:lnSpc>
                <a:spcPts val="2200"/>
              </a:lnSpc>
            </a:pPr>
            <a:r>
              <a:rPr lang="it-IT" sz="2500" dirty="0" err="1" smtClean="0">
                <a:solidFill>
                  <a:prstClr val="black"/>
                </a:solidFill>
                <a:latin typeface="BentonSans-Book"/>
                <a:cs typeface="BentonSans-Book"/>
              </a:rPr>
              <a:t>Methodology</a:t>
            </a:r>
            <a:endParaRPr lang="it-IT" sz="2500" dirty="0" smtClean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defTabSz="508126">
              <a:lnSpc>
                <a:spcPts val="2200"/>
              </a:lnSpc>
            </a:pP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defTabSz="508126">
              <a:lnSpc>
                <a:spcPts val="2998"/>
              </a:lnSpc>
            </a:pPr>
            <a:r>
              <a:rPr lang="it-IT" sz="3699" b="1" spc="-84" dirty="0">
                <a:solidFill>
                  <a:srgbClr val="D05C43"/>
                </a:solidFill>
                <a:latin typeface="BentonSansComp-Black"/>
                <a:cs typeface="BentonSansComp-Black"/>
              </a:rPr>
              <a:t>4.</a:t>
            </a:r>
          </a:p>
          <a:p>
            <a:pPr defTabSz="508126">
              <a:lnSpc>
                <a:spcPts val="2200"/>
              </a:lnSpc>
            </a:pPr>
            <a:r>
              <a:rPr lang="it-IT" sz="2500" dirty="0" err="1" smtClean="0">
                <a:solidFill>
                  <a:prstClr val="black"/>
                </a:solidFill>
                <a:latin typeface="BentonSans-Book"/>
                <a:cs typeface="BentonSans-Book"/>
              </a:rPr>
              <a:t>Results</a:t>
            </a:r>
            <a:r>
              <a:rPr lang="it-IT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 - Knowledge</a:t>
            </a: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defTabSz="508126">
              <a:lnSpc>
                <a:spcPts val="2200"/>
              </a:lnSpc>
            </a:pP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defTabSz="508126">
              <a:lnSpc>
                <a:spcPts val="2998"/>
              </a:lnSpc>
            </a:pPr>
            <a:r>
              <a:rPr lang="it-IT" sz="3699" b="1" spc="-84" dirty="0">
                <a:solidFill>
                  <a:srgbClr val="D05C43"/>
                </a:solidFill>
                <a:latin typeface="BentonSansComp-Black"/>
                <a:cs typeface="BentonSansComp-Black"/>
              </a:rPr>
              <a:t>5.</a:t>
            </a:r>
          </a:p>
          <a:p>
            <a:pPr defTabSz="508126">
              <a:lnSpc>
                <a:spcPts val="2200"/>
              </a:lnSpc>
            </a:pPr>
            <a:r>
              <a:rPr lang="it-IT" sz="2500" dirty="0" err="1" smtClean="0">
                <a:solidFill>
                  <a:prstClr val="black"/>
                </a:solidFill>
                <a:latin typeface="BentonSans-Book"/>
                <a:cs typeface="BentonSans-Book"/>
              </a:rPr>
              <a:t>Results</a:t>
            </a:r>
            <a:r>
              <a:rPr lang="it-IT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 - </a:t>
            </a:r>
            <a:r>
              <a:rPr lang="it-IT" sz="2500" dirty="0" err="1" smtClean="0">
                <a:solidFill>
                  <a:prstClr val="black"/>
                </a:solidFill>
                <a:latin typeface="BentonSans-Book"/>
                <a:cs typeface="BentonSans-Book"/>
              </a:rPr>
              <a:t>Attitudes</a:t>
            </a: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422846" y="6048535"/>
            <a:ext cx="1568553" cy="628072"/>
          </a:xfrm>
          <a:prstGeom prst="rect">
            <a:avLst/>
          </a:prstGeom>
        </p:spPr>
      </p:pic>
      <p:sp>
        <p:nvSpPr>
          <p:cNvPr id="7" name="CasellaDiTesto 6"/>
          <p:cNvSpPr txBox="1"/>
          <p:nvPr/>
        </p:nvSpPr>
        <p:spPr>
          <a:xfrm>
            <a:off x="8049720" y="212085"/>
            <a:ext cx="3619107" cy="2128637"/>
          </a:xfrm>
          <a:prstGeom prst="rect">
            <a:avLst/>
          </a:prstGeom>
          <a:noFill/>
        </p:spPr>
        <p:txBody>
          <a:bodyPr wrap="square" lIns="45698" tIns="22849" rIns="45698" bIns="22849" rtlCol="0">
            <a:spAutoFit/>
          </a:bodyPr>
          <a:lstStyle/>
          <a:p>
            <a:pPr defTabSz="508126"/>
            <a:r>
              <a:rPr lang="it-IT" sz="3699" b="1" spc="-84" dirty="0">
                <a:solidFill>
                  <a:srgbClr val="D05C43"/>
                </a:solidFill>
                <a:latin typeface="BentonSansComp-Black"/>
                <a:cs typeface="BentonSansComp-Black"/>
              </a:rPr>
              <a:t>6</a:t>
            </a:r>
            <a:r>
              <a:rPr lang="it-IT" sz="3699" b="1" spc="-84" dirty="0" smtClean="0">
                <a:solidFill>
                  <a:srgbClr val="D05C43"/>
                </a:solidFill>
                <a:latin typeface="BentonSansComp-Black"/>
                <a:cs typeface="BentonSansComp-Black"/>
              </a:rPr>
              <a:t>.</a:t>
            </a:r>
            <a:endParaRPr lang="it-IT" sz="3699" b="1" spc="-84" dirty="0">
              <a:solidFill>
                <a:srgbClr val="D05C43"/>
              </a:solidFill>
              <a:latin typeface="BentonSansComp-Black"/>
              <a:cs typeface="BentonSansComp-Black"/>
            </a:endParaRPr>
          </a:p>
          <a:p>
            <a:pPr defTabSz="508126">
              <a:lnSpc>
                <a:spcPts val="2200"/>
              </a:lnSpc>
            </a:pPr>
            <a:r>
              <a:rPr lang="it-IT" sz="2500" dirty="0" err="1" smtClean="0">
                <a:solidFill>
                  <a:prstClr val="black"/>
                </a:solidFill>
                <a:latin typeface="BentonSans-Book"/>
                <a:cs typeface="BentonSans-Book"/>
              </a:rPr>
              <a:t>Results</a:t>
            </a:r>
            <a:r>
              <a:rPr lang="it-IT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 - </a:t>
            </a:r>
            <a:r>
              <a:rPr lang="it-IT" sz="2500" dirty="0" err="1" smtClean="0">
                <a:solidFill>
                  <a:prstClr val="black"/>
                </a:solidFill>
                <a:latin typeface="BentonSans-Book"/>
                <a:cs typeface="BentonSans-Book"/>
              </a:rPr>
              <a:t>Practices</a:t>
            </a: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defTabSz="508126">
              <a:lnSpc>
                <a:spcPts val="2200"/>
              </a:lnSpc>
            </a:pP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defTabSz="508126">
              <a:lnSpc>
                <a:spcPts val="2998"/>
              </a:lnSpc>
            </a:pPr>
            <a:r>
              <a:rPr lang="it-IT" sz="3699" b="1" spc="-84" dirty="0">
                <a:solidFill>
                  <a:srgbClr val="D05C43"/>
                </a:solidFill>
                <a:latin typeface="BentonSansComp-Black"/>
                <a:cs typeface="BentonSansComp-Black"/>
              </a:rPr>
              <a:t>7</a:t>
            </a:r>
            <a:r>
              <a:rPr lang="it-IT" sz="3699" b="1" spc="-84" dirty="0" smtClean="0">
                <a:solidFill>
                  <a:srgbClr val="D05C43"/>
                </a:solidFill>
                <a:latin typeface="BentonSansComp-Black"/>
                <a:cs typeface="BentonSansComp-Black"/>
              </a:rPr>
              <a:t>.</a:t>
            </a:r>
            <a:endParaRPr lang="it-IT" sz="3699" b="1" spc="-84" dirty="0">
              <a:solidFill>
                <a:srgbClr val="D05C43"/>
              </a:solidFill>
              <a:latin typeface="BentonSansComp-Black"/>
              <a:cs typeface="BentonSansComp-Black"/>
            </a:endParaRPr>
          </a:p>
          <a:p>
            <a:pPr defTabSz="508126">
              <a:lnSpc>
                <a:spcPts val="2200"/>
              </a:lnSpc>
            </a:pPr>
            <a:r>
              <a:rPr lang="it-IT" sz="2500" dirty="0" err="1" smtClean="0">
                <a:solidFill>
                  <a:prstClr val="black"/>
                </a:solidFill>
                <a:latin typeface="BentonSans-Book"/>
                <a:cs typeface="BentonSans-Book"/>
              </a:rPr>
              <a:t>Recommendations</a:t>
            </a: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defTabSz="508126">
              <a:lnSpc>
                <a:spcPts val="2200"/>
              </a:lnSpc>
            </a:pPr>
            <a:endParaRPr lang="it-IT" sz="2500" dirty="0">
              <a:solidFill>
                <a:prstClr val="black"/>
              </a:solidFill>
              <a:latin typeface="BentonSans-Book"/>
              <a:cs typeface="BentonSans-Book"/>
            </a:endParaRPr>
          </a:p>
        </p:txBody>
      </p:sp>
    </p:spTree>
    <p:extLst>
      <p:ext uri="{BB962C8B-B14F-4D97-AF65-F5344CB8AC3E}">
        <p14:creationId xmlns:p14="http://schemas.microsoft.com/office/powerpoint/2010/main" val="2696372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12" name="CasellaDiTesto 11"/>
          <p:cNvSpPr txBox="1"/>
          <p:nvPr/>
        </p:nvSpPr>
        <p:spPr>
          <a:xfrm>
            <a:off x="233840" y="190923"/>
            <a:ext cx="8773000" cy="1184661"/>
          </a:xfrm>
          <a:prstGeom prst="rect">
            <a:avLst/>
          </a:prstGeom>
          <a:noFill/>
        </p:spPr>
        <p:txBody>
          <a:bodyPr wrap="square" lIns="45698" tIns="22849" rIns="45698" bIns="22849" rtlCol="0">
            <a:spAutoFit/>
          </a:bodyPr>
          <a:lstStyle/>
          <a:p>
            <a:pPr defTabSz="508126"/>
            <a:r>
              <a:rPr lang="it-IT" sz="3600" b="1" spc="-84" dirty="0" smtClean="0">
                <a:solidFill>
                  <a:srgbClr val="D05C43"/>
                </a:solidFill>
                <a:latin typeface="BentonSansComp-Black"/>
                <a:cs typeface="BentonSansComp-Black"/>
              </a:rPr>
              <a:t>Background</a:t>
            </a:r>
            <a:endParaRPr lang="it-IT" sz="3699" b="1" spc="-84" dirty="0" smtClean="0">
              <a:solidFill>
                <a:srgbClr val="D05C43"/>
              </a:solidFill>
              <a:latin typeface="BentonSansComp-Black"/>
              <a:cs typeface="BentonSansComp-Black"/>
            </a:endParaRPr>
          </a:p>
          <a:p>
            <a:pPr defTabSz="508126"/>
            <a:endParaRPr lang="it-IT" sz="3699" b="1" spc="-84" dirty="0">
              <a:solidFill>
                <a:srgbClr val="D05C43"/>
              </a:solidFill>
              <a:latin typeface="BentonSansComp-Black"/>
              <a:cs typeface="BentonSansComp-Black"/>
            </a:endParaRPr>
          </a:p>
        </p:txBody>
      </p:sp>
      <p:sp>
        <p:nvSpPr>
          <p:cNvPr id="2" name="Rettangolo 1"/>
          <p:cNvSpPr/>
          <p:nvPr/>
        </p:nvSpPr>
        <p:spPr>
          <a:xfrm>
            <a:off x="400033" y="1097660"/>
            <a:ext cx="10555182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en-GB" sz="2000" b="1" dirty="0" smtClean="0">
                <a:solidFill>
                  <a:prstClr val="black"/>
                </a:solidFill>
                <a:latin typeface="BentonSans-Book"/>
                <a:cs typeface="BentonSans-Book"/>
              </a:rPr>
              <a:t>Neurodevelopmental </a:t>
            </a:r>
            <a:r>
              <a:rPr lang="en-GB" sz="2000" b="1" dirty="0">
                <a:solidFill>
                  <a:prstClr val="black"/>
                </a:solidFill>
                <a:latin typeface="BentonSans-Book"/>
                <a:cs typeface="BentonSans-Book"/>
              </a:rPr>
              <a:t>disorders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in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children, such as autism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spectrum disorders, cerebral palsy, and developmental delay,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pose significant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challenges to public health, particularly in low-resource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settings. </a:t>
            </a:r>
          </a:p>
          <a:p>
            <a:pPr algn="just"/>
            <a:endParaRPr lang="en-GB" sz="2000" dirty="0" smtClean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algn="just"/>
            <a:r>
              <a:rPr lang="en-GB" sz="2000" b="1" dirty="0" smtClean="0">
                <a:solidFill>
                  <a:prstClr val="black"/>
                </a:solidFill>
                <a:latin typeface="BentonSans-Book"/>
                <a:cs typeface="BentonSans-Book"/>
              </a:rPr>
              <a:t>Early </a:t>
            </a:r>
            <a:r>
              <a:rPr lang="en-GB" sz="2000" b="1" dirty="0">
                <a:solidFill>
                  <a:prstClr val="black"/>
                </a:solidFill>
                <a:latin typeface="BentonSans-Book"/>
                <a:cs typeface="BentonSans-Book"/>
              </a:rPr>
              <a:t>diagnosis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and intervention are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critical in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improving outcomes for affected children, but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they are often hindered by limited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awareness, cultural factors, and inadequate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healthcare infrastructure.</a:t>
            </a:r>
          </a:p>
          <a:p>
            <a:pPr algn="just"/>
            <a:endParaRPr lang="en-GB" sz="20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algn="just"/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The </a:t>
            </a:r>
            <a:r>
              <a:rPr lang="en-GB" sz="2000" i="1" dirty="0">
                <a:solidFill>
                  <a:prstClr val="black"/>
                </a:solidFill>
                <a:latin typeface="BentonSans-Book"/>
                <a:cs typeface="BentonSans-Book"/>
              </a:rPr>
              <a:t>INCLUSIVA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project, implemented in Iringa District Council (Tanzania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),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aims to address these barriers by enhancing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the understanding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of neurodevelopmental disorders among community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members and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healthcare providers in Iringa. Through the </a:t>
            </a:r>
            <a:r>
              <a:rPr lang="en-GB" sz="2000" b="1" dirty="0">
                <a:solidFill>
                  <a:prstClr val="black"/>
                </a:solidFill>
                <a:latin typeface="BentonSans-Book"/>
                <a:cs typeface="BentonSans-Book"/>
              </a:rPr>
              <a:t>KAP survey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, the project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seeks to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identify the level of knowledge about these disorders, assess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prevailing attitudes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towards their diagnosis and management, and evaluate </a:t>
            </a:r>
            <a:r>
              <a:rPr lang="en-GB" sz="2000" dirty="0" smtClean="0">
                <a:solidFill>
                  <a:prstClr val="black"/>
                </a:solidFill>
                <a:latin typeface="BentonSans-Book"/>
                <a:cs typeface="BentonSans-Book"/>
              </a:rPr>
              <a:t>current practices </a:t>
            </a:r>
            <a:r>
              <a:rPr lang="en-GB" sz="2000" dirty="0">
                <a:solidFill>
                  <a:prstClr val="black"/>
                </a:solidFill>
                <a:latin typeface="BentonSans-Book"/>
                <a:cs typeface="BentonSans-Book"/>
              </a:rPr>
              <a:t>related to care.</a:t>
            </a:r>
          </a:p>
        </p:txBody>
      </p:sp>
    </p:spTree>
    <p:extLst>
      <p:ext uri="{BB962C8B-B14F-4D97-AF65-F5344CB8AC3E}">
        <p14:creationId xmlns:p14="http://schemas.microsoft.com/office/powerpoint/2010/main" val="11515352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12" name="CasellaDiTesto 11"/>
          <p:cNvSpPr txBox="1"/>
          <p:nvPr/>
        </p:nvSpPr>
        <p:spPr>
          <a:xfrm>
            <a:off x="233840" y="190923"/>
            <a:ext cx="8773000" cy="1184661"/>
          </a:xfrm>
          <a:prstGeom prst="rect">
            <a:avLst/>
          </a:prstGeom>
          <a:noFill/>
        </p:spPr>
        <p:txBody>
          <a:bodyPr wrap="square" lIns="45698" tIns="22849" rIns="45698" bIns="22849" rtlCol="0">
            <a:spAutoFit/>
          </a:bodyPr>
          <a:lstStyle/>
          <a:p>
            <a:pPr defTabSz="508126"/>
            <a:r>
              <a:rPr lang="it-IT" sz="3600" b="1" spc="-84" dirty="0" err="1" smtClean="0">
                <a:solidFill>
                  <a:srgbClr val="D05C43"/>
                </a:solidFill>
                <a:latin typeface="BentonSansComp-Black"/>
                <a:cs typeface="BentonSansComp-Black"/>
              </a:rPr>
              <a:t>Objective</a:t>
            </a:r>
            <a:endParaRPr lang="it-IT" sz="3699" b="1" spc="-84" dirty="0" smtClean="0">
              <a:solidFill>
                <a:srgbClr val="D05C43"/>
              </a:solidFill>
              <a:latin typeface="BentonSansComp-Black"/>
              <a:cs typeface="BentonSansComp-Black"/>
            </a:endParaRPr>
          </a:p>
          <a:p>
            <a:pPr defTabSz="508126"/>
            <a:endParaRPr lang="it-IT" sz="3699" b="1" spc="-84" dirty="0">
              <a:solidFill>
                <a:srgbClr val="D05C43"/>
              </a:solidFill>
              <a:latin typeface="BentonSansComp-Black"/>
              <a:cs typeface="BentonSansComp-Black"/>
            </a:endParaRPr>
          </a:p>
        </p:txBody>
      </p:sp>
      <p:sp>
        <p:nvSpPr>
          <p:cNvPr id="2" name="Rettangolo 1"/>
          <p:cNvSpPr/>
          <p:nvPr/>
        </p:nvSpPr>
        <p:spPr>
          <a:xfrm>
            <a:off x="773722" y="1244043"/>
            <a:ext cx="9917724" cy="12464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To evaluate community knowledge, attitudes, and practices (KAP) regarding neurodevelopmental disorders in a rural district of Iringa Region, Tanzania.</a:t>
            </a:r>
          </a:p>
        </p:txBody>
      </p:sp>
    </p:spTree>
    <p:extLst>
      <p:ext uri="{BB962C8B-B14F-4D97-AF65-F5344CB8AC3E}">
        <p14:creationId xmlns:p14="http://schemas.microsoft.com/office/powerpoint/2010/main" val="41153457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11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12" name="CasellaDiTesto 11"/>
          <p:cNvSpPr txBox="1"/>
          <p:nvPr/>
        </p:nvSpPr>
        <p:spPr>
          <a:xfrm>
            <a:off x="233840" y="190923"/>
            <a:ext cx="8773000" cy="1184661"/>
          </a:xfrm>
          <a:prstGeom prst="rect">
            <a:avLst/>
          </a:prstGeom>
          <a:noFill/>
        </p:spPr>
        <p:txBody>
          <a:bodyPr wrap="square" lIns="45698" tIns="22849" rIns="45698" bIns="22849" rtlCol="0">
            <a:spAutoFit/>
          </a:bodyPr>
          <a:lstStyle/>
          <a:p>
            <a:pPr defTabSz="508126"/>
            <a:r>
              <a:rPr lang="it-IT" sz="3600" b="1" spc="-84" dirty="0" err="1" smtClean="0">
                <a:solidFill>
                  <a:srgbClr val="D05C43"/>
                </a:solidFill>
                <a:latin typeface="BentonSansComp-Black"/>
                <a:cs typeface="BentonSansComp-Black"/>
              </a:rPr>
              <a:t>Methodology</a:t>
            </a:r>
            <a:endParaRPr lang="it-IT" sz="3699" b="1" spc="-84" dirty="0" smtClean="0">
              <a:solidFill>
                <a:srgbClr val="D05C43"/>
              </a:solidFill>
              <a:latin typeface="BentonSansComp-Black"/>
              <a:cs typeface="BentonSansComp-Black"/>
            </a:endParaRPr>
          </a:p>
          <a:p>
            <a:pPr defTabSz="508126"/>
            <a:endParaRPr lang="it-IT" sz="3699" b="1" spc="-84" dirty="0">
              <a:solidFill>
                <a:srgbClr val="D05C43"/>
              </a:solidFill>
              <a:latin typeface="BentonSansComp-Black"/>
              <a:cs typeface="BentonSansComp-Black"/>
            </a:endParaRPr>
          </a:p>
        </p:txBody>
      </p:sp>
      <p:sp>
        <p:nvSpPr>
          <p:cNvPr id="2" name="Rettangolo 1"/>
          <p:cNvSpPr/>
          <p:nvPr/>
        </p:nvSpPr>
        <p:spPr>
          <a:xfrm>
            <a:off x="471231" y="1052181"/>
            <a:ext cx="10932391" cy="432426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just"/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A </a:t>
            </a:r>
            <a:r>
              <a:rPr lang="en-GB" sz="2500" b="1" dirty="0">
                <a:solidFill>
                  <a:prstClr val="black"/>
                </a:solidFill>
                <a:latin typeface="BentonSans-Book"/>
                <a:cs typeface="BentonSans-Book"/>
              </a:rPr>
              <a:t>cross-sectional study </a:t>
            </a:r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(December 2024) surveyed 720 adults across 6 divisions, 15 wards, and 17 villages using multistage and convenience sampling. </a:t>
            </a:r>
            <a:endParaRPr lang="en-GB" sz="2500" dirty="0" smtClean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algn="just"/>
            <a:endParaRPr lang="en-GB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algn="just"/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Data </a:t>
            </a:r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were collected through </a:t>
            </a:r>
            <a:r>
              <a:rPr lang="en-GB" sz="2500" b="1" dirty="0">
                <a:solidFill>
                  <a:prstClr val="black"/>
                </a:solidFill>
                <a:latin typeface="BentonSans-Book"/>
                <a:cs typeface="BentonSans-Book"/>
              </a:rPr>
              <a:t>face-to-face interviews </a:t>
            </a:r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using a structured 32-item questionnaire.  </a:t>
            </a:r>
            <a:endParaRPr lang="en-GB" sz="2500" dirty="0" smtClean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algn="just"/>
            <a:endParaRPr lang="en-GB" sz="2500" dirty="0">
              <a:solidFill>
                <a:prstClr val="black"/>
              </a:solidFill>
              <a:latin typeface="BentonSans-Book"/>
              <a:cs typeface="BentonSans-Book"/>
            </a:endParaRPr>
          </a:p>
          <a:p>
            <a:pPr algn="just"/>
            <a:r>
              <a:rPr lang="en-GB" sz="2500" dirty="0" smtClean="0">
                <a:solidFill>
                  <a:prstClr val="black"/>
                </a:solidFill>
                <a:latin typeface="BentonSans-Book"/>
                <a:cs typeface="BentonSans-Book"/>
              </a:rPr>
              <a:t>Descriptive </a:t>
            </a:r>
            <a:r>
              <a:rPr lang="en-GB" sz="2500" dirty="0">
                <a:solidFill>
                  <a:prstClr val="black"/>
                </a:solidFill>
                <a:latin typeface="BentonSans-Book"/>
                <a:cs typeface="BentonSans-Book"/>
              </a:rPr>
              <a:t>statistics, including frequency tables, means, and standard deviations, were used to summarize the data. Chi-square tests were applied to analyse qualitative variables to explore predictors of knowledge scores. Statistical significance was determined at a p-value ≤ 0.05.</a:t>
            </a:r>
          </a:p>
        </p:txBody>
      </p:sp>
    </p:spTree>
    <p:extLst>
      <p:ext uri="{BB962C8B-B14F-4D97-AF65-F5344CB8AC3E}">
        <p14:creationId xmlns:p14="http://schemas.microsoft.com/office/powerpoint/2010/main" val="3208805981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12" name="CasellaDiTesto 11"/>
          <p:cNvSpPr txBox="1"/>
          <p:nvPr/>
        </p:nvSpPr>
        <p:spPr>
          <a:xfrm>
            <a:off x="233840" y="190923"/>
            <a:ext cx="8773000" cy="1184661"/>
          </a:xfrm>
          <a:prstGeom prst="rect">
            <a:avLst/>
          </a:prstGeom>
          <a:noFill/>
        </p:spPr>
        <p:txBody>
          <a:bodyPr wrap="square" lIns="45698" tIns="22849" rIns="45698" bIns="22849" rtlCol="0">
            <a:spAutoFit/>
          </a:bodyPr>
          <a:lstStyle/>
          <a:p>
            <a:pPr defTabSz="508126"/>
            <a:r>
              <a:rPr lang="it-IT" sz="3600" b="1" spc="-84" dirty="0" err="1" smtClean="0">
                <a:solidFill>
                  <a:srgbClr val="D05C43"/>
                </a:solidFill>
                <a:latin typeface="BentonSansComp-Black"/>
                <a:cs typeface="BentonSansComp-Black"/>
              </a:rPr>
              <a:t>Results</a:t>
            </a:r>
            <a:r>
              <a:rPr lang="it-IT" sz="3600" b="1" spc="-84" dirty="0" smtClean="0">
                <a:solidFill>
                  <a:srgbClr val="D05C43"/>
                </a:solidFill>
                <a:latin typeface="BentonSansComp-Black"/>
                <a:cs typeface="BentonSansComp-Black"/>
              </a:rPr>
              <a:t> - KNOWLEDGE</a:t>
            </a:r>
          </a:p>
          <a:p>
            <a:pPr defTabSz="508126"/>
            <a:endParaRPr lang="it-IT" sz="3699" b="1" spc="-84" dirty="0">
              <a:solidFill>
                <a:srgbClr val="D05C43"/>
              </a:solidFill>
              <a:latin typeface="BentonSansComp-Black"/>
              <a:cs typeface="BentonSansComp-Black"/>
            </a:endParaRPr>
          </a:p>
        </p:txBody>
      </p:sp>
      <p:sp>
        <p:nvSpPr>
          <p:cNvPr id="2" name="Rettangolo 1"/>
          <p:cNvSpPr/>
          <p:nvPr/>
        </p:nvSpPr>
        <p:spPr>
          <a:xfrm>
            <a:off x="492370" y="916330"/>
            <a:ext cx="10876084" cy="289310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General understanding of neurodevelopmental disorders </a:t>
            </a:r>
            <a:endParaRPr lang="en-GB" sz="2000" b="1" dirty="0" smtClean="0">
              <a:solidFill>
                <a:srgbClr val="A1400C"/>
              </a:solidFill>
              <a:latin typeface="Arimo"/>
            </a:endParaRPr>
          </a:p>
          <a:p>
            <a:r>
              <a:rPr lang="en-GB" b="1" dirty="0" smtClean="0">
                <a:solidFill>
                  <a:srgbClr val="000000"/>
                </a:solidFill>
                <a:latin typeface="Arimo"/>
              </a:rPr>
              <a:t>71.2% 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recognized that neurodevelopmental disorders are linked to issues in </a:t>
            </a:r>
            <a:r>
              <a:rPr lang="en-GB" b="1" dirty="0" smtClean="0">
                <a:solidFill>
                  <a:srgbClr val="000000"/>
                </a:solidFill>
                <a:latin typeface="Arimo"/>
              </a:rPr>
              <a:t>developmental 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areas. </a:t>
            </a:r>
            <a:endParaRPr lang="en-GB" b="1" dirty="0" smtClean="0">
              <a:solidFill>
                <a:srgbClr val="000000"/>
              </a:solidFill>
              <a:latin typeface="Arimo"/>
            </a:endParaRPr>
          </a:p>
          <a:p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However, misconception are still present: 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>
                <a:solidFill>
                  <a:srgbClr val="000000"/>
                </a:solidFill>
                <a:latin typeface="Arimo"/>
              </a:rPr>
              <a:t>for 14.8% of the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interviewers, neurodevelopmental disorder = not able to walk 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>
                <a:solidFill>
                  <a:srgbClr val="000000"/>
                </a:solidFill>
                <a:latin typeface="Arimo"/>
              </a:rPr>
              <a:t>for 9.8% of the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interviewers, neurodevelopment disorder = not able to talk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Misconceptions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were more prevalent in the lower-education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group: 83.5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of respondents with secondary education correctly identified the definition of disability, compared to just 64.4% in the lower-education group (p = 0.000). </a:t>
            </a:r>
            <a:endParaRPr lang="en-GB" dirty="0"/>
          </a:p>
        </p:txBody>
      </p:sp>
      <p:sp>
        <p:nvSpPr>
          <p:cNvPr id="3" name="Rettangolo 2"/>
          <p:cNvSpPr/>
          <p:nvPr/>
        </p:nvSpPr>
        <p:spPr>
          <a:xfrm>
            <a:off x="492370" y="3870083"/>
            <a:ext cx="10761784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Identification of symptoms and signs </a:t>
            </a:r>
            <a:endParaRPr lang="en-GB" sz="2000" b="1" dirty="0" smtClean="0">
              <a:solidFill>
                <a:srgbClr val="A1400C"/>
              </a:solidFill>
              <a:latin typeface="Arimo"/>
            </a:endParaRPr>
          </a:p>
          <a:p>
            <a:r>
              <a:rPr lang="en-GB" b="1" dirty="0">
                <a:solidFill>
                  <a:srgbClr val="000000"/>
                </a:solidFill>
                <a:latin typeface="Arimo"/>
              </a:rPr>
              <a:t>77.1% of respondents </a:t>
            </a:r>
            <a:r>
              <a:rPr lang="en-GB" b="1" dirty="0" smtClean="0">
                <a:solidFill>
                  <a:srgbClr val="000000"/>
                </a:solidFill>
                <a:latin typeface="Arimo"/>
              </a:rPr>
              <a:t>correctly identified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learning difficulties and delays in developmental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milestones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as signs of neurodevelopmental disorders. </a:t>
            </a: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dirty="0">
                <a:solidFill>
                  <a:srgbClr val="000000"/>
                </a:solidFill>
                <a:latin typeface="Arimo"/>
              </a:rPr>
              <a:t>M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isconceptions persisted: 8.7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linking neurodevelopmental disorders to physical characteristics such as curly hair, and others associating hunger (9.3%) or height (4.9%) with disabilities. 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13160784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4" name="Rettangolo 3"/>
          <p:cNvSpPr/>
          <p:nvPr/>
        </p:nvSpPr>
        <p:spPr>
          <a:xfrm>
            <a:off x="315706" y="309911"/>
            <a:ext cx="11008786" cy="295465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Awareness of early detection </a:t>
            </a:r>
            <a:endParaRPr lang="en-GB" sz="2000" dirty="0">
              <a:solidFill>
                <a:srgbClr val="000000"/>
              </a:solidFill>
              <a:latin typeface="Arimo"/>
            </a:endParaRPr>
          </a:p>
          <a:p>
            <a:r>
              <a:rPr lang="en-GB" b="1" dirty="0" smtClean="0">
                <a:solidFill>
                  <a:srgbClr val="000000"/>
                </a:solidFill>
                <a:latin typeface="Arimo"/>
              </a:rPr>
              <a:t>60.6% of respondents 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correctly identified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that signs of neurodevelopmental disorders can manifest themselves in the first years of life. </a:t>
            </a: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However:</a:t>
            </a:r>
            <a:r>
              <a:rPr lang="en-GB" dirty="0" smtClean="0">
                <a:solidFill>
                  <a:srgbClr val="000000"/>
                </a:solidFill>
                <a:latin typeface="Arimo"/>
                <a:sym typeface="Wingdings" panose="05000000000000000000" pitchFamily="2" charset="2"/>
              </a:rPr>
              <a:t> 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29.4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still believed that these problems could only be noticed after the age of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five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6.2% thought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they only manifested after the age of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ten </a:t>
            </a:r>
            <a:endParaRPr lang="en-GB" dirty="0">
              <a:solidFill>
                <a:srgbClr val="000000"/>
              </a:solidFill>
              <a:latin typeface="Arimo"/>
            </a:endParaRPr>
          </a:p>
          <a:p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67.5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of those with a secondary level of education identified the first symptoms in the early years, compared to 56.5% of the group with a lower level of education (p = 0.023). </a:t>
            </a:r>
            <a:endParaRPr lang="en-GB" dirty="0"/>
          </a:p>
        </p:txBody>
      </p:sp>
      <p:sp>
        <p:nvSpPr>
          <p:cNvPr id="7" name="Rettangolo 6"/>
          <p:cNvSpPr/>
          <p:nvPr/>
        </p:nvSpPr>
        <p:spPr>
          <a:xfrm>
            <a:off x="315706" y="3446225"/>
            <a:ext cx="11008786" cy="20621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Knowledge of causes </a:t>
            </a:r>
            <a:endParaRPr lang="en-GB" sz="2000" b="1" dirty="0" smtClean="0">
              <a:solidFill>
                <a:srgbClr val="A1400C"/>
              </a:solidFill>
              <a:latin typeface="Arimo"/>
            </a:endParaRPr>
          </a:p>
          <a:p>
            <a:r>
              <a:rPr lang="en-GB" b="1" dirty="0" smtClean="0">
                <a:solidFill>
                  <a:srgbClr val="000000"/>
                </a:solidFill>
                <a:latin typeface="Arimo"/>
              </a:rPr>
              <a:t>69.2% of respondents 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correctly identified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problems during pregnancy or delivery as potential causes of childhood disabilities. </a:t>
            </a: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However: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11.9% of respondents believe that child crying could lead to development disorders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10.7% of respondents think that eating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cold foods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could lead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to developmental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issues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3034495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2" name="Rettangolo 1"/>
          <p:cNvSpPr/>
          <p:nvPr/>
        </p:nvSpPr>
        <p:spPr>
          <a:xfrm>
            <a:off x="410307" y="330915"/>
            <a:ext cx="11106503" cy="495520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Recognition of neurodevelopmental disorders </a:t>
            </a:r>
            <a:endParaRPr lang="en-GB" sz="2000" b="1" dirty="0" smtClean="0">
              <a:solidFill>
                <a:srgbClr val="A1400C"/>
              </a:solidFill>
              <a:latin typeface="Arimo"/>
            </a:endParaRPr>
          </a:p>
          <a:p>
            <a:r>
              <a:rPr lang="en-GB" b="1" dirty="0" smtClean="0">
                <a:solidFill>
                  <a:srgbClr val="000000"/>
                </a:solidFill>
                <a:latin typeface="Arimo"/>
              </a:rPr>
              <a:t>Autism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was the most recognized neurodevelopmental disorder, with 39.8% of respondents identifying it. </a:t>
            </a: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However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, there was considerable 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confusion,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as many mistakenly identified conditions like bone fractures (31.1%), malaria (12.8%), and measles (16.3%) as neurodevelopmental disorders. </a:t>
            </a: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endParaRPr lang="en-GB" sz="2400" b="1" dirty="0">
              <a:solidFill>
                <a:srgbClr val="000000"/>
              </a:solidFill>
              <a:latin typeface="Arimo"/>
            </a:endParaRPr>
          </a:p>
          <a:p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Prevention </a:t>
            </a:r>
            <a:r>
              <a:rPr lang="en-GB" sz="2000" b="1" dirty="0">
                <a:solidFill>
                  <a:srgbClr val="A1400C"/>
                </a:solidFill>
                <a:latin typeface="Arimo"/>
              </a:rPr>
              <a:t>of Disabilities </a:t>
            </a:r>
            <a:endParaRPr lang="en-GB" sz="2000" b="1" dirty="0" smtClean="0">
              <a:solidFill>
                <a:srgbClr val="A1400C"/>
              </a:solidFill>
              <a:latin typeface="Arimo"/>
            </a:endParaRPr>
          </a:p>
          <a:p>
            <a:r>
              <a:rPr lang="en-GB" b="1" dirty="0" smtClean="0">
                <a:solidFill>
                  <a:srgbClr val="000000"/>
                </a:solidFill>
                <a:latin typeface="Arimo"/>
              </a:rPr>
              <a:t>63%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of respondents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understood that proper medical care and good practices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during pregnancy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could help prevent certain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disabilities.</a:t>
            </a: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However, misconceptions persisted: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22.3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attributed disabilities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to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luck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7.6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believed all disabilities were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hereditary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pPr algn="ctr"/>
            <a:r>
              <a:rPr lang="en-GB" b="1" dirty="0" smtClean="0">
                <a:solidFill>
                  <a:srgbClr val="FF0000"/>
                </a:solidFill>
                <a:latin typeface="Arimo"/>
              </a:rPr>
              <a:t>Findings reveal that individuals with secondary education had better knowledge than those with lower education.</a:t>
            </a:r>
            <a:endParaRPr lang="en-GB" b="1" dirty="0">
              <a:solidFill>
                <a:srgbClr val="FF0000"/>
              </a:solidFill>
              <a:latin typeface="Arimo"/>
            </a:endParaRPr>
          </a:p>
        </p:txBody>
      </p:sp>
    </p:spTree>
    <p:extLst>
      <p:ext uri="{BB962C8B-B14F-4D97-AF65-F5344CB8AC3E}">
        <p14:creationId xmlns:p14="http://schemas.microsoft.com/office/powerpoint/2010/main" val="36731719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ject 5"/>
          <p:cNvSpPr/>
          <p:nvPr/>
        </p:nvSpPr>
        <p:spPr>
          <a:xfrm>
            <a:off x="-1" y="5871645"/>
            <a:ext cx="12189813" cy="22857"/>
          </a:xfrm>
          <a:custGeom>
            <a:avLst/>
            <a:gdLst/>
            <a:ahLst/>
            <a:cxnLst/>
            <a:rect l="l" t="t" r="r" b="b"/>
            <a:pathLst>
              <a:path w="20104100">
                <a:moveTo>
                  <a:pt x="0" y="0"/>
                </a:moveTo>
                <a:lnTo>
                  <a:pt x="20104099" y="0"/>
                </a:lnTo>
              </a:path>
            </a:pathLst>
          </a:custGeom>
          <a:ln w="19119">
            <a:solidFill>
              <a:srgbClr val="D05C43"/>
            </a:solidFill>
          </a:ln>
        </p:spPr>
        <p:txBody>
          <a:bodyPr wrap="square" lIns="0" tIns="0" rIns="0" bIns="0" rtlCol="0"/>
          <a:lstStyle/>
          <a:p>
            <a:pPr defTabSz="508126"/>
            <a:r>
              <a:rPr lang="it-IT" sz="2000" dirty="0">
                <a:solidFill>
                  <a:prstClr val="black"/>
                </a:solidFill>
              </a:rPr>
              <a:t> </a:t>
            </a:r>
            <a:endParaRPr sz="2000" dirty="0">
              <a:solidFill>
                <a:prstClr val="black"/>
              </a:solidFill>
            </a:endParaRPr>
          </a:p>
        </p:txBody>
      </p:sp>
      <p:sp>
        <p:nvSpPr>
          <p:cNvPr id="6" name="object 26"/>
          <p:cNvSpPr txBox="1">
            <a:spLocks noGrp="1"/>
          </p:cNvSpPr>
          <p:nvPr>
            <p:ph type="ftr" sz="quarter" idx="4294967295"/>
          </p:nvPr>
        </p:nvSpPr>
        <p:spPr>
          <a:xfrm>
            <a:off x="315706" y="6049178"/>
            <a:ext cx="2488454" cy="183820"/>
          </a:xfrm>
          <a:prstGeom prst="rect">
            <a:avLst/>
          </a:prstGeom>
        </p:spPr>
        <p:txBody>
          <a:bodyPr vert="horz" wrap="square" lIns="0" tIns="27292" rIns="0" bIns="0" rtlCol="0">
            <a:spAutoFit/>
          </a:bodyPr>
          <a:lstStyle/>
          <a:p>
            <a:pPr marL="6347" marR="2539" algn="l" defTabSz="508126">
              <a:lnSpc>
                <a:spcPts val="1175"/>
              </a:lnSpc>
            </a:pPr>
            <a:r>
              <a:rPr lang="it-IT" sz="1200" b="1" spc="-7" dirty="0" smtClean="0">
                <a:solidFill>
                  <a:srgbClr val="D05C43"/>
                </a:solidFill>
                <a:latin typeface="BentonSans-Bold"/>
                <a:cs typeface="BentonSans-Bold"/>
              </a:rPr>
              <a:t>Tanzania</a:t>
            </a:r>
            <a:endParaRPr lang="it-IT" sz="1200" b="1" spc="-7" dirty="0">
              <a:solidFill>
                <a:srgbClr val="D05C43"/>
              </a:solidFill>
              <a:latin typeface="BentonSans-Bold"/>
              <a:cs typeface="BentonSans-Bold"/>
            </a:endParaRPr>
          </a:p>
        </p:txBody>
      </p:sp>
      <p:pic>
        <p:nvPicPr>
          <p:cNvPr id="8" name="Immagine 7" descr="logo_INGL_RGB.eps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24875" y="6023133"/>
            <a:ext cx="1568553" cy="628072"/>
          </a:xfrm>
          <a:prstGeom prst="rect">
            <a:avLst/>
          </a:prstGeom>
        </p:spPr>
      </p:pic>
      <p:sp>
        <p:nvSpPr>
          <p:cNvPr id="12" name="CasellaDiTesto 11"/>
          <p:cNvSpPr txBox="1"/>
          <p:nvPr/>
        </p:nvSpPr>
        <p:spPr>
          <a:xfrm>
            <a:off x="233840" y="190923"/>
            <a:ext cx="8773000" cy="1184661"/>
          </a:xfrm>
          <a:prstGeom prst="rect">
            <a:avLst/>
          </a:prstGeom>
          <a:noFill/>
        </p:spPr>
        <p:txBody>
          <a:bodyPr wrap="square" lIns="45698" tIns="22849" rIns="45698" bIns="22849" rtlCol="0">
            <a:spAutoFit/>
          </a:bodyPr>
          <a:lstStyle/>
          <a:p>
            <a:pPr defTabSz="508126"/>
            <a:r>
              <a:rPr lang="it-IT" sz="3600" b="1" spc="-84" dirty="0" err="1" smtClean="0">
                <a:solidFill>
                  <a:srgbClr val="D05C43"/>
                </a:solidFill>
                <a:latin typeface="BentonSansComp-Black"/>
                <a:cs typeface="BentonSansComp-Black"/>
              </a:rPr>
              <a:t>Results</a:t>
            </a:r>
            <a:r>
              <a:rPr lang="it-IT" sz="3600" b="1" spc="-84" dirty="0" smtClean="0">
                <a:solidFill>
                  <a:srgbClr val="D05C43"/>
                </a:solidFill>
                <a:latin typeface="BentonSansComp-Black"/>
                <a:cs typeface="BentonSansComp-Black"/>
              </a:rPr>
              <a:t> - ATTITUDES</a:t>
            </a:r>
          </a:p>
          <a:p>
            <a:pPr defTabSz="508126"/>
            <a:endParaRPr lang="it-IT" sz="3699" b="1" spc="-84" dirty="0">
              <a:solidFill>
                <a:srgbClr val="D05C43"/>
              </a:solidFill>
              <a:latin typeface="BentonSansComp-Black"/>
              <a:cs typeface="BentonSansComp-Black"/>
            </a:endParaRPr>
          </a:p>
        </p:txBody>
      </p:sp>
      <p:sp>
        <p:nvSpPr>
          <p:cNvPr id="4" name="Rettangolo 3"/>
          <p:cNvSpPr/>
          <p:nvPr/>
        </p:nvSpPr>
        <p:spPr>
          <a:xfrm>
            <a:off x="315706" y="968947"/>
            <a:ext cx="11123086" cy="42473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2000" b="1" dirty="0">
                <a:solidFill>
                  <a:srgbClr val="A1400C"/>
                </a:solidFill>
                <a:latin typeface="Arimo"/>
              </a:rPr>
              <a:t>Education and </a:t>
            </a:r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inclusion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b="1" dirty="0" smtClean="0">
                <a:solidFill>
                  <a:srgbClr val="000000"/>
                </a:solidFill>
                <a:latin typeface="Arimo"/>
              </a:rPr>
              <a:t>75.2%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of respondents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believe that children with neurodevelopmental disorders should attend regular schools with adequate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support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20.8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think they should be placed in special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schools</a:t>
            </a:r>
          </a:p>
          <a:p>
            <a:pPr marL="285750" indent="-285750">
              <a:buFont typeface="Wingdings" panose="05000000000000000000" pitchFamily="2" charset="2"/>
              <a:buChar char="§"/>
            </a:pPr>
            <a:r>
              <a:rPr lang="en-GB" dirty="0" smtClean="0">
                <a:solidFill>
                  <a:srgbClr val="000000"/>
                </a:solidFill>
                <a:latin typeface="Arimo"/>
              </a:rPr>
              <a:t>4.1%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expressed doubts about their ability to learn or their potential to disturb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classmates</a:t>
            </a:r>
          </a:p>
          <a:p>
            <a:endParaRPr lang="en-GB" sz="2400" b="1" dirty="0">
              <a:solidFill>
                <a:srgbClr val="000000"/>
              </a:solidFill>
              <a:latin typeface="Arimo"/>
            </a:endParaRPr>
          </a:p>
          <a:p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Treatment </a:t>
            </a:r>
            <a:r>
              <a:rPr lang="en-GB" sz="2000" b="1" dirty="0">
                <a:solidFill>
                  <a:srgbClr val="A1400C"/>
                </a:solidFill>
                <a:latin typeface="Arimo"/>
              </a:rPr>
              <a:t>and social </a:t>
            </a:r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acceptance: </a:t>
            </a:r>
            <a:r>
              <a:rPr lang="en-GB" b="1" dirty="0" smtClean="0">
                <a:solidFill>
                  <a:srgbClr val="000000"/>
                </a:solidFill>
                <a:latin typeface="Arimo"/>
              </a:rPr>
              <a:t>92.1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% of respondents believe that children with disabilities and their families should be treated with compassion and support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, rejecting notions of avoidance (1.8%) or blame (6.1%). </a:t>
            </a: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endParaRPr lang="en-GB" sz="2400" b="1" dirty="0">
              <a:solidFill>
                <a:srgbClr val="000000"/>
              </a:solidFill>
              <a:latin typeface="Arimo"/>
            </a:endParaRPr>
          </a:p>
          <a:p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Perceived </a:t>
            </a:r>
            <a:r>
              <a:rPr lang="en-GB" sz="2000" b="1" dirty="0">
                <a:solidFill>
                  <a:srgbClr val="A1400C"/>
                </a:solidFill>
                <a:latin typeface="Arimo"/>
              </a:rPr>
              <a:t>potential and </a:t>
            </a:r>
            <a:r>
              <a:rPr lang="en-GB" sz="2000" b="1" dirty="0" smtClean="0">
                <a:solidFill>
                  <a:srgbClr val="A1400C"/>
                </a:solidFill>
                <a:latin typeface="Arimo"/>
              </a:rPr>
              <a:t>talents: </a:t>
            </a:r>
            <a:r>
              <a:rPr lang="en-GB" b="1" dirty="0" smtClean="0">
                <a:solidFill>
                  <a:srgbClr val="000000"/>
                </a:solidFill>
                <a:latin typeface="Arimo"/>
              </a:rPr>
              <a:t>89.6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% of respondents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recognize that children with disabilities can become </a:t>
            </a:r>
            <a:r>
              <a:rPr lang="en-GB" b="1" dirty="0">
                <a:solidFill>
                  <a:srgbClr val="000000"/>
                </a:solidFill>
                <a:latin typeface="Arimo"/>
              </a:rPr>
              <a:t>productive members of the community 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if given the right support and opportunities. </a:t>
            </a:r>
            <a:endParaRPr lang="en-GB" dirty="0" smtClean="0">
              <a:solidFill>
                <a:srgbClr val="000000"/>
              </a:solidFill>
              <a:latin typeface="Arimo"/>
            </a:endParaRPr>
          </a:p>
          <a:p>
            <a:endParaRPr lang="en-GB" dirty="0">
              <a:solidFill>
                <a:srgbClr val="000000"/>
              </a:solidFill>
              <a:latin typeface="Arimo"/>
            </a:endParaRPr>
          </a:p>
          <a:p>
            <a:r>
              <a:rPr lang="en-GB" dirty="0" smtClean="0">
                <a:solidFill>
                  <a:srgbClr val="000000"/>
                </a:solidFill>
                <a:latin typeface="Arimo"/>
              </a:rPr>
              <a:t>93.5</a:t>
            </a:r>
            <a:r>
              <a:rPr lang="en-GB" dirty="0">
                <a:solidFill>
                  <a:srgbClr val="000000"/>
                </a:solidFill>
                <a:latin typeface="Arimo"/>
              </a:rPr>
              <a:t>% believe they can develop talents and special abilities under appropriate </a:t>
            </a:r>
            <a:r>
              <a:rPr lang="en-GB" dirty="0" smtClean="0">
                <a:solidFill>
                  <a:srgbClr val="000000"/>
                </a:solidFill>
                <a:latin typeface="Arimo"/>
              </a:rPr>
              <a:t>conditions.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042087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VUOTO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Tema di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5B9BD5"/>
    </a:accent1>
    <a:accent2>
      <a:srgbClr val="ED7D31"/>
    </a:accent2>
    <a:accent3>
      <a:srgbClr val="A5A5A5"/>
    </a:accent3>
    <a:accent4>
      <a:srgbClr val="FFC000"/>
    </a:accent4>
    <a:accent5>
      <a:srgbClr val="4472C4"/>
    </a:accent5>
    <a:accent6>
      <a:srgbClr val="70AD47"/>
    </a:accent6>
    <a:hlink>
      <a:srgbClr val="0563C1"/>
    </a:hlink>
    <a:folHlink>
      <a:srgbClr val="954F7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159</TotalTime>
  <Words>1344</Words>
  <Application>Microsoft Office PowerPoint</Application>
  <PresentationFormat>Widescreen</PresentationFormat>
  <Paragraphs>185</Paragraphs>
  <Slides>15</Slides>
  <Notes>2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9</vt:i4>
      </vt:variant>
      <vt:variant>
        <vt:lpstr>Tema</vt:lpstr>
      </vt:variant>
      <vt:variant>
        <vt:i4>2</vt:i4>
      </vt:variant>
      <vt:variant>
        <vt:lpstr>Titoli diapositive</vt:lpstr>
      </vt:variant>
      <vt:variant>
        <vt:i4>15</vt:i4>
      </vt:variant>
    </vt:vector>
  </HeadingPairs>
  <TitlesOfParts>
    <vt:vector size="26" baseType="lpstr">
      <vt:lpstr>Arial</vt:lpstr>
      <vt:lpstr>Arimo</vt:lpstr>
      <vt:lpstr>BentonSans-Bold</vt:lpstr>
      <vt:lpstr>BentonSans-Book</vt:lpstr>
      <vt:lpstr>BentonSansComp-Black</vt:lpstr>
      <vt:lpstr>Calibri</vt:lpstr>
      <vt:lpstr>Calibri Light</vt:lpstr>
      <vt:lpstr>Times New Roman</vt:lpstr>
      <vt:lpstr>Wingdings</vt:lpstr>
      <vt:lpstr>Tema di Office</vt:lpstr>
      <vt:lpstr>VUOTO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  <vt:lpstr>Presentazione standard di PowerPoint</vt:lpstr>
    </vt:vector>
  </TitlesOfParts>
  <Company>HP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Presentazione standard di PowerPoint</dc:title>
  <dc:creator>Angela Bertocco</dc:creator>
  <cp:lastModifiedBy>cuamm</cp:lastModifiedBy>
  <cp:revision>30</cp:revision>
  <dcterms:created xsi:type="dcterms:W3CDTF">2019-10-11T15:02:08Z</dcterms:created>
  <dcterms:modified xsi:type="dcterms:W3CDTF">2025-05-19T14:04:15Z</dcterms:modified>
</cp:coreProperties>
</file>

<file path=docProps/thumbnail.jpeg>
</file>