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61" r:id="rId3"/>
    <p:sldId id="264" r:id="rId4"/>
    <p:sldId id="258" r:id="rId5"/>
    <p:sldId id="265" r:id="rId6"/>
    <p:sldId id="266" r:id="rId7"/>
    <p:sldId id="267" r:id="rId8"/>
    <p:sldId id="269" r:id="rId9"/>
    <p:sldId id="270" r:id="rId10"/>
    <p:sldId id="271" r:id="rId11"/>
    <p:sldId id="272" r:id="rId12"/>
    <p:sldId id="275" r:id="rId13"/>
    <p:sldId id="273" r:id="rId14"/>
    <p:sldId id="274" r:id="rId15"/>
    <p:sldId id="268" r:id="rId16"/>
    <p:sldId id="262" r:id="rId1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2910" autoAdjust="0"/>
  </p:normalViewPr>
  <p:slideViewPr>
    <p:cSldViewPr snapToGrid="0">
      <p:cViewPr varScale="1">
        <p:scale>
          <a:sx n="80" d="100"/>
          <a:sy n="80" d="100"/>
        </p:scale>
        <p:origin x="552" y="67"/>
      </p:cViewPr>
      <p:guideLst/>
    </p:cSldViewPr>
  </p:slideViewPr>
  <p:notesTextViewPr>
    <p:cViewPr>
      <p:scale>
        <a:sx n="25" d="100"/>
        <a:sy n="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175EE1-CB45-4267-A37F-972DC5DDC8E1}" type="datetimeFigureOut">
              <a:rPr lang="en-GB" smtClean="0"/>
              <a:t>19/05/2025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4EA9B6-8326-4100-8FBE-D94741AD393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518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4EA9B6-8326-4100-8FBE-D94741AD393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78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4EA9B6-8326-4100-8FBE-D94741AD393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840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8443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8776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1277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ASE CON PIEDI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0807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8098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4452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7185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8888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5022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7405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2885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4710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0E375-C616-4F11-9054-5B6377D518F2}" type="datetimeFigureOut">
              <a:rPr lang="it-IT" smtClean="0"/>
              <a:t>19/05/2025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BB88B-56F3-471E-885E-1259F7B1AF2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5291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684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508126" rtl="0" eaLnBrk="1" latinLnBrk="0" hangingPunct="1">
        <a:spcBef>
          <a:spcPct val="0"/>
        </a:spcBef>
        <a:buNone/>
        <a:defRPr sz="48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095" indent="-381095" algn="l" defTabSz="508126" rtl="0" eaLnBrk="1" latinLnBrk="0" hangingPunct="1">
        <a:spcBef>
          <a:spcPct val="20000"/>
        </a:spcBef>
        <a:buFont typeface="Arial"/>
        <a:buChar char="•"/>
        <a:defRPr sz="3549" kern="1200">
          <a:solidFill>
            <a:schemeClr val="tx1"/>
          </a:solidFill>
          <a:latin typeface="+mn-lt"/>
          <a:ea typeface="+mn-ea"/>
          <a:cs typeface="+mn-cs"/>
        </a:defRPr>
      </a:lvl1pPr>
      <a:lvl2pPr marL="825705" indent="-317579" algn="l" defTabSz="508126" rtl="0" eaLnBrk="1" latinLnBrk="0" hangingPunct="1">
        <a:spcBef>
          <a:spcPct val="20000"/>
        </a:spcBef>
        <a:buFont typeface="Arial"/>
        <a:buChar char="–"/>
        <a:defRPr sz="3099" kern="1200">
          <a:solidFill>
            <a:schemeClr val="tx1"/>
          </a:solidFill>
          <a:latin typeface="+mn-lt"/>
          <a:ea typeface="+mn-ea"/>
          <a:cs typeface="+mn-cs"/>
        </a:defRPr>
      </a:lvl2pPr>
      <a:lvl3pPr marL="1270314" indent="-254063" algn="l" defTabSz="508126" rtl="0" eaLnBrk="1" latinLnBrk="0" hangingPunct="1">
        <a:spcBef>
          <a:spcPct val="20000"/>
        </a:spcBef>
        <a:buFont typeface="Arial"/>
        <a:buChar char="•"/>
        <a:defRPr sz="2599" kern="1200">
          <a:solidFill>
            <a:schemeClr val="tx1"/>
          </a:solidFill>
          <a:latin typeface="+mn-lt"/>
          <a:ea typeface="+mn-ea"/>
          <a:cs typeface="+mn-cs"/>
        </a:defRPr>
      </a:lvl3pPr>
      <a:lvl4pPr marL="1778440" indent="-254063" algn="l" defTabSz="508126" rtl="0" eaLnBrk="1" latinLnBrk="0" hangingPunct="1">
        <a:spcBef>
          <a:spcPct val="20000"/>
        </a:spcBef>
        <a:buFont typeface="Arial"/>
        <a:buChar char="–"/>
        <a:defRPr sz="21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567" indent="-254063" algn="l" defTabSz="508126" rtl="0" eaLnBrk="1" latinLnBrk="0" hangingPunct="1">
        <a:spcBef>
          <a:spcPct val="20000"/>
        </a:spcBef>
        <a:buFont typeface="Arial"/>
        <a:buChar char="»"/>
        <a:defRPr sz="2150" kern="1200">
          <a:solidFill>
            <a:schemeClr val="tx1"/>
          </a:solidFill>
          <a:latin typeface="+mn-lt"/>
          <a:ea typeface="+mn-ea"/>
          <a:cs typeface="+mn-cs"/>
        </a:defRPr>
      </a:lvl5pPr>
      <a:lvl6pPr marL="2794691" indent="-254063" algn="l" defTabSz="508126" rtl="0" eaLnBrk="1" latinLnBrk="0" hangingPunct="1">
        <a:spcBef>
          <a:spcPct val="20000"/>
        </a:spcBef>
        <a:buFont typeface="Arial"/>
        <a:buChar char="•"/>
        <a:defRPr sz="2150" kern="1200">
          <a:solidFill>
            <a:schemeClr val="tx1"/>
          </a:solidFill>
          <a:latin typeface="+mn-lt"/>
          <a:ea typeface="+mn-ea"/>
          <a:cs typeface="+mn-cs"/>
        </a:defRPr>
      </a:lvl6pPr>
      <a:lvl7pPr marL="3302817" indent="-254063" algn="l" defTabSz="508126" rtl="0" eaLnBrk="1" latinLnBrk="0" hangingPunct="1">
        <a:spcBef>
          <a:spcPct val="20000"/>
        </a:spcBef>
        <a:buFont typeface="Arial"/>
        <a:buChar char="•"/>
        <a:defRPr sz="2150" kern="1200">
          <a:solidFill>
            <a:schemeClr val="tx1"/>
          </a:solidFill>
          <a:latin typeface="+mn-lt"/>
          <a:ea typeface="+mn-ea"/>
          <a:cs typeface="+mn-cs"/>
        </a:defRPr>
      </a:lvl7pPr>
      <a:lvl8pPr marL="3810943" indent="-254063" algn="l" defTabSz="508126" rtl="0" eaLnBrk="1" latinLnBrk="0" hangingPunct="1">
        <a:spcBef>
          <a:spcPct val="20000"/>
        </a:spcBef>
        <a:buFont typeface="Arial"/>
        <a:buChar char="•"/>
        <a:defRPr sz="2150" kern="1200">
          <a:solidFill>
            <a:schemeClr val="tx1"/>
          </a:solidFill>
          <a:latin typeface="+mn-lt"/>
          <a:ea typeface="+mn-ea"/>
          <a:cs typeface="+mn-cs"/>
        </a:defRPr>
      </a:lvl8pPr>
      <a:lvl9pPr marL="4319068" indent="-254063" algn="l" defTabSz="508126" rtl="0" eaLnBrk="1" latinLnBrk="0" hangingPunct="1">
        <a:spcBef>
          <a:spcPct val="20000"/>
        </a:spcBef>
        <a:buFont typeface="Arial"/>
        <a:buChar char="•"/>
        <a:defRPr sz="21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5081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126" algn="l" defTabSz="5081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253" algn="l" defTabSz="5081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4377" algn="l" defTabSz="5081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2503" algn="l" defTabSz="5081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0628" algn="l" defTabSz="5081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8754" algn="l" defTabSz="5081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6879" algn="l" defTabSz="5081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5005" algn="l" defTabSz="5081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5C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2"/>
          <p:cNvSpPr txBox="1"/>
          <p:nvPr/>
        </p:nvSpPr>
        <p:spPr>
          <a:xfrm>
            <a:off x="321068" y="2808164"/>
            <a:ext cx="10713277" cy="1483415"/>
          </a:xfrm>
          <a:prstGeom prst="rect">
            <a:avLst/>
          </a:prstGeom>
        </p:spPr>
        <p:txBody>
          <a:bodyPr vert="horz" wrap="square" lIns="0" tIns="6029" rIns="0" bIns="0" rtlCol="0">
            <a:spAutoFit/>
          </a:bodyPr>
          <a:lstStyle/>
          <a:p>
            <a:pPr marL="6347" defTabSz="508126">
              <a:spcBef>
                <a:spcPts val="47"/>
              </a:spcBef>
            </a:pPr>
            <a:r>
              <a:rPr lang="en-GB" sz="3200" dirty="0" smtClean="0">
                <a:solidFill>
                  <a:prstClr val="white"/>
                </a:solidFill>
                <a:latin typeface="BentonSansComp-Black"/>
                <a:cs typeface="BentonSansComp-Black"/>
              </a:rPr>
              <a:t>Knowledge</a:t>
            </a:r>
            <a:r>
              <a:rPr lang="en-GB" sz="3200" dirty="0">
                <a:solidFill>
                  <a:prstClr val="white"/>
                </a:solidFill>
                <a:latin typeface="BentonSansComp-Black"/>
                <a:cs typeface="BentonSansComp-Black"/>
              </a:rPr>
              <a:t>, Attitudes, and Practices Regarding Neurodevelopmental Disorders: A Community-Based Cross-Sectional Study in rural Tanzania</a:t>
            </a:r>
            <a:endParaRPr sz="1600" dirty="0">
              <a:solidFill>
                <a:prstClr val="white"/>
              </a:solidFill>
              <a:latin typeface="BentonSansComp-Black"/>
              <a:cs typeface="BentonSansComp-Black"/>
            </a:endParaRPr>
          </a:p>
        </p:txBody>
      </p:sp>
      <p:sp>
        <p:nvSpPr>
          <p:cNvPr id="15" name="object 3"/>
          <p:cNvSpPr/>
          <p:nvPr/>
        </p:nvSpPr>
        <p:spPr>
          <a:xfrm>
            <a:off x="321068" y="2702882"/>
            <a:ext cx="4999078" cy="22857"/>
          </a:xfrm>
          <a:custGeom>
            <a:avLst/>
            <a:gdLst/>
            <a:ahLst/>
            <a:cxnLst/>
            <a:rect l="l" t="t" r="r" b="b"/>
            <a:pathLst>
              <a:path w="8251190">
                <a:moveTo>
                  <a:pt x="0" y="0"/>
                </a:moveTo>
                <a:lnTo>
                  <a:pt x="8251057" y="0"/>
                </a:lnTo>
              </a:path>
            </a:pathLst>
          </a:custGeom>
          <a:ln w="20941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508126"/>
            <a:endParaRPr sz="2000">
              <a:solidFill>
                <a:prstClr val="black"/>
              </a:solidFill>
            </a:endParaRPr>
          </a:p>
        </p:txBody>
      </p:sp>
      <p:pic>
        <p:nvPicPr>
          <p:cNvPr id="7" name="Immagine 6" descr="logo_INGL_BIANC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159" y="326268"/>
            <a:ext cx="4292318" cy="1718708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321068" y="4374004"/>
            <a:ext cx="9823939" cy="1689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sz="1600" dirty="0" err="1">
                <a:solidFill>
                  <a:prstClr val="white"/>
                </a:solidFill>
                <a:latin typeface="BentonSansComp-Black"/>
                <a:cs typeface="BentonSansComp-Black"/>
              </a:rPr>
              <a:t>Mkahala</a:t>
            </a:r>
            <a:r>
              <a:rPr lang="it-IT" sz="1600" dirty="0">
                <a:solidFill>
                  <a:prstClr val="white"/>
                </a:solidFill>
                <a:latin typeface="BentonSansComp-Black"/>
                <a:cs typeface="BentonSansComp-Black"/>
              </a:rPr>
              <a:t> W</a:t>
            </a:r>
            <a:r>
              <a:rPr lang="it-IT" sz="1600" baseline="30000" dirty="0">
                <a:solidFill>
                  <a:prstClr val="white"/>
                </a:solidFill>
                <a:latin typeface="BentonSansComp-Black"/>
                <a:cs typeface="BentonSansComp-Black"/>
              </a:rPr>
              <a:t>2</a:t>
            </a:r>
            <a:r>
              <a:rPr lang="it-IT" sz="1600" dirty="0">
                <a:solidFill>
                  <a:prstClr val="white"/>
                </a:solidFill>
                <a:latin typeface="BentonSansComp-Black"/>
                <a:cs typeface="BentonSansComp-Black"/>
              </a:rPr>
              <a:t>, </a:t>
            </a:r>
            <a:r>
              <a:rPr lang="it-IT" sz="1600" dirty="0" err="1">
                <a:solidFill>
                  <a:prstClr val="white"/>
                </a:solidFill>
                <a:latin typeface="BentonSansComp-Black"/>
                <a:cs typeface="BentonSansComp-Black"/>
              </a:rPr>
              <a:t>Belardi</a:t>
            </a:r>
            <a:r>
              <a:rPr lang="it-IT" sz="1600" dirty="0">
                <a:solidFill>
                  <a:prstClr val="white"/>
                </a:solidFill>
                <a:latin typeface="BentonSansComp-Black"/>
                <a:cs typeface="BentonSansComp-Black"/>
              </a:rPr>
              <a:t> P.</a:t>
            </a:r>
            <a:r>
              <a:rPr lang="it-IT" sz="1600" baseline="30000" dirty="0">
                <a:solidFill>
                  <a:prstClr val="white"/>
                </a:solidFill>
                <a:latin typeface="BentonSansComp-Black"/>
                <a:cs typeface="BentonSansComp-Black"/>
              </a:rPr>
              <a:t>1</a:t>
            </a:r>
            <a:r>
              <a:rPr lang="it-IT" sz="1600" dirty="0">
                <a:solidFill>
                  <a:prstClr val="white"/>
                </a:solidFill>
                <a:latin typeface="BentonSansComp-Black"/>
                <a:cs typeface="BentonSansComp-Black"/>
              </a:rPr>
              <a:t>, Brasili P.</a:t>
            </a:r>
            <a:r>
              <a:rPr lang="it-IT" sz="1600" baseline="30000" dirty="0">
                <a:solidFill>
                  <a:prstClr val="white"/>
                </a:solidFill>
                <a:latin typeface="BentonSansComp-Black"/>
                <a:cs typeface="BentonSansComp-Black"/>
              </a:rPr>
              <a:t>2</a:t>
            </a:r>
            <a:r>
              <a:rPr lang="it-IT" sz="1600" dirty="0">
                <a:solidFill>
                  <a:prstClr val="white"/>
                </a:solidFill>
                <a:latin typeface="BentonSansComp-Black"/>
                <a:cs typeface="BentonSansComp-Black"/>
              </a:rPr>
              <a:t>, </a:t>
            </a:r>
            <a:r>
              <a:rPr lang="it-IT" sz="1600" dirty="0" err="1">
                <a:solidFill>
                  <a:prstClr val="white"/>
                </a:solidFill>
                <a:latin typeface="BentonSansComp-Black"/>
                <a:cs typeface="BentonSansComp-Black"/>
              </a:rPr>
              <a:t>Miccolis</a:t>
            </a:r>
            <a:r>
              <a:rPr lang="it-IT" sz="1600" dirty="0">
                <a:solidFill>
                  <a:prstClr val="white"/>
                </a:solidFill>
                <a:latin typeface="BentonSansComp-Black"/>
                <a:cs typeface="BentonSansComp-Black"/>
              </a:rPr>
              <a:t> L.</a:t>
            </a:r>
            <a:r>
              <a:rPr lang="it-IT" sz="1600" baseline="30000" dirty="0">
                <a:solidFill>
                  <a:prstClr val="white"/>
                </a:solidFill>
                <a:latin typeface="BentonSansComp-Black"/>
                <a:cs typeface="BentonSansComp-Black"/>
              </a:rPr>
              <a:t>1</a:t>
            </a:r>
            <a:r>
              <a:rPr lang="it-IT" sz="1600" dirty="0">
                <a:solidFill>
                  <a:prstClr val="white"/>
                </a:solidFill>
                <a:latin typeface="BentonSansComp-Black"/>
                <a:cs typeface="BentonSansComp-Black"/>
              </a:rPr>
              <a:t>, </a:t>
            </a:r>
            <a:r>
              <a:rPr lang="it-IT" sz="1600" dirty="0" err="1">
                <a:solidFill>
                  <a:prstClr val="white"/>
                </a:solidFill>
                <a:latin typeface="BentonSansComp-Black"/>
                <a:cs typeface="BentonSansComp-Black"/>
              </a:rPr>
              <a:t>Farsaci</a:t>
            </a:r>
            <a:r>
              <a:rPr lang="it-IT" sz="1600" dirty="0">
                <a:solidFill>
                  <a:prstClr val="white"/>
                </a:solidFill>
                <a:latin typeface="BentonSansComp-Black"/>
                <a:cs typeface="BentonSansComp-Black"/>
              </a:rPr>
              <a:t> T.</a:t>
            </a:r>
            <a:r>
              <a:rPr lang="it-IT" sz="1600" baseline="30000" dirty="0">
                <a:solidFill>
                  <a:prstClr val="white"/>
                </a:solidFill>
                <a:latin typeface="BentonSansComp-Black"/>
                <a:cs typeface="BentonSansComp-Black"/>
              </a:rPr>
              <a:t>1</a:t>
            </a:r>
            <a:r>
              <a:rPr lang="it-IT" sz="1600" dirty="0">
                <a:solidFill>
                  <a:prstClr val="white"/>
                </a:solidFill>
                <a:latin typeface="BentonSansComp-Black"/>
                <a:cs typeface="BentonSansComp-Black"/>
              </a:rPr>
              <a:t>, </a:t>
            </a:r>
            <a:r>
              <a:rPr lang="it-IT" sz="1600" dirty="0" err="1">
                <a:solidFill>
                  <a:prstClr val="white"/>
                </a:solidFill>
                <a:latin typeface="BentonSansComp-Black"/>
                <a:cs typeface="BentonSansComp-Black"/>
              </a:rPr>
              <a:t>Mwumbe</a:t>
            </a:r>
            <a:r>
              <a:rPr lang="it-IT" sz="1600" dirty="0">
                <a:solidFill>
                  <a:prstClr val="white"/>
                </a:solidFill>
                <a:latin typeface="BentonSansComp-Black"/>
                <a:cs typeface="BentonSansComp-Black"/>
              </a:rPr>
              <a:t> E.</a:t>
            </a:r>
            <a:r>
              <a:rPr lang="it-IT" sz="1600" baseline="30000" dirty="0">
                <a:solidFill>
                  <a:prstClr val="white"/>
                </a:solidFill>
                <a:latin typeface="BentonSansComp-Black"/>
                <a:cs typeface="BentonSansComp-Black"/>
              </a:rPr>
              <a:t>1</a:t>
            </a:r>
            <a:r>
              <a:rPr lang="it-IT" sz="1600" dirty="0">
                <a:solidFill>
                  <a:prstClr val="white"/>
                </a:solidFill>
                <a:latin typeface="BentonSansComp-Black"/>
                <a:cs typeface="BentonSansComp-Black"/>
              </a:rPr>
              <a:t>, </a:t>
            </a:r>
            <a:r>
              <a:rPr lang="it-IT" sz="1600" dirty="0" err="1">
                <a:solidFill>
                  <a:prstClr val="white"/>
                </a:solidFill>
                <a:latin typeface="BentonSansComp-Black"/>
                <a:cs typeface="BentonSansComp-Black"/>
              </a:rPr>
              <a:t>Mlowe</a:t>
            </a:r>
            <a:r>
              <a:rPr lang="it-IT" sz="1600" dirty="0">
                <a:solidFill>
                  <a:prstClr val="white"/>
                </a:solidFill>
                <a:latin typeface="BentonSansComp-Black"/>
                <a:cs typeface="BentonSansComp-Black"/>
              </a:rPr>
              <a:t> P.</a:t>
            </a:r>
            <a:r>
              <a:rPr lang="it-IT" sz="1600" baseline="30000" dirty="0">
                <a:solidFill>
                  <a:prstClr val="white"/>
                </a:solidFill>
                <a:latin typeface="BentonSansComp-Black"/>
                <a:cs typeface="BentonSansComp-Black"/>
              </a:rPr>
              <a:t>2</a:t>
            </a:r>
            <a:r>
              <a:rPr lang="it-IT" sz="1600" dirty="0">
                <a:solidFill>
                  <a:prstClr val="white"/>
                </a:solidFill>
                <a:latin typeface="BentonSansComp-Black"/>
                <a:cs typeface="BentonSansComp-Black"/>
              </a:rPr>
              <a:t>, </a:t>
            </a:r>
            <a:r>
              <a:rPr lang="it-IT" sz="1600" dirty="0" err="1">
                <a:solidFill>
                  <a:prstClr val="white"/>
                </a:solidFill>
                <a:latin typeface="BentonSansComp-Black"/>
                <a:cs typeface="BentonSansComp-Black"/>
              </a:rPr>
              <a:t>Borellini</a:t>
            </a:r>
            <a:r>
              <a:rPr lang="it-IT" sz="1600" dirty="0">
                <a:solidFill>
                  <a:prstClr val="white"/>
                </a:solidFill>
                <a:latin typeface="BentonSansComp-Black"/>
                <a:cs typeface="BentonSansComp-Black"/>
              </a:rPr>
              <a:t> M.</a:t>
            </a:r>
            <a:r>
              <a:rPr lang="it-IT" sz="1600" baseline="30000" dirty="0">
                <a:solidFill>
                  <a:prstClr val="white"/>
                </a:solidFill>
                <a:latin typeface="BentonSansComp-Black"/>
                <a:cs typeface="BentonSansComp-Black"/>
              </a:rPr>
              <a:t>1</a:t>
            </a:r>
            <a:endParaRPr lang="en-GB" sz="1600" baseline="30000" dirty="0">
              <a:solidFill>
                <a:prstClr val="white"/>
              </a:solidFill>
              <a:latin typeface="BentonSansComp-Black"/>
              <a:cs typeface="BentonSansComp-Black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600" dirty="0">
                <a:solidFill>
                  <a:prstClr val="white"/>
                </a:solidFill>
                <a:latin typeface="BentonSansComp-Black"/>
                <a:cs typeface="BentonSansComp-Black"/>
              </a:rPr>
              <a:t> </a:t>
            </a:r>
            <a:endParaRPr lang="en-GB" sz="1600" dirty="0">
              <a:solidFill>
                <a:prstClr val="white"/>
              </a:solidFill>
              <a:latin typeface="BentonSansComp-Black"/>
              <a:cs typeface="BentonSansComp-Black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baseline="30000" dirty="0">
                <a:solidFill>
                  <a:prstClr val="white"/>
                </a:solidFill>
                <a:latin typeface="BentonSansComp-Black"/>
                <a:cs typeface="BentonSansComp-Black"/>
              </a:rPr>
              <a:t>1</a:t>
            </a:r>
            <a:r>
              <a:rPr lang="en-GB" sz="1600" dirty="0">
                <a:solidFill>
                  <a:prstClr val="white"/>
                </a:solidFill>
                <a:latin typeface="BentonSansComp-Black"/>
                <a:cs typeface="BentonSansComp-Black"/>
              </a:rPr>
              <a:t> Doctors with Africa CUAMM, Iringa, Tanzania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baseline="30000" dirty="0">
                <a:solidFill>
                  <a:prstClr val="white"/>
                </a:solidFill>
                <a:latin typeface="BentonSansComp-Black"/>
                <a:cs typeface="BentonSansComp-Black"/>
              </a:rPr>
              <a:t>2 </a:t>
            </a:r>
            <a:r>
              <a:rPr lang="en-GB" sz="1600" dirty="0">
                <a:solidFill>
                  <a:prstClr val="white"/>
                </a:solidFill>
                <a:latin typeface="BentonSansComp-Black"/>
                <a:cs typeface="BentonSansComp-Black"/>
              </a:rPr>
              <a:t>CALL Africa </a:t>
            </a:r>
            <a:r>
              <a:rPr lang="en-GB" sz="1600" dirty="0" smtClean="0">
                <a:solidFill>
                  <a:prstClr val="white"/>
                </a:solidFill>
                <a:latin typeface="BentonSansComp-Black"/>
                <a:cs typeface="BentonSansComp-Black"/>
              </a:rPr>
              <a:t>NGO, </a:t>
            </a:r>
            <a:r>
              <a:rPr lang="en-GB" sz="1600" dirty="0">
                <a:solidFill>
                  <a:prstClr val="white"/>
                </a:solidFill>
                <a:latin typeface="BentonSansComp-Black"/>
                <a:cs typeface="BentonSansComp-Black"/>
              </a:rPr>
              <a:t>Iringa, Tanzania</a:t>
            </a:r>
          </a:p>
        </p:txBody>
      </p:sp>
    </p:spTree>
    <p:extLst>
      <p:ext uri="{BB962C8B-B14F-4D97-AF65-F5344CB8AC3E}">
        <p14:creationId xmlns:p14="http://schemas.microsoft.com/office/powerpoint/2010/main" val="104651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-1" y="5871645"/>
            <a:ext cx="12189813" cy="22857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19119">
            <a:solidFill>
              <a:srgbClr val="D05C43"/>
            </a:solidFill>
          </a:ln>
        </p:spPr>
        <p:txBody>
          <a:bodyPr wrap="square" lIns="0" tIns="0" rIns="0" bIns="0" rtlCol="0"/>
          <a:lstStyle/>
          <a:p>
            <a:pPr defTabSz="508126"/>
            <a:r>
              <a:rPr lang="it-IT" sz="2000" dirty="0">
                <a:solidFill>
                  <a:prstClr val="black"/>
                </a:solidFill>
              </a:rPr>
              <a:t> </a:t>
            </a:r>
            <a:endParaRPr sz="2000" dirty="0">
              <a:solidFill>
                <a:prstClr val="black"/>
              </a:solidFill>
            </a:endParaRPr>
          </a:p>
        </p:txBody>
      </p:sp>
      <p:sp>
        <p:nvSpPr>
          <p:cNvPr id="6" name="object 26"/>
          <p:cNvSpPr txBox="1">
            <a:spLocks noGrp="1"/>
          </p:cNvSpPr>
          <p:nvPr>
            <p:ph type="ftr" sz="quarter" idx="4294967295"/>
          </p:nvPr>
        </p:nvSpPr>
        <p:spPr>
          <a:xfrm>
            <a:off x="315706" y="6049178"/>
            <a:ext cx="2488454" cy="183820"/>
          </a:xfrm>
          <a:prstGeom prst="rect">
            <a:avLst/>
          </a:prstGeom>
        </p:spPr>
        <p:txBody>
          <a:bodyPr vert="horz" wrap="square" lIns="0" tIns="27292" rIns="0" bIns="0" rtlCol="0">
            <a:spAutoFit/>
          </a:bodyPr>
          <a:lstStyle/>
          <a:p>
            <a:pPr marL="6347" marR="2539" algn="l" defTabSz="508126">
              <a:lnSpc>
                <a:spcPts val="1175"/>
              </a:lnSpc>
            </a:pPr>
            <a:r>
              <a:rPr lang="it-IT" sz="1200" b="1" spc="-7" dirty="0" smtClean="0">
                <a:solidFill>
                  <a:srgbClr val="D05C43"/>
                </a:solidFill>
                <a:latin typeface="BentonSans-Bold"/>
                <a:cs typeface="BentonSans-Bold"/>
              </a:rPr>
              <a:t>Tanzania</a:t>
            </a:r>
            <a:endParaRPr lang="it-IT" sz="1200" b="1" spc="-7" dirty="0">
              <a:solidFill>
                <a:srgbClr val="D05C43"/>
              </a:solidFill>
              <a:latin typeface="BentonSans-Bold"/>
              <a:cs typeface="BentonSans-Bold"/>
            </a:endParaRPr>
          </a:p>
        </p:txBody>
      </p:sp>
      <p:pic>
        <p:nvPicPr>
          <p:cNvPr id="8" name="Immagine 7" descr="logo_INGL_RG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875" y="6023133"/>
            <a:ext cx="1568553" cy="628072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254160" y="755490"/>
            <a:ext cx="11874106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A1400C"/>
                </a:solidFill>
                <a:latin typeface="Arimo"/>
              </a:rPr>
              <a:t>Fundamental rights and social integration </a:t>
            </a:r>
            <a:endParaRPr lang="en-GB" sz="2000" b="1" dirty="0" smtClean="0">
              <a:solidFill>
                <a:srgbClr val="A1400C"/>
              </a:solidFill>
              <a:latin typeface="Arimo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For </a:t>
            </a:r>
            <a:r>
              <a:rPr lang="en-GB" b="1" dirty="0" smtClean="0">
                <a:solidFill>
                  <a:srgbClr val="000000"/>
                </a:solidFill>
                <a:latin typeface="Arimo"/>
              </a:rPr>
              <a:t>89.9%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 of respondents, children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with disabilities have the right to education, medical care, and equal treatment. </a:t>
            </a:r>
            <a:endParaRPr lang="en-GB" dirty="0" smtClean="0">
              <a:solidFill>
                <a:srgbClr val="000000"/>
              </a:solidFill>
              <a:latin typeface="Arimo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94.5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% affirmed that they can build meaningful friendships, reinforcing positive social attitudes.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However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,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3.9%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still believed they should be excluded from community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activities.</a:t>
            </a:r>
          </a:p>
          <a:p>
            <a:r>
              <a:rPr lang="en-GB" dirty="0" smtClean="0">
                <a:solidFill>
                  <a:srgbClr val="000000"/>
                </a:solidFill>
                <a:latin typeface="Arimo"/>
              </a:rPr>
              <a:t> </a:t>
            </a:r>
            <a:endParaRPr lang="en-GB" dirty="0">
              <a:solidFill>
                <a:srgbClr val="000000"/>
              </a:solidFill>
              <a:latin typeface="Arimo"/>
            </a:endParaRPr>
          </a:p>
          <a:p>
            <a:endParaRPr lang="en-GB" sz="2400" b="1" dirty="0">
              <a:solidFill>
                <a:srgbClr val="000000"/>
              </a:solidFill>
              <a:latin typeface="Arimo"/>
            </a:endParaRPr>
          </a:p>
          <a:p>
            <a:r>
              <a:rPr lang="en-GB" sz="2000" b="1" dirty="0" smtClean="0">
                <a:solidFill>
                  <a:srgbClr val="A1400C"/>
                </a:solidFill>
                <a:latin typeface="Arimo"/>
              </a:rPr>
              <a:t>Community </a:t>
            </a:r>
            <a:r>
              <a:rPr lang="en-GB" sz="2000" b="1" dirty="0">
                <a:solidFill>
                  <a:srgbClr val="A1400C"/>
                </a:solidFill>
                <a:latin typeface="Arimo"/>
              </a:rPr>
              <a:t>attitude toward </a:t>
            </a:r>
            <a:r>
              <a:rPr lang="en-GB" sz="2000" b="1" dirty="0" smtClean="0">
                <a:solidFill>
                  <a:srgbClr val="A1400C"/>
                </a:solidFill>
                <a:latin typeface="Arimo"/>
              </a:rPr>
              <a:t>inclusion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69.1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% of respondents expressed an open and adaptive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mind-set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toward the inclusion of children with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disabilities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0000"/>
                </a:solidFill>
                <a:latin typeface="Arimo"/>
              </a:rPr>
              <a:t>1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9.8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% displayed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indifference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6.2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% perceived inclusion as too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difficult</a:t>
            </a:r>
          </a:p>
          <a:p>
            <a:endParaRPr lang="en-GB" dirty="0">
              <a:solidFill>
                <a:srgbClr val="000000"/>
              </a:solidFill>
              <a:latin typeface="Arimo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Arimo"/>
              </a:rPr>
              <a:t>This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suggests that while acceptance is high, practical implementation may still face challenges. </a:t>
            </a:r>
          </a:p>
          <a:p>
            <a:endParaRPr lang="en-GB" sz="2400" b="1" dirty="0">
              <a:solidFill>
                <a:srgbClr val="A1400C"/>
              </a:solidFill>
              <a:latin typeface="Arimo"/>
            </a:endParaRPr>
          </a:p>
        </p:txBody>
      </p:sp>
    </p:spTree>
    <p:extLst>
      <p:ext uri="{BB962C8B-B14F-4D97-AF65-F5344CB8AC3E}">
        <p14:creationId xmlns:p14="http://schemas.microsoft.com/office/powerpoint/2010/main" val="277364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-1" y="5871645"/>
            <a:ext cx="12189813" cy="22857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19119">
            <a:solidFill>
              <a:srgbClr val="D05C43"/>
            </a:solidFill>
          </a:ln>
        </p:spPr>
        <p:txBody>
          <a:bodyPr wrap="square" lIns="0" tIns="0" rIns="0" bIns="0" rtlCol="0"/>
          <a:lstStyle/>
          <a:p>
            <a:pPr defTabSz="508126"/>
            <a:r>
              <a:rPr lang="it-IT" sz="2000" dirty="0">
                <a:solidFill>
                  <a:prstClr val="black"/>
                </a:solidFill>
              </a:rPr>
              <a:t> </a:t>
            </a:r>
            <a:endParaRPr sz="2000" dirty="0">
              <a:solidFill>
                <a:prstClr val="black"/>
              </a:solidFill>
            </a:endParaRPr>
          </a:p>
        </p:txBody>
      </p:sp>
      <p:sp>
        <p:nvSpPr>
          <p:cNvPr id="6" name="object 26"/>
          <p:cNvSpPr txBox="1">
            <a:spLocks noGrp="1"/>
          </p:cNvSpPr>
          <p:nvPr>
            <p:ph type="ftr" sz="quarter" idx="4294967295"/>
          </p:nvPr>
        </p:nvSpPr>
        <p:spPr>
          <a:xfrm>
            <a:off x="315706" y="6049178"/>
            <a:ext cx="2488454" cy="183820"/>
          </a:xfrm>
          <a:prstGeom prst="rect">
            <a:avLst/>
          </a:prstGeom>
        </p:spPr>
        <p:txBody>
          <a:bodyPr vert="horz" wrap="square" lIns="0" tIns="27292" rIns="0" bIns="0" rtlCol="0">
            <a:spAutoFit/>
          </a:bodyPr>
          <a:lstStyle/>
          <a:p>
            <a:pPr marL="6347" marR="2539" algn="l" defTabSz="508126">
              <a:lnSpc>
                <a:spcPts val="1175"/>
              </a:lnSpc>
            </a:pPr>
            <a:r>
              <a:rPr lang="it-IT" sz="1200" b="1" spc="-7" dirty="0" smtClean="0">
                <a:solidFill>
                  <a:srgbClr val="D05C43"/>
                </a:solidFill>
                <a:latin typeface="BentonSans-Bold"/>
                <a:cs typeface="BentonSans-Bold"/>
              </a:rPr>
              <a:t>Tanzania</a:t>
            </a:r>
            <a:endParaRPr lang="it-IT" sz="1200" b="1" spc="-7" dirty="0">
              <a:solidFill>
                <a:srgbClr val="D05C43"/>
              </a:solidFill>
              <a:latin typeface="BentonSans-Bold"/>
              <a:cs typeface="BentonSans-Bold"/>
            </a:endParaRPr>
          </a:p>
        </p:txBody>
      </p:sp>
      <p:pic>
        <p:nvPicPr>
          <p:cNvPr id="8" name="Immagine 7" descr="logo_INGL_RG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875" y="6023133"/>
            <a:ext cx="1568553" cy="628072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315706" y="834622"/>
            <a:ext cx="11131879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rgbClr val="A1400C"/>
                </a:solidFill>
                <a:latin typeface="Arimo"/>
              </a:rPr>
              <a:t>Beliefs </a:t>
            </a:r>
            <a:r>
              <a:rPr lang="en-GB" sz="2000" b="1" dirty="0">
                <a:solidFill>
                  <a:srgbClr val="A1400C"/>
                </a:solidFill>
                <a:latin typeface="Arimo"/>
              </a:rPr>
              <a:t>in traditional practices </a:t>
            </a:r>
            <a:endParaRPr lang="en-GB" sz="2000" b="1" dirty="0" smtClean="0">
              <a:solidFill>
                <a:srgbClr val="A1400C"/>
              </a:solidFill>
              <a:latin typeface="Arimo"/>
            </a:endParaRPr>
          </a:p>
          <a:p>
            <a:r>
              <a:rPr lang="en-GB" dirty="0">
                <a:solidFill>
                  <a:srgbClr val="000000"/>
                </a:solidFill>
                <a:latin typeface="Arimo"/>
              </a:rPr>
              <a:t>Opinions on the effectiveness of traditional remedies for neurodevelopmental disorders were divided. </a:t>
            </a:r>
            <a:endParaRPr lang="en-GB" dirty="0" smtClean="0">
              <a:solidFill>
                <a:srgbClr val="000000"/>
              </a:solidFill>
              <a:latin typeface="Arimo"/>
            </a:endParaRPr>
          </a:p>
          <a:p>
            <a:endParaRPr lang="en-GB" dirty="0">
              <a:solidFill>
                <a:srgbClr val="000000"/>
              </a:solidFill>
              <a:latin typeface="Arimo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 smtClean="0">
                <a:solidFill>
                  <a:srgbClr val="000000"/>
                </a:solidFill>
                <a:latin typeface="Arimo"/>
              </a:rPr>
              <a:t>54.8% of respondents rejected </a:t>
            </a:r>
            <a:r>
              <a:rPr lang="en-GB" b="1" dirty="0">
                <a:solidFill>
                  <a:srgbClr val="000000"/>
                </a:solidFill>
                <a:latin typeface="Arimo"/>
              </a:rPr>
              <a:t>traditional </a:t>
            </a:r>
            <a:r>
              <a:rPr lang="en-GB" b="1" dirty="0" smtClean="0">
                <a:solidFill>
                  <a:srgbClr val="000000"/>
                </a:solidFill>
                <a:latin typeface="Arimo"/>
              </a:rPr>
              <a:t>treatments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16.5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% believed they could help "a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little“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13.7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% expressed strong confidence in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their effectiveness</a:t>
            </a:r>
          </a:p>
          <a:p>
            <a:endParaRPr lang="en-GB" dirty="0">
              <a:solidFill>
                <a:srgbClr val="000000"/>
              </a:solidFill>
              <a:latin typeface="Arimo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Arimo"/>
              </a:rPr>
              <a:t>The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remaining ones (15%) did not know what to answer. </a:t>
            </a:r>
            <a:endParaRPr lang="en-GB" dirty="0" smtClean="0">
              <a:solidFill>
                <a:srgbClr val="000000"/>
              </a:solidFill>
              <a:latin typeface="Arimo"/>
            </a:endParaRPr>
          </a:p>
          <a:p>
            <a:endParaRPr lang="en-GB" dirty="0">
              <a:solidFill>
                <a:srgbClr val="000000"/>
              </a:solidFill>
              <a:latin typeface="Arimo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Arimo"/>
              </a:rPr>
              <a:t>This highlights the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influence of cultural beliefs in shaping health-related decisions.</a:t>
            </a:r>
          </a:p>
        </p:txBody>
      </p:sp>
    </p:spTree>
    <p:extLst>
      <p:ext uri="{BB962C8B-B14F-4D97-AF65-F5344CB8AC3E}">
        <p14:creationId xmlns:p14="http://schemas.microsoft.com/office/powerpoint/2010/main" val="377742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-1" y="5871645"/>
            <a:ext cx="12189813" cy="22857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19119">
            <a:solidFill>
              <a:srgbClr val="D05C43"/>
            </a:solidFill>
          </a:ln>
        </p:spPr>
        <p:txBody>
          <a:bodyPr wrap="square" lIns="0" tIns="0" rIns="0" bIns="0" rtlCol="0"/>
          <a:lstStyle/>
          <a:p>
            <a:pPr defTabSz="508126"/>
            <a:r>
              <a:rPr lang="it-IT" sz="2000" dirty="0">
                <a:solidFill>
                  <a:prstClr val="black"/>
                </a:solidFill>
              </a:rPr>
              <a:t> </a:t>
            </a:r>
            <a:endParaRPr sz="2000" dirty="0">
              <a:solidFill>
                <a:prstClr val="black"/>
              </a:solidFill>
            </a:endParaRPr>
          </a:p>
        </p:txBody>
      </p:sp>
      <p:sp>
        <p:nvSpPr>
          <p:cNvPr id="6" name="object 26"/>
          <p:cNvSpPr txBox="1">
            <a:spLocks noGrp="1"/>
          </p:cNvSpPr>
          <p:nvPr>
            <p:ph type="ftr" sz="quarter" idx="4294967295"/>
          </p:nvPr>
        </p:nvSpPr>
        <p:spPr>
          <a:xfrm>
            <a:off x="315706" y="6049178"/>
            <a:ext cx="2488454" cy="183820"/>
          </a:xfrm>
          <a:prstGeom prst="rect">
            <a:avLst/>
          </a:prstGeom>
        </p:spPr>
        <p:txBody>
          <a:bodyPr vert="horz" wrap="square" lIns="0" tIns="27292" rIns="0" bIns="0" rtlCol="0">
            <a:spAutoFit/>
          </a:bodyPr>
          <a:lstStyle/>
          <a:p>
            <a:pPr marL="6347" marR="2539" algn="l" defTabSz="508126">
              <a:lnSpc>
                <a:spcPts val="1175"/>
              </a:lnSpc>
            </a:pPr>
            <a:r>
              <a:rPr lang="it-IT" sz="1200" b="1" spc="-7" dirty="0" smtClean="0">
                <a:solidFill>
                  <a:srgbClr val="D05C43"/>
                </a:solidFill>
                <a:latin typeface="BentonSans-Bold"/>
                <a:cs typeface="BentonSans-Bold"/>
              </a:rPr>
              <a:t>Tanzania</a:t>
            </a:r>
            <a:endParaRPr lang="it-IT" sz="1200" b="1" spc="-7" dirty="0">
              <a:solidFill>
                <a:srgbClr val="D05C43"/>
              </a:solidFill>
              <a:latin typeface="BentonSans-Bold"/>
              <a:cs typeface="BentonSans-Bold"/>
            </a:endParaRPr>
          </a:p>
        </p:txBody>
      </p:sp>
      <p:pic>
        <p:nvPicPr>
          <p:cNvPr id="8" name="Immagine 7" descr="logo_INGL_RG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875" y="6023133"/>
            <a:ext cx="1568553" cy="628072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233840" y="190923"/>
            <a:ext cx="8773000" cy="1107845"/>
          </a:xfrm>
          <a:prstGeom prst="rect">
            <a:avLst/>
          </a:prstGeom>
          <a:noFill/>
        </p:spPr>
        <p:txBody>
          <a:bodyPr wrap="square" lIns="45698" tIns="22849" rIns="45698" bIns="22849" rtlCol="0">
            <a:spAutoFit/>
          </a:bodyPr>
          <a:lstStyle/>
          <a:p>
            <a:pPr defTabSz="508126"/>
            <a:r>
              <a:rPr lang="it-IT" sz="3200" b="1" spc="-84" dirty="0" err="1" smtClean="0">
                <a:solidFill>
                  <a:srgbClr val="D05C43"/>
                </a:solidFill>
                <a:latin typeface="BentonSansComp-Black"/>
                <a:cs typeface="BentonSansComp-Black"/>
              </a:rPr>
              <a:t>Results</a:t>
            </a:r>
            <a:r>
              <a:rPr lang="it-IT" sz="3200" b="1" spc="-84" dirty="0" smtClean="0">
                <a:solidFill>
                  <a:srgbClr val="D05C43"/>
                </a:solidFill>
                <a:latin typeface="BentonSansComp-Black"/>
                <a:cs typeface="BentonSansComp-Black"/>
              </a:rPr>
              <a:t> - PRACTICES</a:t>
            </a:r>
          </a:p>
          <a:p>
            <a:pPr defTabSz="508126"/>
            <a:endParaRPr lang="it-IT" sz="3699" b="1" spc="-84" dirty="0">
              <a:solidFill>
                <a:srgbClr val="D05C43"/>
              </a:solidFill>
              <a:latin typeface="BentonSansComp-Black"/>
              <a:cs typeface="BentonSansComp-Black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315705" y="949295"/>
            <a:ext cx="11149463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A1400C"/>
                </a:solidFill>
                <a:latin typeface="Arimo"/>
              </a:rPr>
              <a:t>Response to suspected disability </a:t>
            </a:r>
            <a:endParaRPr lang="en-GB" dirty="0">
              <a:solidFill>
                <a:srgbClr val="000000"/>
              </a:solidFill>
              <a:latin typeface="Arimo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89.3% of respondents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would recommend that parents consult local authorities and healthcare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providers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5.8%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would avoid interacting with the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child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 smtClean="0">
                <a:solidFill>
                  <a:srgbClr val="000000"/>
                </a:solidFill>
                <a:latin typeface="Arimo"/>
              </a:rPr>
              <a:t>1.5</a:t>
            </a:r>
            <a:r>
              <a:rPr lang="en-GB" b="1" dirty="0">
                <a:solidFill>
                  <a:srgbClr val="000000"/>
                </a:solidFill>
                <a:latin typeface="Arimo"/>
              </a:rPr>
              <a:t>% would suggest hiding </a:t>
            </a:r>
            <a:r>
              <a:rPr lang="en-GB" b="1" dirty="0" smtClean="0">
                <a:solidFill>
                  <a:srgbClr val="000000"/>
                </a:solidFill>
                <a:latin typeface="Arimo"/>
              </a:rPr>
              <a:t>them </a:t>
            </a:r>
            <a:endParaRPr lang="en-GB" b="1" dirty="0">
              <a:solidFill>
                <a:srgbClr val="000000"/>
              </a:solidFill>
              <a:latin typeface="Arimo"/>
            </a:endParaRPr>
          </a:p>
          <a:p>
            <a:endParaRPr lang="en-GB" sz="2400" b="1" dirty="0">
              <a:solidFill>
                <a:srgbClr val="A1400C"/>
              </a:solidFill>
              <a:latin typeface="Arimo"/>
            </a:endParaRPr>
          </a:p>
          <a:p>
            <a:r>
              <a:rPr lang="en-GB" sz="2000" b="1" dirty="0" smtClean="0">
                <a:solidFill>
                  <a:srgbClr val="A1400C"/>
                </a:solidFill>
                <a:latin typeface="Arimo"/>
              </a:rPr>
              <a:t>Family and community support </a:t>
            </a:r>
            <a:endParaRPr lang="en-GB" dirty="0" smtClean="0">
              <a:solidFill>
                <a:srgbClr val="000000"/>
              </a:solidFill>
              <a:latin typeface="Arimo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74.6% of respondents believe children with disabilities should be encouraged to engage in activities suited to their abilities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18.3% think they should be treated as if they do not have a disability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3.9% support keeping them isolated at home </a:t>
            </a:r>
          </a:p>
          <a:p>
            <a:endParaRPr lang="en-GB" dirty="0">
              <a:solidFill>
                <a:srgbClr val="000000"/>
              </a:solidFill>
              <a:latin typeface="Arimo"/>
            </a:endParaRPr>
          </a:p>
          <a:p>
            <a:r>
              <a:rPr lang="en-GB" sz="2000" b="1" dirty="0">
                <a:solidFill>
                  <a:srgbClr val="A1400C"/>
                </a:solidFill>
                <a:latin typeface="Arimo"/>
              </a:rPr>
              <a:t>Reaction to bullying </a:t>
            </a:r>
            <a:endParaRPr lang="en-GB" dirty="0">
              <a:solidFill>
                <a:srgbClr val="000000"/>
              </a:solidFill>
              <a:latin typeface="Arimo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94.6% would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intervene to stop bullying and educate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others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2.8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% would ignore the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situation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2.2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% would expect the child to defend themselves alone</a:t>
            </a:r>
          </a:p>
        </p:txBody>
      </p:sp>
    </p:spTree>
    <p:extLst>
      <p:ext uri="{BB962C8B-B14F-4D97-AF65-F5344CB8AC3E}">
        <p14:creationId xmlns:p14="http://schemas.microsoft.com/office/powerpoint/2010/main" val="391091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-1" y="5871645"/>
            <a:ext cx="12189813" cy="22857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19119">
            <a:solidFill>
              <a:srgbClr val="D05C43"/>
            </a:solidFill>
          </a:ln>
        </p:spPr>
        <p:txBody>
          <a:bodyPr wrap="square" lIns="0" tIns="0" rIns="0" bIns="0" rtlCol="0"/>
          <a:lstStyle/>
          <a:p>
            <a:pPr defTabSz="508126"/>
            <a:r>
              <a:rPr lang="it-IT" sz="2000" dirty="0">
                <a:solidFill>
                  <a:prstClr val="black"/>
                </a:solidFill>
              </a:rPr>
              <a:t> </a:t>
            </a:r>
            <a:endParaRPr sz="2000" dirty="0">
              <a:solidFill>
                <a:prstClr val="black"/>
              </a:solidFill>
            </a:endParaRPr>
          </a:p>
        </p:txBody>
      </p:sp>
      <p:sp>
        <p:nvSpPr>
          <p:cNvPr id="6" name="object 26"/>
          <p:cNvSpPr txBox="1">
            <a:spLocks noGrp="1"/>
          </p:cNvSpPr>
          <p:nvPr>
            <p:ph type="ftr" sz="quarter" idx="4294967295"/>
          </p:nvPr>
        </p:nvSpPr>
        <p:spPr>
          <a:xfrm>
            <a:off x="315706" y="6049178"/>
            <a:ext cx="2488454" cy="183820"/>
          </a:xfrm>
          <a:prstGeom prst="rect">
            <a:avLst/>
          </a:prstGeom>
        </p:spPr>
        <p:txBody>
          <a:bodyPr vert="horz" wrap="square" lIns="0" tIns="27292" rIns="0" bIns="0" rtlCol="0">
            <a:spAutoFit/>
          </a:bodyPr>
          <a:lstStyle/>
          <a:p>
            <a:pPr marL="6347" marR="2539" algn="l" defTabSz="508126">
              <a:lnSpc>
                <a:spcPts val="1175"/>
              </a:lnSpc>
            </a:pPr>
            <a:r>
              <a:rPr lang="it-IT" sz="1200" b="1" spc="-7" dirty="0" smtClean="0">
                <a:solidFill>
                  <a:srgbClr val="D05C43"/>
                </a:solidFill>
                <a:latin typeface="BentonSans-Bold"/>
                <a:cs typeface="BentonSans-Bold"/>
              </a:rPr>
              <a:t>Tanzania</a:t>
            </a:r>
            <a:endParaRPr lang="it-IT" sz="1200" b="1" spc="-7" dirty="0">
              <a:solidFill>
                <a:srgbClr val="D05C43"/>
              </a:solidFill>
              <a:latin typeface="BentonSans-Bold"/>
              <a:cs typeface="BentonSans-Bold"/>
            </a:endParaRPr>
          </a:p>
        </p:txBody>
      </p:sp>
      <p:pic>
        <p:nvPicPr>
          <p:cNvPr id="8" name="Immagine 7" descr="logo_INGL_RG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875" y="6023133"/>
            <a:ext cx="1568553" cy="628072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389774" y="503146"/>
            <a:ext cx="1082041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A1400C"/>
                </a:solidFill>
                <a:latin typeface="Arimo"/>
              </a:rPr>
              <a:t>Training on neurodevelopmental disorders </a:t>
            </a:r>
            <a:endParaRPr lang="en-GB" sz="2000" b="1" dirty="0" smtClean="0">
              <a:solidFill>
                <a:srgbClr val="A1400C"/>
              </a:solidFill>
              <a:latin typeface="Arimo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 smtClean="0">
                <a:solidFill>
                  <a:srgbClr val="000000"/>
                </a:solidFill>
                <a:latin typeface="Arimo"/>
              </a:rPr>
              <a:t>78.9</a:t>
            </a:r>
            <a:r>
              <a:rPr lang="en-GB" b="1" dirty="0">
                <a:solidFill>
                  <a:srgbClr val="000000"/>
                </a:solidFill>
                <a:latin typeface="Arimo"/>
              </a:rPr>
              <a:t>% of respondents reporting they have never received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any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17.5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% have been trained by NGOs or local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authorities</a:t>
            </a:r>
            <a:endParaRPr lang="en-GB" dirty="0">
              <a:solidFill>
                <a:srgbClr val="000000"/>
              </a:solidFill>
              <a:latin typeface="Arimo"/>
            </a:endParaRPr>
          </a:p>
          <a:p>
            <a:endParaRPr lang="en-GB" dirty="0">
              <a:solidFill>
                <a:srgbClr val="000000"/>
              </a:solidFill>
              <a:latin typeface="Arimo"/>
            </a:endParaRPr>
          </a:p>
          <a:p>
            <a:r>
              <a:rPr lang="en-GB" sz="2000" b="1" dirty="0">
                <a:solidFill>
                  <a:srgbClr val="A1400C"/>
                </a:solidFill>
                <a:latin typeface="Arimo"/>
              </a:rPr>
              <a:t>Participation in support </a:t>
            </a:r>
            <a:r>
              <a:rPr lang="en-GB" sz="2000" b="1" dirty="0" smtClean="0">
                <a:solidFill>
                  <a:srgbClr val="A1400C"/>
                </a:solidFill>
                <a:latin typeface="Arimo"/>
              </a:rPr>
              <a:t>programs: </a:t>
            </a:r>
            <a:r>
              <a:rPr lang="en-GB" b="1" dirty="0" smtClean="0">
                <a:solidFill>
                  <a:srgbClr val="000000"/>
                </a:solidFill>
                <a:latin typeface="Arimo"/>
              </a:rPr>
              <a:t>92.5</a:t>
            </a:r>
            <a:r>
              <a:rPr lang="en-GB" b="1" dirty="0">
                <a:solidFill>
                  <a:srgbClr val="000000"/>
                </a:solidFill>
                <a:latin typeface="Arimo"/>
              </a:rPr>
              <a:t>% would support or participate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in programs for children with disabilities, though a small fraction (5.1%) would ignore such initiatives. </a:t>
            </a:r>
          </a:p>
          <a:p>
            <a:endParaRPr lang="en-GB" dirty="0">
              <a:solidFill>
                <a:srgbClr val="000000"/>
              </a:solidFill>
              <a:latin typeface="Arimo"/>
            </a:endParaRPr>
          </a:p>
          <a:p>
            <a:r>
              <a:rPr lang="en-GB" sz="2000" b="1" dirty="0">
                <a:solidFill>
                  <a:srgbClr val="A1400C"/>
                </a:solidFill>
                <a:latin typeface="Arimo"/>
              </a:rPr>
              <a:t>Community support groups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While 40.8% have participated in a support group, 54.9% have not but expressed interest. A small portion (5.1%) do not care about such groups.</a:t>
            </a:r>
          </a:p>
          <a:p>
            <a:endParaRPr lang="it-IT" sz="2000" b="1" dirty="0">
              <a:solidFill>
                <a:srgbClr val="A1400C"/>
              </a:solidFill>
              <a:latin typeface="Arimo"/>
            </a:endParaRPr>
          </a:p>
          <a:p>
            <a:r>
              <a:rPr lang="en-GB" sz="2000" b="1" dirty="0">
                <a:solidFill>
                  <a:srgbClr val="A1400C"/>
                </a:solidFill>
                <a:latin typeface="Arimo"/>
              </a:rPr>
              <a:t>Parental response </a:t>
            </a:r>
            <a:r>
              <a:rPr lang="en-GB" sz="2000" b="1" dirty="0" smtClean="0">
                <a:solidFill>
                  <a:srgbClr val="A1400C"/>
                </a:solidFill>
                <a:latin typeface="Arimo"/>
              </a:rPr>
              <a:t>to </a:t>
            </a:r>
            <a:r>
              <a:rPr lang="en-GB" sz="2000" b="1" dirty="0" err="1" smtClean="0">
                <a:solidFill>
                  <a:srgbClr val="A1400C"/>
                </a:solidFill>
                <a:latin typeface="Arimo"/>
              </a:rPr>
              <a:t>behavioral</a:t>
            </a:r>
            <a:r>
              <a:rPr lang="en-GB" sz="2000" b="1" dirty="0" smtClean="0">
                <a:solidFill>
                  <a:srgbClr val="A1400C"/>
                </a:solidFill>
                <a:latin typeface="Arimo"/>
              </a:rPr>
              <a:t> challenges </a:t>
            </a:r>
            <a:endParaRPr lang="en-GB" dirty="0">
              <a:solidFill>
                <a:srgbClr val="000000"/>
              </a:solidFill>
              <a:latin typeface="Arimo"/>
            </a:endParaRPr>
          </a:p>
          <a:p>
            <a:r>
              <a:rPr lang="en-GB" b="1" dirty="0" smtClean="0">
                <a:solidFill>
                  <a:srgbClr val="000000"/>
                </a:solidFill>
                <a:latin typeface="Arimo"/>
              </a:rPr>
              <a:t>90.6% believe </a:t>
            </a:r>
            <a:r>
              <a:rPr lang="en-GB" b="1" dirty="0">
                <a:solidFill>
                  <a:srgbClr val="000000"/>
                </a:solidFill>
                <a:latin typeface="Arimo"/>
              </a:rPr>
              <a:t>in understanding and calming a child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rather than punishing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them (3.2%)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or ignoring their </a:t>
            </a:r>
            <a:r>
              <a:rPr lang="en-GB" dirty="0" err="1">
                <a:solidFill>
                  <a:srgbClr val="000000"/>
                </a:solidFill>
                <a:latin typeface="Arimo"/>
              </a:rPr>
              <a:t>behavior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 (3.6%). </a:t>
            </a:r>
          </a:p>
          <a:p>
            <a:endParaRPr lang="en-GB" dirty="0">
              <a:solidFill>
                <a:srgbClr val="000000"/>
              </a:solidFill>
              <a:latin typeface="Arimo"/>
            </a:endParaRPr>
          </a:p>
          <a:p>
            <a:r>
              <a:rPr lang="en-GB" sz="2000" b="1" dirty="0">
                <a:solidFill>
                  <a:srgbClr val="A1400C"/>
                </a:solidFill>
                <a:latin typeface="Arimo"/>
              </a:rPr>
              <a:t>Inclusion in community activities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The preferred approach (75.5%) is adapting activities for inclusion, while 13.7% believe children with disabilities should not be included.</a:t>
            </a:r>
          </a:p>
        </p:txBody>
      </p:sp>
    </p:spTree>
    <p:extLst>
      <p:ext uri="{BB962C8B-B14F-4D97-AF65-F5344CB8AC3E}">
        <p14:creationId xmlns:p14="http://schemas.microsoft.com/office/powerpoint/2010/main" val="385152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-1" y="5871645"/>
            <a:ext cx="12189813" cy="22857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19119">
            <a:solidFill>
              <a:srgbClr val="D05C43"/>
            </a:solidFill>
          </a:ln>
        </p:spPr>
        <p:txBody>
          <a:bodyPr wrap="square" lIns="0" tIns="0" rIns="0" bIns="0" rtlCol="0"/>
          <a:lstStyle/>
          <a:p>
            <a:pPr defTabSz="508126"/>
            <a:r>
              <a:rPr lang="it-IT" sz="2000" dirty="0">
                <a:solidFill>
                  <a:prstClr val="black"/>
                </a:solidFill>
              </a:rPr>
              <a:t> </a:t>
            </a:r>
            <a:endParaRPr sz="2000" dirty="0">
              <a:solidFill>
                <a:prstClr val="black"/>
              </a:solidFill>
            </a:endParaRPr>
          </a:p>
        </p:txBody>
      </p:sp>
      <p:sp>
        <p:nvSpPr>
          <p:cNvPr id="6" name="object 26"/>
          <p:cNvSpPr txBox="1">
            <a:spLocks noGrp="1"/>
          </p:cNvSpPr>
          <p:nvPr>
            <p:ph type="ftr" sz="quarter" idx="4294967295"/>
          </p:nvPr>
        </p:nvSpPr>
        <p:spPr>
          <a:xfrm>
            <a:off x="315706" y="6049178"/>
            <a:ext cx="2488454" cy="183820"/>
          </a:xfrm>
          <a:prstGeom prst="rect">
            <a:avLst/>
          </a:prstGeom>
        </p:spPr>
        <p:txBody>
          <a:bodyPr vert="horz" wrap="square" lIns="0" tIns="27292" rIns="0" bIns="0" rtlCol="0">
            <a:spAutoFit/>
          </a:bodyPr>
          <a:lstStyle/>
          <a:p>
            <a:pPr marL="6347" marR="2539" algn="l" defTabSz="508126">
              <a:lnSpc>
                <a:spcPts val="1175"/>
              </a:lnSpc>
            </a:pPr>
            <a:r>
              <a:rPr lang="it-IT" sz="1200" b="1" spc="-7" dirty="0" smtClean="0">
                <a:solidFill>
                  <a:srgbClr val="D05C43"/>
                </a:solidFill>
                <a:latin typeface="BentonSans-Bold"/>
                <a:cs typeface="BentonSans-Bold"/>
              </a:rPr>
              <a:t>Tanzania</a:t>
            </a:r>
            <a:endParaRPr lang="it-IT" sz="1200" b="1" spc="-7" dirty="0">
              <a:solidFill>
                <a:srgbClr val="D05C43"/>
              </a:solidFill>
              <a:latin typeface="BentonSans-Bold"/>
              <a:cs typeface="BentonSans-Bold"/>
            </a:endParaRPr>
          </a:p>
        </p:txBody>
      </p:sp>
      <p:pic>
        <p:nvPicPr>
          <p:cNvPr id="8" name="Immagine 7" descr="logo_INGL_RG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875" y="6023133"/>
            <a:ext cx="1568553" cy="628072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233840" y="190923"/>
            <a:ext cx="8773000" cy="1184661"/>
          </a:xfrm>
          <a:prstGeom prst="rect">
            <a:avLst/>
          </a:prstGeom>
          <a:noFill/>
        </p:spPr>
        <p:txBody>
          <a:bodyPr wrap="square" lIns="45698" tIns="22849" rIns="45698" bIns="22849" rtlCol="0">
            <a:spAutoFit/>
          </a:bodyPr>
          <a:lstStyle/>
          <a:p>
            <a:pPr defTabSz="508126"/>
            <a:r>
              <a:rPr lang="it-IT" sz="3600" b="1" spc="-84" dirty="0" err="1" smtClean="0">
                <a:solidFill>
                  <a:srgbClr val="D05C43"/>
                </a:solidFill>
                <a:latin typeface="BentonSansComp-Black"/>
                <a:cs typeface="BentonSansComp-Black"/>
              </a:rPr>
              <a:t>Recommendations</a:t>
            </a:r>
            <a:endParaRPr lang="it-IT" sz="3699" b="1" spc="-84" dirty="0" smtClean="0">
              <a:solidFill>
                <a:srgbClr val="D05C43"/>
              </a:solidFill>
              <a:latin typeface="BentonSansComp-Black"/>
              <a:cs typeface="BentonSansComp-Black"/>
            </a:endParaRPr>
          </a:p>
          <a:p>
            <a:pPr defTabSz="508126"/>
            <a:endParaRPr lang="it-IT" sz="3699" b="1" spc="-84" dirty="0">
              <a:solidFill>
                <a:srgbClr val="D05C43"/>
              </a:solidFill>
              <a:latin typeface="BentonSansComp-Black"/>
              <a:cs typeface="BentonSansComp-Black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462439" y="996497"/>
            <a:ext cx="10105915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To focus on </a:t>
            </a:r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enhancing knowledge, fostering positive attitudes, and strengthening practices to better support children with neurodevelopmental disorders in the community</a:t>
            </a: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.</a:t>
            </a:r>
          </a:p>
          <a:p>
            <a:pPr algn="just"/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 </a:t>
            </a:r>
          </a:p>
          <a:p>
            <a:pPr algn="just"/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HOW: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By strengthening </a:t>
            </a:r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a</a:t>
            </a: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wareness </a:t>
            </a:r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and e</a:t>
            </a: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ducation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By improving </a:t>
            </a:r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access to inclusive education and community support groups; </a:t>
            </a:r>
            <a:endParaRPr lang="en-GB" sz="2500" dirty="0" smtClean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By reducing </a:t>
            </a:r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stigma;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By enhancing </a:t>
            </a:r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practical support mechanisms. </a:t>
            </a:r>
          </a:p>
        </p:txBody>
      </p:sp>
    </p:spTree>
    <p:extLst>
      <p:ext uri="{BB962C8B-B14F-4D97-AF65-F5344CB8AC3E}">
        <p14:creationId xmlns:p14="http://schemas.microsoft.com/office/powerpoint/2010/main" val="82287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5C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logo_INGL_BIANC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578" y="318838"/>
            <a:ext cx="3743264" cy="1498859"/>
          </a:xfrm>
          <a:prstGeom prst="rect">
            <a:avLst/>
          </a:prstGeom>
        </p:spPr>
      </p:pic>
      <p:sp>
        <p:nvSpPr>
          <p:cNvPr id="4" name="object 2"/>
          <p:cNvSpPr txBox="1"/>
          <p:nvPr/>
        </p:nvSpPr>
        <p:spPr>
          <a:xfrm>
            <a:off x="321069" y="2890318"/>
            <a:ext cx="5207066" cy="583169"/>
          </a:xfrm>
          <a:prstGeom prst="rect">
            <a:avLst/>
          </a:prstGeom>
        </p:spPr>
        <p:txBody>
          <a:bodyPr vert="horz" wrap="square" lIns="0" tIns="6029" rIns="0" bIns="0" rtlCol="0">
            <a:spAutoFit/>
          </a:bodyPr>
          <a:lstStyle/>
          <a:p>
            <a:pPr marL="6347" marR="2539" defTabSz="508126">
              <a:lnSpc>
                <a:spcPts val="4547"/>
              </a:lnSpc>
              <a:spcBef>
                <a:spcPts val="675"/>
              </a:spcBef>
            </a:pPr>
            <a:r>
              <a:rPr lang="it-IT" sz="4899" b="1" spc="-84" dirty="0">
                <a:solidFill>
                  <a:prstClr val="white"/>
                </a:solidFill>
                <a:latin typeface="BentonSansComp-Black"/>
                <a:cs typeface="BentonSansComp-Black"/>
              </a:rPr>
              <a:t>THANK YOU</a:t>
            </a:r>
            <a:endParaRPr sz="4899" dirty="0">
              <a:solidFill>
                <a:prstClr val="white"/>
              </a:solidFill>
              <a:latin typeface="BentonSansComp-Black"/>
              <a:cs typeface="BentonSansComp-Black"/>
            </a:endParaRPr>
          </a:p>
        </p:txBody>
      </p:sp>
      <p:sp>
        <p:nvSpPr>
          <p:cNvPr id="5" name="object 3"/>
          <p:cNvSpPr/>
          <p:nvPr/>
        </p:nvSpPr>
        <p:spPr>
          <a:xfrm>
            <a:off x="321068" y="2702882"/>
            <a:ext cx="4999078" cy="22857"/>
          </a:xfrm>
          <a:custGeom>
            <a:avLst/>
            <a:gdLst/>
            <a:ahLst/>
            <a:cxnLst/>
            <a:rect l="l" t="t" r="r" b="b"/>
            <a:pathLst>
              <a:path w="8251190">
                <a:moveTo>
                  <a:pt x="0" y="0"/>
                </a:moveTo>
                <a:lnTo>
                  <a:pt x="8251057" y="0"/>
                </a:lnTo>
              </a:path>
            </a:pathLst>
          </a:custGeom>
          <a:ln w="20941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defTabSz="508126"/>
            <a:endParaRPr sz="2000">
              <a:solidFill>
                <a:prstClr val="black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7645994" y="4327233"/>
            <a:ext cx="42338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508126"/>
            <a:r>
              <a:rPr lang="it-IT" sz="2000" b="1" dirty="0" err="1">
                <a:solidFill>
                  <a:prstClr val="white"/>
                </a:solidFill>
              </a:rPr>
              <a:t>Doctors</a:t>
            </a:r>
            <a:r>
              <a:rPr lang="it-IT" sz="2000" b="1" dirty="0">
                <a:solidFill>
                  <a:prstClr val="white"/>
                </a:solidFill>
              </a:rPr>
              <a:t> with Africa CUAMM</a:t>
            </a:r>
          </a:p>
          <a:p>
            <a:pPr algn="r" defTabSz="508126"/>
            <a:r>
              <a:rPr lang="it-IT" sz="2000" b="1" dirty="0" smtClean="0">
                <a:solidFill>
                  <a:prstClr val="white"/>
                </a:solidFill>
              </a:rPr>
              <a:t>Tanzania</a:t>
            </a:r>
            <a:endParaRPr lang="it-IT" sz="2000" b="1" dirty="0">
              <a:solidFill>
                <a:prstClr val="white"/>
              </a:solidFill>
            </a:endParaRPr>
          </a:p>
          <a:p>
            <a:pPr algn="r" defTabSz="508126"/>
            <a:r>
              <a:rPr lang="en-US" sz="2000" dirty="0" smtClean="0">
                <a:solidFill>
                  <a:prstClr val="white"/>
                </a:solidFill>
              </a:rPr>
              <a:t>14, New </a:t>
            </a:r>
            <a:r>
              <a:rPr lang="en-US" sz="2000" dirty="0" err="1" smtClean="0">
                <a:solidFill>
                  <a:prstClr val="white"/>
                </a:solidFill>
              </a:rPr>
              <a:t>Bagamoyo</a:t>
            </a:r>
            <a:r>
              <a:rPr lang="en-US" sz="2000" dirty="0" smtClean="0">
                <a:solidFill>
                  <a:prstClr val="white"/>
                </a:solidFill>
              </a:rPr>
              <a:t> Road</a:t>
            </a:r>
          </a:p>
          <a:p>
            <a:pPr algn="r" defTabSz="508126"/>
            <a:r>
              <a:rPr lang="en-US" sz="2000" dirty="0" smtClean="0">
                <a:solidFill>
                  <a:prstClr val="white"/>
                </a:solidFill>
              </a:rPr>
              <a:t>Regent Estate</a:t>
            </a:r>
            <a:endParaRPr lang="en-US" sz="2000" dirty="0">
              <a:solidFill>
                <a:prstClr val="white"/>
              </a:solidFill>
            </a:endParaRPr>
          </a:p>
          <a:p>
            <a:pPr algn="r" defTabSz="508126"/>
            <a:r>
              <a:rPr lang="en-US" sz="2000" dirty="0" smtClean="0">
                <a:solidFill>
                  <a:prstClr val="white"/>
                </a:solidFill>
              </a:rPr>
              <a:t>Dar El Salaam </a:t>
            </a:r>
            <a:r>
              <a:rPr lang="en-US" sz="2000" dirty="0">
                <a:solidFill>
                  <a:prstClr val="white"/>
                </a:solidFill>
              </a:rPr>
              <a:t>- t. </a:t>
            </a:r>
            <a:r>
              <a:rPr lang="en-US" sz="2000" dirty="0" smtClean="0">
                <a:solidFill>
                  <a:prstClr val="white"/>
                </a:solidFill>
              </a:rPr>
              <a:t>00255 (0) 222775227</a:t>
            </a:r>
            <a:endParaRPr lang="en-US" sz="2000" dirty="0">
              <a:solidFill>
                <a:prstClr val="white"/>
              </a:solidFill>
            </a:endParaRPr>
          </a:p>
          <a:p>
            <a:pPr algn="r" defTabSz="508126"/>
            <a:r>
              <a:rPr lang="en-US" sz="2000" dirty="0" smtClean="0">
                <a:solidFill>
                  <a:prstClr val="white"/>
                </a:solidFill>
              </a:rPr>
              <a:t>tanzania@cuamm.org</a:t>
            </a:r>
            <a:endParaRPr lang="en-US" sz="2000" dirty="0">
              <a:solidFill>
                <a:prstClr val="white"/>
              </a:solidFill>
            </a:endParaRPr>
          </a:p>
          <a:p>
            <a:pPr algn="r" defTabSz="508126"/>
            <a:r>
              <a:rPr lang="en-US" sz="2000" dirty="0">
                <a:solidFill>
                  <a:prstClr val="white"/>
                </a:solidFill>
              </a:rPr>
              <a:t>www.doctorswithafrica.org</a:t>
            </a:r>
          </a:p>
        </p:txBody>
      </p:sp>
    </p:spTree>
    <p:extLst>
      <p:ext uri="{BB962C8B-B14F-4D97-AF65-F5344CB8AC3E}">
        <p14:creationId xmlns:p14="http://schemas.microsoft.com/office/powerpoint/2010/main" val="66611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-1" y="5871645"/>
            <a:ext cx="12189813" cy="22857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19119">
            <a:solidFill>
              <a:srgbClr val="D05C43"/>
            </a:solidFill>
          </a:ln>
        </p:spPr>
        <p:txBody>
          <a:bodyPr wrap="square" lIns="0" tIns="0" rIns="0" bIns="0" rtlCol="0"/>
          <a:lstStyle/>
          <a:p>
            <a:pPr defTabSz="508126"/>
            <a:r>
              <a:rPr lang="it-IT" sz="2000" dirty="0">
                <a:solidFill>
                  <a:prstClr val="black"/>
                </a:solidFill>
              </a:rPr>
              <a:t> </a:t>
            </a:r>
            <a:endParaRPr sz="2000" dirty="0">
              <a:solidFill>
                <a:prstClr val="black"/>
              </a:solidFill>
            </a:endParaRPr>
          </a:p>
        </p:txBody>
      </p:sp>
      <p:sp>
        <p:nvSpPr>
          <p:cNvPr id="6" name="object 26"/>
          <p:cNvSpPr txBox="1">
            <a:spLocks noGrp="1"/>
          </p:cNvSpPr>
          <p:nvPr>
            <p:ph type="ftr" sz="quarter" idx="4294967295"/>
          </p:nvPr>
        </p:nvSpPr>
        <p:spPr>
          <a:xfrm>
            <a:off x="315706" y="6048535"/>
            <a:ext cx="2150948" cy="181447"/>
          </a:xfrm>
          <a:prstGeom prst="rect">
            <a:avLst/>
          </a:prstGeom>
        </p:spPr>
        <p:txBody>
          <a:bodyPr vert="horz" wrap="square" lIns="0" tIns="27292" rIns="0" bIns="0" rtlCol="0">
            <a:spAutoFit/>
          </a:bodyPr>
          <a:lstStyle/>
          <a:p>
            <a:pPr marL="6347" marR="2539" defTabSz="508126">
              <a:lnSpc>
                <a:spcPts val="1175"/>
              </a:lnSpc>
            </a:pPr>
            <a:r>
              <a:rPr lang="it-IT" sz="1200" b="1" spc="-7" dirty="0" smtClean="0">
                <a:solidFill>
                  <a:srgbClr val="D05C43"/>
                </a:solidFill>
                <a:latin typeface="BentonSans-Bold"/>
                <a:cs typeface="BentonSans-Bold"/>
              </a:rPr>
              <a:t>Tanzania</a:t>
            </a:r>
            <a:endParaRPr lang="it-IT" sz="1200" b="1" spc="-7" dirty="0">
              <a:solidFill>
                <a:srgbClr val="D05C43"/>
              </a:solidFill>
              <a:latin typeface="BentonSans-Bold"/>
              <a:cs typeface="BentonSans-Bold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77147" y="190923"/>
            <a:ext cx="3111163" cy="615403"/>
          </a:xfrm>
          <a:prstGeom prst="rect">
            <a:avLst/>
          </a:prstGeom>
          <a:noFill/>
        </p:spPr>
        <p:txBody>
          <a:bodyPr wrap="square" lIns="45698" tIns="22849" rIns="45698" bIns="22849" rtlCol="0">
            <a:spAutoFit/>
          </a:bodyPr>
          <a:lstStyle/>
          <a:p>
            <a:pPr defTabSz="508126"/>
            <a:r>
              <a:rPr lang="it-IT" sz="3600" b="1" spc="-84" dirty="0">
                <a:solidFill>
                  <a:srgbClr val="D05C43"/>
                </a:solidFill>
                <a:latin typeface="BentonSansComp-Black"/>
                <a:cs typeface="BentonSansComp-Black"/>
              </a:rPr>
              <a:t>OUTLINE</a:t>
            </a:r>
            <a:endParaRPr lang="it-IT" sz="3600" dirty="0">
              <a:solidFill>
                <a:srgbClr val="D05C43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4169381" y="212085"/>
            <a:ext cx="3619107" cy="4693442"/>
          </a:xfrm>
          <a:prstGeom prst="rect">
            <a:avLst/>
          </a:prstGeom>
          <a:noFill/>
        </p:spPr>
        <p:txBody>
          <a:bodyPr wrap="square" lIns="45698" tIns="22849" rIns="45698" bIns="22849" rtlCol="0">
            <a:spAutoFit/>
          </a:bodyPr>
          <a:lstStyle/>
          <a:p>
            <a:pPr defTabSz="508126"/>
            <a:r>
              <a:rPr lang="it-IT" sz="3699" b="1" spc="-84" dirty="0">
                <a:solidFill>
                  <a:srgbClr val="D05C43"/>
                </a:solidFill>
                <a:latin typeface="BentonSansComp-Black"/>
                <a:cs typeface="BentonSansComp-Black"/>
              </a:rPr>
              <a:t>1.</a:t>
            </a:r>
          </a:p>
          <a:p>
            <a:pPr defTabSz="508126">
              <a:lnSpc>
                <a:spcPts val="2200"/>
              </a:lnSpc>
            </a:pPr>
            <a:r>
              <a:rPr lang="it-IT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Background</a:t>
            </a:r>
            <a:endParaRPr lang="it-IT" sz="2500" dirty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defTabSz="508126">
              <a:lnSpc>
                <a:spcPts val="2200"/>
              </a:lnSpc>
            </a:pPr>
            <a:endParaRPr lang="it-IT" sz="2500" dirty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defTabSz="508126">
              <a:lnSpc>
                <a:spcPts val="2998"/>
              </a:lnSpc>
            </a:pPr>
            <a:r>
              <a:rPr lang="it-IT" sz="3699" b="1" spc="-84" dirty="0">
                <a:solidFill>
                  <a:srgbClr val="D05C43"/>
                </a:solidFill>
                <a:latin typeface="BentonSansComp-Black"/>
                <a:cs typeface="BentonSansComp-Black"/>
              </a:rPr>
              <a:t>2.</a:t>
            </a:r>
          </a:p>
          <a:p>
            <a:pPr defTabSz="508126">
              <a:lnSpc>
                <a:spcPts val="2200"/>
              </a:lnSpc>
            </a:pPr>
            <a:r>
              <a:rPr lang="it-IT" sz="2500" dirty="0" err="1" smtClean="0">
                <a:solidFill>
                  <a:prstClr val="black"/>
                </a:solidFill>
                <a:latin typeface="BentonSans-Book"/>
                <a:cs typeface="BentonSans-Book"/>
              </a:rPr>
              <a:t>Objective</a:t>
            </a:r>
            <a:endParaRPr lang="it-IT" sz="2500" dirty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defTabSz="508126">
              <a:lnSpc>
                <a:spcPts val="2200"/>
              </a:lnSpc>
            </a:pPr>
            <a:endParaRPr lang="it-IT" sz="2500" dirty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defTabSz="508126">
              <a:lnSpc>
                <a:spcPts val="2998"/>
              </a:lnSpc>
            </a:pPr>
            <a:r>
              <a:rPr lang="it-IT" sz="3699" b="1" spc="-84" dirty="0">
                <a:solidFill>
                  <a:srgbClr val="D05C43"/>
                </a:solidFill>
                <a:latin typeface="BentonSansComp-Black"/>
                <a:cs typeface="BentonSansComp-Black"/>
              </a:rPr>
              <a:t>3</a:t>
            </a:r>
            <a:r>
              <a:rPr lang="it-IT" sz="3699" b="1" spc="-84" dirty="0" smtClean="0">
                <a:solidFill>
                  <a:srgbClr val="D05C43"/>
                </a:solidFill>
                <a:latin typeface="BentonSansComp-Black"/>
                <a:cs typeface="BentonSansComp-Black"/>
              </a:rPr>
              <a:t>.</a:t>
            </a:r>
          </a:p>
          <a:p>
            <a:pPr defTabSz="508126">
              <a:lnSpc>
                <a:spcPts val="2200"/>
              </a:lnSpc>
            </a:pPr>
            <a:r>
              <a:rPr lang="it-IT" sz="2500" dirty="0" err="1" smtClean="0">
                <a:solidFill>
                  <a:prstClr val="black"/>
                </a:solidFill>
                <a:latin typeface="BentonSans-Book"/>
                <a:cs typeface="BentonSans-Book"/>
              </a:rPr>
              <a:t>Methodology</a:t>
            </a:r>
            <a:endParaRPr lang="it-IT" sz="2500" dirty="0" smtClean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defTabSz="508126">
              <a:lnSpc>
                <a:spcPts val="2200"/>
              </a:lnSpc>
            </a:pPr>
            <a:endParaRPr lang="it-IT" sz="2500" dirty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defTabSz="508126">
              <a:lnSpc>
                <a:spcPts val="2998"/>
              </a:lnSpc>
            </a:pPr>
            <a:r>
              <a:rPr lang="it-IT" sz="3699" b="1" spc="-84" dirty="0">
                <a:solidFill>
                  <a:srgbClr val="D05C43"/>
                </a:solidFill>
                <a:latin typeface="BentonSansComp-Black"/>
                <a:cs typeface="BentonSansComp-Black"/>
              </a:rPr>
              <a:t>4.</a:t>
            </a:r>
          </a:p>
          <a:p>
            <a:pPr defTabSz="508126">
              <a:lnSpc>
                <a:spcPts val="2200"/>
              </a:lnSpc>
            </a:pPr>
            <a:r>
              <a:rPr lang="it-IT" sz="2500" dirty="0" err="1" smtClean="0">
                <a:solidFill>
                  <a:prstClr val="black"/>
                </a:solidFill>
                <a:latin typeface="BentonSans-Book"/>
                <a:cs typeface="BentonSans-Book"/>
              </a:rPr>
              <a:t>Results</a:t>
            </a:r>
            <a:r>
              <a:rPr lang="it-IT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 - Knowledge</a:t>
            </a:r>
            <a:endParaRPr lang="it-IT" sz="2500" dirty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defTabSz="508126">
              <a:lnSpc>
                <a:spcPts val="2200"/>
              </a:lnSpc>
            </a:pPr>
            <a:endParaRPr lang="it-IT" sz="2500" dirty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defTabSz="508126">
              <a:lnSpc>
                <a:spcPts val="2998"/>
              </a:lnSpc>
            </a:pPr>
            <a:r>
              <a:rPr lang="it-IT" sz="3699" b="1" spc="-84" dirty="0">
                <a:solidFill>
                  <a:srgbClr val="D05C43"/>
                </a:solidFill>
                <a:latin typeface="BentonSansComp-Black"/>
                <a:cs typeface="BentonSansComp-Black"/>
              </a:rPr>
              <a:t>5.</a:t>
            </a:r>
          </a:p>
          <a:p>
            <a:pPr defTabSz="508126">
              <a:lnSpc>
                <a:spcPts val="2200"/>
              </a:lnSpc>
            </a:pPr>
            <a:r>
              <a:rPr lang="it-IT" sz="2500" dirty="0" err="1" smtClean="0">
                <a:solidFill>
                  <a:prstClr val="black"/>
                </a:solidFill>
                <a:latin typeface="BentonSans-Book"/>
                <a:cs typeface="BentonSans-Book"/>
              </a:rPr>
              <a:t>Results</a:t>
            </a:r>
            <a:r>
              <a:rPr lang="it-IT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 - </a:t>
            </a:r>
            <a:r>
              <a:rPr lang="it-IT" sz="2500" dirty="0" err="1" smtClean="0">
                <a:solidFill>
                  <a:prstClr val="black"/>
                </a:solidFill>
                <a:latin typeface="BentonSans-Book"/>
                <a:cs typeface="BentonSans-Book"/>
              </a:rPr>
              <a:t>Attitudes</a:t>
            </a:r>
            <a:endParaRPr lang="it-IT" sz="2500" dirty="0">
              <a:solidFill>
                <a:prstClr val="black"/>
              </a:solidFill>
              <a:latin typeface="BentonSans-Book"/>
              <a:cs typeface="BentonSans-Book"/>
            </a:endParaRPr>
          </a:p>
        </p:txBody>
      </p:sp>
      <p:pic>
        <p:nvPicPr>
          <p:cNvPr id="8" name="Immagine 7" descr="logo_INGL_RGB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2846" y="6048535"/>
            <a:ext cx="1568553" cy="628072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8049720" y="212085"/>
            <a:ext cx="3619107" cy="2128637"/>
          </a:xfrm>
          <a:prstGeom prst="rect">
            <a:avLst/>
          </a:prstGeom>
          <a:noFill/>
        </p:spPr>
        <p:txBody>
          <a:bodyPr wrap="square" lIns="45698" tIns="22849" rIns="45698" bIns="22849" rtlCol="0">
            <a:spAutoFit/>
          </a:bodyPr>
          <a:lstStyle/>
          <a:p>
            <a:pPr defTabSz="508126"/>
            <a:r>
              <a:rPr lang="it-IT" sz="3699" b="1" spc="-84" dirty="0">
                <a:solidFill>
                  <a:srgbClr val="D05C43"/>
                </a:solidFill>
                <a:latin typeface="BentonSansComp-Black"/>
                <a:cs typeface="BentonSansComp-Black"/>
              </a:rPr>
              <a:t>6</a:t>
            </a:r>
            <a:r>
              <a:rPr lang="it-IT" sz="3699" b="1" spc="-84" dirty="0" smtClean="0">
                <a:solidFill>
                  <a:srgbClr val="D05C43"/>
                </a:solidFill>
                <a:latin typeface="BentonSansComp-Black"/>
                <a:cs typeface="BentonSansComp-Black"/>
              </a:rPr>
              <a:t>.</a:t>
            </a:r>
            <a:endParaRPr lang="it-IT" sz="3699" b="1" spc="-84" dirty="0">
              <a:solidFill>
                <a:srgbClr val="D05C43"/>
              </a:solidFill>
              <a:latin typeface="BentonSansComp-Black"/>
              <a:cs typeface="BentonSansComp-Black"/>
            </a:endParaRPr>
          </a:p>
          <a:p>
            <a:pPr defTabSz="508126">
              <a:lnSpc>
                <a:spcPts val="2200"/>
              </a:lnSpc>
            </a:pPr>
            <a:r>
              <a:rPr lang="it-IT" sz="2500" dirty="0" err="1" smtClean="0">
                <a:solidFill>
                  <a:prstClr val="black"/>
                </a:solidFill>
                <a:latin typeface="BentonSans-Book"/>
                <a:cs typeface="BentonSans-Book"/>
              </a:rPr>
              <a:t>Results</a:t>
            </a:r>
            <a:r>
              <a:rPr lang="it-IT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 - </a:t>
            </a:r>
            <a:r>
              <a:rPr lang="it-IT" sz="2500" dirty="0" err="1" smtClean="0">
                <a:solidFill>
                  <a:prstClr val="black"/>
                </a:solidFill>
                <a:latin typeface="BentonSans-Book"/>
                <a:cs typeface="BentonSans-Book"/>
              </a:rPr>
              <a:t>Practices</a:t>
            </a:r>
            <a:endParaRPr lang="it-IT" sz="2500" dirty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defTabSz="508126">
              <a:lnSpc>
                <a:spcPts val="2200"/>
              </a:lnSpc>
            </a:pPr>
            <a:endParaRPr lang="it-IT" sz="2500" dirty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defTabSz="508126">
              <a:lnSpc>
                <a:spcPts val="2998"/>
              </a:lnSpc>
            </a:pPr>
            <a:r>
              <a:rPr lang="it-IT" sz="3699" b="1" spc="-84" dirty="0">
                <a:solidFill>
                  <a:srgbClr val="D05C43"/>
                </a:solidFill>
                <a:latin typeface="BentonSansComp-Black"/>
                <a:cs typeface="BentonSansComp-Black"/>
              </a:rPr>
              <a:t>7</a:t>
            </a:r>
            <a:r>
              <a:rPr lang="it-IT" sz="3699" b="1" spc="-84" dirty="0" smtClean="0">
                <a:solidFill>
                  <a:srgbClr val="D05C43"/>
                </a:solidFill>
                <a:latin typeface="BentonSansComp-Black"/>
                <a:cs typeface="BentonSansComp-Black"/>
              </a:rPr>
              <a:t>.</a:t>
            </a:r>
            <a:endParaRPr lang="it-IT" sz="3699" b="1" spc="-84" dirty="0">
              <a:solidFill>
                <a:srgbClr val="D05C43"/>
              </a:solidFill>
              <a:latin typeface="BentonSansComp-Black"/>
              <a:cs typeface="BentonSansComp-Black"/>
            </a:endParaRPr>
          </a:p>
          <a:p>
            <a:pPr defTabSz="508126">
              <a:lnSpc>
                <a:spcPts val="2200"/>
              </a:lnSpc>
            </a:pPr>
            <a:r>
              <a:rPr lang="it-IT" sz="2500" dirty="0" err="1" smtClean="0">
                <a:solidFill>
                  <a:prstClr val="black"/>
                </a:solidFill>
                <a:latin typeface="BentonSans-Book"/>
                <a:cs typeface="BentonSans-Book"/>
              </a:rPr>
              <a:t>Recommendations</a:t>
            </a:r>
            <a:endParaRPr lang="it-IT" sz="2500" dirty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defTabSz="508126">
              <a:lnSpc>
                <a:spcPts val="2200"/>
              </a:lnSpc>
            </a:pPr>
            <a:endParaRPr lang="it-IT" sz="2500" dirty="0">
              <a:solidFill>
                <a:prstClr val="black"/>
              </a:solidFill>
              <a:latin typeface="BentonSans-Book"/>
              <a:cs typeface="BentonSans-Book"/>
            </a:endParaRPr>
          </a:p>
        </p:txBody>
      </p:sp>
    </p:spTree>
    <p:extLst>
      <p:ext uri="{BB962C8B-B14F-4D97-AF65-F5344CB8AC3E}">
        <p14:creationId xmlns:p14="http://schemas.microsoft.com/office/powerpoint/2010/main" val="269637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-1" y="5871645"/>
            <a:ext cx="12189813" cy="22857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19119">
            <a:solidFill>
              <a:srgbClr val="D05C43"/>
            </a:solidFill>
          </a:ln>
        </p:spPr>
        <p:txBody>
          <a:bodyPr wrap="square" lIns="0" tIns="0" rIns="0" bIns="0" rtlCol="0"/>
          <a:lstStyle/>
          <a:p>
            <a:pPr defTabSz="508126"/>
            <a:r>
              <a:rPr lang="it-IT" sz="2000" dirty="0">
                <a:solidFill>
                  <a:prstClr val="black"/>
                </a:solidFill>
              </a:rPr>
              <a:t> </a:t>
            </a:r>
            <a:endParaRPr sz="2000" dirty="0">
              <a:solidFill>
                <a:prstClr val="black"/>
              </a:solidFill>
            </a:endParaRPr>
          </a:p>
        </p:txBody>
      </p:sp>
      <p:sp>
        <p:nvSpPr>
          <p:cNvPr id="6" name="object 26"/>
          <p:cNvSpPr txBox="1">
            <a:spLocks noGrp="1"/>
          </p:cNvSpPr>
          <p:nvPr>
            <p:ph type="ftr" sz="quarter" idx="4294967295"/>
          </p:nvPr>
        </p:nvSpPr>
        <p:spPr>
          <a:xfrm>
            <a:off x="315706" y="6049178"/>
            <a:ext cx="2488454" cy="183820"/>
          </a:xfrm>
          <a:prstGeom prst="rect">
            <a:avLst/>
          </a:prstGeom>
        </p:spPr>
        <p:txBody>
          <a:bodyPr vert="horz" wrap="square" lIns="0" tIns="27292" rIns="0" bIns="0" rtlCol="0">
            <a:spAutoFit/>
          </a:bodyPr>
          <a:lstStyle/>
          <a:p>
            <a:pPr marL="6347" marR="2539" algn="l" defTabSz="508126">
              <a:lnSpc>
                <a:spcPts val="1175"/>
              </a:lnSpc>
            </a:pPr>
            <a:r>
              <a:rPr lang="it-IT" sz="1200" b="1" spc="-7" dirty="0" smtClean="0">
                <a:solidFill>
                  <a:srgbClr val="D05C43"/>
                </a:solidFill>
                <a:latin typeface="BentonSans-Bold"/>
                <a:cs typeface="BentonSans-Bold"/>
              </a:rPr>
              <a:t>Tanzania</a:t>
            </a:r>
            <a:endParaRPr lang="it-IT" sz="1200" b="1" spc="-7" dirty="0">
              <a:solidFill>
                <a:srgbClr val="D05C43"/>
              </a:solidFill>
              <a:latin typeface="BentonSans-Bold"/>
              <a:cs typeface="BentonSans-Bold"/>
            </a:endParaRPr>
          </a:p>
        </p:txBody>
      </p:sp>
      <p:pic>
        <p:nvPicPr>
          <p:cNvPr id="8" name="Immagine 7" descr="logo_INGL_RG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875" y="6023133"/>
            <a:ext cx="1568553" cy="628072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233840" y="190923"/>
            <a:ext cx="8773000" cy="1184661"/>
          </a:xfrm>
          <a:prstGeom prst="rect">
            <a:avLst/>
          </a:prstGeom>
          <a:noFill/>
        </p:spPr>
        <p:txBody>
          <a:bodyPr wrap="square" lIns="45698" tIns="22849" rIns="45698" bIns="22849" rtlCol="0">
            <a:spAutoFit/>
          </a:bodyPr>
          <a:lstStyle/>
          <a:p>
            <a:pPr defTabSz="508126"/>
            <a:r>
              <a:rPr lang="it-IT" sz="3600" b="1" spc="-84" dirty="0" smtClean="0">
                <a:solidFill>
                  <a:srgbClr val="D05C43"/>
                </a:solidFill>
                <a:latin typeface="BentonSansComp-Black"/>
                <a:cs typeface="BentonSansComp-Black"/>
              </a:rPr>
              <a:t>Background</a:t>
            </a:r>
            <a:endParaRPr lang="it-IT" sz="3699" b="1" spc="-84" dirty="0" smtClean="0">
              <a:solidFill>
                <a:srgbClr val="D05C43"/>
              </a:solidFill>
              <a:latin typeface="BentonSansComp-Black"/>
              <a:cs typeface="BentonSansComp-Black"/>
            </a:endParaRPr>
          </a:p>
          <a:p>
            <a:pPr defTabSz="508126"/>
            <a:endParaRPr lang="it-IT" sz="3699" b="1" spc="-84" dirty="0">
              <a:solidFill>
                <a:srgbClr val="D05C43"/>
              </a:solidFill>
              <a:latin typeface="BentonSansComp-Black"/>
              <a:cs typeface="BentonSansComp-Black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400033" y="1097660"/>
            <a:ext cx="1055518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b="1" dirty="0" smtClean="0">
                <a:solidFill>
                  <a:prstClr val="black"/>
                </a:solidFill>
                <a:latin typeface="BentonSans-Book"/>
                <a:cs typeface="BentonSans-Book"/>
              </a:rPr>
              <a:t>Neurodevelopmental </a:t>
            </a:r>
            <a:r>
              <a:rPr lang="en-GB" sz="2000" b="1" dirty="0">
                <a:solidFill>
                  <a:prstClr val="black"/>
                </a:solidFill>
                <a:latin typeface="BentonSans-Book"/>
                <a:cs typeface="BentonSans-Book"/>
              </a:rPr>
              <a:t>disorders </a:t>
            </a:r>
            <a:r>
              <a:rPr lang="en-GB" sz="2000" dirty="0">
                <a:solidFill>
                  <a:prstClr val="black"/>
                </a:solidFill>
                <a:latin typeface="BentonSans-Book"/>
                <a:cs typeface="BentonSans-Book"/>
              </a:rPr>
              <a:t>in </a:t>
            </a:r>
            <a:r>
              <a:rPr lang="en-GB" sz="2000" dirty="0" smtClean="0">
                <a:solidFill>
                  <a:prstClr val="black"/>
                </a:solidFill>
                <a:latin typeface="BentonSans-Book"/>
                <a:cs typeface="BentonSans-Book"/>
              </a:rPr>
              <a:t>children, such as autism </a:t>
            </a:r>
            <a:r>
              <a:rPr lang="en-GB" sz="2000" dirty="0">
                <a:solidFill>
                  <a:prstClr val="black"/>
                </a:solidFill>
                <a:latin typeface="BentonSans-Book"/>
                <a:cs typeface="BentonSans-Book"/>
              </a:rPr>
              <a:t>spectrum disorders, cerebral palsy, and developmental delay, </a:t>
            </a:r>
            <a:r>
              <a:rPr lang="en-GB" sz="2000" dirty="0" smtClean="0">
                <a:solidFill>
                  <a:prstClr val="black"/>
                </a:solidFill>
                <a:latin typeface="BentonSans-Book"/>
                <a:cs typeface="BentonSans-Book"/>
              </a:rPr>
              <a:t>pose significant </a:t>
            </a:r>
            <a:r>
              <a:rPr lang="en-GB" sz="2000" dirty="0">
                <a:solidFill>
                  <a:prstClr val="black"/>
                </a:solidFill>
                <a:latin typeface="BentonSans-Book"/>
                <a:cs typeface="BentonSans-Book"/>
              </a:rPr>
              <a:t>challenges to public health, particularly in low-resource </a:t>
            </a:r>
            <a:r>
              <a:rPr lang="en-GB" sz="2000" dirty="0" smtClean="0">
                <a:solidFill>
                  <a:prstClr val="black"/>
                </a:solidFill>
                <a:latin typeface="BentonSans-Book"/>
                <a:cs typeface="BentonSans-Book"/>
              </a:rPr>
              <a:t>settings. </a:t>
            </a:r>
          </a:p>
          <a:p>
            <a:pPr algn="just"/>
            <a:endParaRPr lang="en-GB" sz="2000" dirty="0" smtClean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algn="just"/>
            <a:r>
              <a:rPr lang="en-GB" sz="2000" b="1" dirty="0" smtClean="0">
                <a:solidFill>
                  <a:prstClr val="black"/>
                </a:solidFill>
                <a:latin typeface="BentonSans-Book"/>
                <a:cs typeface="BentonSans-Book"/>
              </a:rPr>
              <a:t>Early </a:t>
            </a:r>
            <a:r>
              <a:rPr lang="en-GB" sz="2000" b="1" dirty="0">
                <a:solidFill>
                  <a:prstClr val="black"/>
                </a:solidFill>
                <a:latin typeface="BentonSans-Book"/>
                <a:cs typeface="BentonSans-Book"/>
              </a:rPr>
              <a:t>diagnosis </a:t>
            </a:r>
            <a:r>
              <a:rPr lang="en-GB" sz="2000" dirty="0">
                <a:solidFill>
                  <a:prstClr val="black"/>
                </a:solidFill>
                <a:latin typeface="BentonSans-Book"/>
                <a:cs typeface="BentonSans-Book"/>
              </a:rPr>
              <a:t>and intervention are </a:t>
            </a:r>
            <a:r>
              <a:rPr lang="en-GB" sz="2000" dirty="0" smtClean="0">
                <a:solidFill>
                  <a:prstClr val="black"/>
                </a:solidFill>
                <a:latin typeface="BentonSans-Book"/>
                <a:cs typeface="BentonSans-Book"/>
              </a:rPr>
              <a:t>critical in </a:t>
            </a:r>
            <a:r>
              <a:rPr lang="en-GB" sz="2000" dirty="0">
                <a:solidFill>
                  <a:prstClr val="black"/>
                </a:solidFill>
                <a:latin typeface="BentonSans-Book"/>
                <a:cs typeface="BentonSans-Book"/>
              </a:rPr>
              <a:t>improving outcomes for affected children, but </a:t>
            </a:r>
            <a:r>
              <a:rPr lang="en-GB" sz="2000" dirty="0" smtClean="0">
                <a:solidFill>
                  <a:prstClr val="black"/>
                </a:solidFill>
                <a:latin typeface="BentonSans-Book"/>
                <a:cs typeface="BentonSans-Book"/>
              </a:rPr>
              <a:t>they are often hindered by limited </a:t>
            </a:r>
            <a:r>
              <a:rPr lang="en-GB" sz="2000" dirty="0">
                <a:solidFill>
                  <a:prstClr val="black"/>
                </a:solidFill>
                <a:latin typeface="BentonSans-Book"/>
                <a:cs typeface="BentonSans-Book"/>
              </a:rPr>
              <a:t>awareness, cultural factors, and inadequate </a:t>
            </a:r>
            <a:r>
              <a:rPr lang="en-GB" sz="2000" dirty="0" smtClean="0">
                <a:solidFill>
                  <a:prstClr val="black"/>
                </a:solidFill>
                <a:latin typeface="BentonSans-Book"/>
                <a:cs typeface="BentonSans-Book"/>
              </a:rPr>
              <a:t>healthcare infrastructure.</a:t>
            </a:r>
          </a:p>
          <a:p>
            <a:pPr algn="just"/>
            <a:endParaRPr lang="en-GB" sz="2000" dirty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algn="just"/>
            <a:r>
              <a:rPr lang="en-GB" sz="2000" dirty="0" smtClean="0">
                <a:solidFill>
                  <a:prstClr val="black"/>
                </a:solidFill>
                <a:latin typeface="BentonSans-Book"/>
                <a:cs typeface="BentonSans-Book"/>
              </a:rPr>
              <a:t>The </a:t>
            </a:r>
            <a:r>
              <a:rPr lang="en-GB" sz="2000" i="1" dirty="0">
                <a:solidFill>
                  <a:prstClr val="black"/>
                </a:solidFill>
                <a:latin typeface="BentonSans-Book"/>
                <a:cs typeface="BentonSans-Book"/>
              </a:rPr>
              <a:t>INCLUSIVA </a:t>
            </a:r>
            <a:r>
              <a:rPr lang="en-GB" sz="2000" dirty="0" smtClean="0">
                <a:solidFill>
                  <a:prstClr val="black"/>
                </a:solidFill>
                <a:latin typeface="BentonSans-Book"/>
                <a:cs typeface="BentonSans-Book"/>
              </a:rPr>
              <a:t>project, implemented in Iringa District Council (Tanzania</a:t>
            </a:r>
            <a:r>
              <a:rPr lang="en-GB" sz="2000" dirty="0" smtClean="0">
                <a:solidFill>
                  <a:prstClr val="black"/>
                </a:solidFill>
                <a:latin typeface="BentonSans-Book"/>
                <a:cs typeface="BentonSans-Book"/>
              </a:rPr>
              <a:t>), </a:t>
            </a:r>
            <a:r>
              <a:rPr lang="en-GB" sz="2000" dirty="0">
                <a:solidFill>
                  <a:prstClr val="black"/>
                </a:solidFill>
                <a:latin typeface="BentonSans-Book"/>
                <a:cs typeface="BentonSans-Book"/>
              </a:rPr>
              <a:t>aims to address these barriers by enhancing </a:t>
            </a:r>
            <a:r>
              <a:rPr lang="en-GB" sz="2000" dirty="0" smtClean="0">
                <a:solidFill>
                  <a:prstClr val="black"/>
                </a:solidFill>
                <a:latin typeface="BentonSans-Book"/>
                <a:cs typeface="BentonSans-Book"/>
              </a:rPr>
              <a:t>the understanding </a:t>
            </a:r>
            <a:r>
              <a:rPr lang="en-GB" sz="2000" dirty="0">
                <a:solidFill>
                  <a:prstClr val="black"/>
                </a:solidFill>
                <a:latin typeface="BentonSans-Book"/>
                <a:cs typeface="BentonSans-Book"/>
              </a:rPr>
              <a:t>of neurodevelopmental disorders among community </a:t>
            </a:r>
            <a:r>
              <a:rPr lang="en-GB" sz="2000" dirty="0" smtClean="0">
                <a:solidFill>
                  <a:prstClr val="black"/>
                </a:solidFill>
                <a:latin typeface="BentonSans-Book"/>
                <a:cs typeface="BentonSans-Book"/>
              </a:rPr>
              <a:t>members and </a:t>
            </a:r>
            <a:r>
              <a:rPr lang="en-GB" sz="2000" dirty="0">
                <a:solidFill>
                  <a:prstClr val="black"/>
                </a:solidFill>
                <a:latin typeface="BentonSans-Book"/>
                <a:cs typeface="BentonSans-Book"/>
              </a:rPr>
              <a:t>healthcare providers in Iringa. Through the </a:t>
            </a:r>
            <a:r>
              <a:rPr lang="en-GB" sz="2000" b="1" dirty="0">
                <a:solidFill>
                  <a:prstClr val="black"/>
                </a:solidFill>
                <a:latin typeface="BentonSans-Book"/>
                <a:cs typeface="BentonSans-Book"/>
              </a:rPr>
              <a:t>KAP survey</a:t>
            </a:r>
            <a:r>
              <a:rPr lang="en-GB" sz="2000" dirty="0">
                <a:solidFill>
                  <a:prstClr val="black"/>
                </a:solidFill>
                <a:latin typeface="BentonSans-Book"/>
                <a:cs typeface="BentonSans-Book"/>
              </a:rPr>
              <a:t>, the project </a:t>
            </a:r>
            <a:r>
              <a:rPr lang="en-GB" sz="2000" dirty="0" smtClean="0">
                <a:solidFill>
                  <a:prstClr val="black"/>
                </a:solidFill>
                <a:latin typeface="BentonSans-Book"/>
                <a:cs typeface="BentonSans-Book"/>
              </a:rPr>
              <a:t>seeks to </a:t>
            </a:r>
            <a:r>
              <a:rPr lang="en-GB" sz="2000" dirty="0">
                <a:solidFill>
                  <a:prstClr val="black"/>
                </a:solidFill>
                <a:latin typeface="BentonSans-Book"/>
                <a:cs typeface="BentonSans-Book"/>
              </a:rPr>
              <a:t>identify the level of knowledge about these disorders, assess </a:t>
            </a:r>
            <a:r>
              <a:rPr lang="en-GB" sz="2000" dirty="0" smtClean="0">
                <a:solidFill>
                  <a:prstClr val="black"/>
                </a:solidFill>
                <a:latin typeface="BentonSans-Book"/>
                <a:cs typeface="BentonSans-Book"/>
              </a:rPr>
              <a:t>prevailing attitudes </a:t>
            </a:r>
            <a:r>
              <a:rPr lang="en-GB" sz="2000" dirty="0">
                <a:solidFill>
                  <a:prstClr val="black"/>
                </a:solidFill>
                <a:latin typeface="BentonSans-Book"/>
                <a:cs typeface="BentonSans-Book"/>
              </a:rPr>
              <a:t>towards their diagnosis and management, and evaluate </a:t>
            </a:r>
            <a:r>
              <a:rPr lang="en-GB" sz="2000" dirty="0" smtClean="0">
                <a:solidFill>
                  <a:prstClr val="black"/>
                </a:solidFill>
                <a:latin typeface="BentonSans-Book"/>
                <a:cs typeface="BentonSans-Book"/>
              </a:rPr>
              <a:t>current practices </a:t>
            </a:r>
            <a:r>
              <a:rPr lang="en-GB" sz="2000" dirty="0">
                <a:solidFill>
                  <a:prstClr val="black"/>
                </a:solidFill>
                <a:latin typeface="BentonSans-Book"/>
                <a:cs typeface="BentonSans-Book"/>
              </a:rPr>
              <a:t>related to care.</a:t>
            </a:r>
          </a:p>
        </p:txBody>
      </p:sp>
    </p:spTree>
    <p:extLst>
      <p:ext uri="{BB962C8B-B14F-4D97-AF65-F5344CB8AC3E}">
        <p14:creationId xmlns:p14="http://schemas.microsoft.com/office/powerpoint/2010/main" val="115153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-1" y="5871645"/>
            <a:ext cx="12189813" cy="22857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19119">
            <a:solidFill>
              <a:srgbClr val="D05C43"/>
            </a:solidFill>
          </a:ln>
        </p:spPr>
        <p:txBody>
          <a:bodyPr wrap="square" lIns="0" tIns="0" rIns="0" bIns="0" rtlCol="0"/>
          <a:lstStyle/>
          <a:p>
            <a:pPr defTabSz="508126"/>
            <a:r>
              <a:rPr lang="it-IT" sz="2000" dirty="0">
                <a:solidFill>
                  <a:prstClr val="black"/>
                </a:solidFill>
              </a:rPr>
              <a:t> </a:t>
            </a:r>
            <a:endParaRPr sz="2000" dirty="0">
              <a:solidFill>
                <a:prstClr val="black"/>
              </a:solidFill>
            </a:endParaRPr>
          </a:p>
        </p:txBody>
      </p:sp>
      <p:sp>
        <p:nvSpPr>
          <p:cNvPr id="6" name="object 26"/>
          <p:cNvSpPr txBox="1">
            <a:spLocks noGrp="1"/>
          </p:cNvSpPr>
          <p:nvPr>
            <p:ph type="ftr" sz="quarter" idx="4294967295"/>
          </p:nvPr>
        </p:nvSpPr>
        <p:spPr>
          <a:xfrm>
            <a:off x="315706" y="6049178"/>
            <a:ext cx="2488454" cy="183820"/>
          </a:xfrm>
          <a:prstGeom prst="rect">
            <a:avLst/>
          </a:prstGeom>
        </p:spPr>
        <p:txBody>
          <a:bodyPr vert="horz" wrap="square" lIns="0" tIns="27292" rIns="0" bIns="0" rtlCol="0">
            <a:spAutoFit/>
          </a:bodyPr>
          <a:lstStyle/>
          <a:p>
            <a:pPr marL="6347" marR="2539" algn="l" defTabSz="508126">
              <a:lnSpc>
                <a:spcPts val="1175"/>
              </a:lnSpc>
            </a:pPr>
            <a:r>
              <a:rPr lang="it-IT" sz="1200" b="1" spc="-7" dirty="0" smtClean="0">
                <a:solidFill>
                  <a:srgbClr val="D05C43"/>
                </a:solidFill>
                <a:latin typeface="BentonSans-Bold"/>
                <a:cs typeface="BentonSans-Bold"/>
              </a:rPr>
              <a:t>Tanzania</a:t>
            </a:r>
            <a:endParaRPr lang="it-IT" sz="1200" b="1" spc="-7" dirty="0">
              <a:solidFill>
                <a:srgbClr val="D05C43"/>
              </a:solidFill>
              <a:latin typeface="BentonSans-Bold"/>
              <a:cs typeface="BentonSans-Bold"/>
            </a:endParaRPr>
          </a:p>
        </p:txBody>
      </p:sp>
      <p:pic>
        <p:nvPicPr>
          <p:cNvPr id="8" name="Immagine 7" descr="logo_INGL_RG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875" y="6023133"/>
            <a:ext cx="1568553" cy="628072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233840" y="190923"/>
            <a:ext cx="8773000" cy="1184661"/>
          </a:xfrm>
          <a:prstGeom prst="rect">
            <a:avLst/>
          </a:prstGeom>
          <a:noFill/>
        </p:spPr>
        <p:txBody>
          <a:bodyPr wrap="square" lIns="45698" tIns="22849" rIns="45698" bIns="22849" rtlCol="0">
            <a:spAutoFit/>
          </a:bodyPr>
          <a:lstStyle/>
          <a:p>
            <a:pPr defTabSz="508126"/>
            <a:r>
              <a:rPr lang="it-IT" sz="3600" b="1" spc="-84" dirty="0" err="1" smtClean="0">
                <a:solidFill>
                  <a:srgbClr val="D05C43"/>
                </a:solidFill>
                <a:latin typeface="BentonSansComp-Black"/>
                <a:cs typeface="BentonSansComp-Black"/>
              </a:rPr>
              <a:t>Objective</a:t>
            </a:r>
            <a:endParaRPr lang="it-IT" sz="3699" b="1" spc="-84" dirty="0" smtClean="0">
              <a:solidFill>
                <a:srgbClr val="D05C43"/>
              </a:solidFill>
              <a:latin typeface="BentonSansComp-Black"/>
              <a:cs typeface="BentonSansComp-Black"/>
            </a:endParaRPr>
          </a:p>
          <a:p>
            <a:pPr defTabSz="508126"/>
            <a:endParaRPr lang="it-IT" sz="3699" b="1" spc="-84" dirty="0">
              <a:solidFill>
                <a:srgbClr val="D05C43"/>
              </a:solidFill>
              <a:latin typeface="BentonSansComp-Black"/>
              <a:cs typeface="BentonSansComp-Black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773722" y="1244043"/>
            <a:ext cx="991772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To evaluate community knowledge, attitudes, and practices (KAP) regarding neurodevelopmental disorders in a rural district of Iringa Region, Tanzania.</a:t>
            </a:r>
          </a:p>
        </p:txBody>
      </p:sp>
    </p:spTree>
    <p:extLst>
      <p:ext uri="{BB962C8B-B14F-4D97-AF65-F5344CB8AC3E}">
        <p14:creationId xmlns:p14="http://schemas.microsoft.com/office/powerpoint/2010/main" val="411534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-1" y="5871645"/>
            <a:ext cx="12189813" cy="22857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19119">
            <a:solidFill>
              <a:srgbClr val="D05C43"/>
            </a:solidFill>
          </a:ln>
        </p:spPr>
        <p:txBody>
          <a:bodyPr wrap="square" lIns="0" tIns="0" rIns="0" bIns="0" rtlCol="0"/>
          <a:lstStyle/>
          <a:p>
            <a:pPr defTabSz="508126"/>
            <a:r>
              <a:rPr lang="it-IT" sz="2000" dirty="0">
                <a:solidFill>
                  <a:prstClr val="black"/>
                </a:solidFill>
              </a:rPr>
              <a:t> </a:t>
            </a:r>
            <a:endParaRPr sz="2000" dirty="0">
              <a:solidFill>
                <a:prstClr val="black"/>
              </a:solidFill>
            </a:endParaRPr>
          </a:p>
        </p:txBody>
      </p:sp>
      <p:sp>
        <p:nvSpPr>
          <p:cNvPr id="6" name="object 26"/>
          <p:cNvSpPr txBox="1">
            <a:spLocks noGrp="1"/>
          </p:cNvSpPr>
          <p:nvPr>
            <p:ph type="ftr" sz="quarter" idx="11"/>
          </p:nvPr>
        </p:nvSpPr>
        <p:spPr>
          <a:xfrm>
            <a:off x="315706" y="6049178"/>
            <a:ext cx="2488454" cy="183820"/>
          </a:xfrm>
          <a:prstGeom prst="rect">
            <a:avLst/>
          </a:prstGeom>
        </p:spPr>
        <p:txBody>
          <a:bodyPr vert="horz" wrap="square" lIns="0" tIns="27292" rIns="0" bIns="0" rtlCol="0">
            <a:spAutoFit/>
          </a:bodyPr>
          <a:lstStyle/>
          <a:p>
            <a:pPr marL="6347" marR="2539" algn="l" defTabSz="508126">
              <a:lnSpc>
                <a:spcPts val="1175"/>
              </a:lnSpc>
            </a:pPr>
            <a:r>
              <a:rPr lang="it-IT" sz="1200" b="1" spc="-7" dirty="0" smtClean="0">
                <a:solidFill>
                  <a:srgbClr val="D05C43"/>
                </a:solidFill>
                <a:latin typeface="BentonSans-Bold"/>
                <a:cs typeface="BentonSans-Bold"/>
              </a:rPr>
              <a:t>Tanzania</a:t>
            </a:r>
            <a:endParaRPr lang="it-IT" sz="1200" b="1" spc="-7" dirty="0">
              <a:solidFill>
                <a:srgbClr val="D05C43"/>
              </a:solidFill>
              <a:latin typeface="BentonSans-Bold"/>
              <a:cs typeface="BentonSans-Bold"/>
            </a:endParaRPr>
          </a:p>
        </p:txBody>
      </p:sp>
      <p:pic>
        <p:nvPicPr>
          <p:cNvPr id="8" name="Immagine 7" descr="logo_INGL_RGB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875" y="6023133"/>
            <a:ext cx="1568553" cy="628072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233840" y="190923"/>
            <a:ext cx="8773000" cy="1184661"/>
          </a:xfrm>
          <a:prstGeom prst="rect">
            <a:avLst/>
          </a:prstGeom>
          <a:noFill/>
        </p:spPr>
        <p:txBody>
          <a:bodyPr wrap="square" lIns="45698" tIns="22849" rIns="45698" bIns="22849" rtlCol="0">
            <a:spAutoFit/>
          </a:bodyPr>
          <a:lstStyle/>
          <a:p>
            <a:pPr defTabSz="508126"/>
            <a:r>
              <a:rPr lang="it-IT" sz="3600" b="1" spc="-84" dirty="0" err="1" smtClean="0">
                <a:solidFill>
                  <a:srgbClr val="D05C43"/>
                </a:solidFill>
                <a:latin typeface="BentonSansComp-Black"/>
                <a:cs typeface="BentonSansComp-Black"/>
              </a:rPr>
              <a:t>Methodology</a:t>
            </a:r>
            <a:endParaRPr lang="it-IT" sz="3699" b="1" spc="-84" dirty="0" smtClean="0">
              <a:solidFill>
                <a:srgbClr val="D05C43"/>
              </a:solidFill>
              <a:latin typeface="BentonSansComp-Black"/>
              <a:cs typeface="BentonSansComp-Black"/>
            </a:endParaRPr>
          </a:p>
          <a:p>
            <a:pPr defTabSz="508126"/>
            <a:endParaRPr lang="it-IT" sz="3699" b="1" spc="-84" dirty="0">
              <a:solidFill>
                <a:srgbClr val="D05C43"/>
              </a:solidFill>
              <a:latin typeface="BentonSansComp-Black"/>
              <a:cs typeface="BentonSansComp-Black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471231" y="1052181"/>
            <a:ext cx="10932391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A </a:t>
            </a:r>
            <a:r>
              <a:rPr lang="en-GB" sz="2500" b="1" dirty="0">
                <a:solidFill>
                  <a:prstClr val="black"/>
                </a:solidFill>
                <a:latin typeface="BentonSans-Book"/>
                <a:cs typeface="BentonSans-Book"/>
              </a:rPr>
              <a:t>cross-sectional study </a:t>
            </a:r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(December 2024) surveyed 720 adults across 6 divisions, 15 wards, and 17 villages using multistage and convenience sampling. </a:t>
            </a:r>
            <a:endParaRPr lang="en-GB" sz="2500" dirty="0" smtClean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algn="just"/>
            <a:endParaRPr lang="en-GB" sz="2500" dirty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algn="just"/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Data </a:t>
            </a:r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were collected through </a:t>
            </a:r>
            <a:r>
              <a:rPr lang="en-GB" sz="2500" b="1" dirty="0">
                <a:solidFill>
                  <a:prstClr val="black"/>
                </a:solidFill>
                <a:latin typeface="BentonSans-Book"/>
                <a:cs typeface="BentonSans-Book"/>
              </a:rPr>
              <a:t>face-to-face interviews </a:t>
            </a:r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using a structured 32-item questionnaire.  </a:t>
            </a:r>
            <a:endParaRPr lang="en-GB" sz="2500" dirty="0" smtClean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algn="just"/>
            <a:endParaRPr lang="en-GB" sz="2500" dirty="0">
              <a:solidFill>
                <a:prstClr val="black"/>
              </a:solidFill>
              <a:latin typeface="BentonSans-Book"/>
              <a:cs typeface="BentonSans-Book"/>
            </a:endParaRPr>
          </a:p>
          <a:p>
            <a:pPr algn="just"/>
            <a:r>
              <a:rPr lang="en-GB" sz="2500" dirty="0" smtClean="0">
                <a:solidFill>
                  <a:prstClr val="black"/>
                </a:solidFill>
                <a:latin typeface="BentonSans-Book"/>
                <a:cs typeface="BentonSans-Book"/>
              </a:rPr>
              <a:t>Descriptive </a:t>
            </a:r>
            <a:r>
              <a:rPr lang="en-GB" sz="2500" dirty="0">
                <a:solidFill>
                  <a:prstClr val="black"/>
                </a:solidFill>
                <a:latin typeface="BentonSans-Book"/>
                <a:cs typeface="BentonSans-Book"/>
              </a:rPr>
              <a:t>statistics, including frequency tables, means, and standard deviations, were used to summarize the data. Chi-square tests were applied to analyse qualitative variables to explore predictors of knowledge scores. Statistical significance was determined at a p-value ≤ 0.05.</a:t>
            </a:r>
          </a:p>
        </p:txBody>
      </p:sp>
    </p:spTree>
    <p:extLst>
      <p:ext uri="{BB962C8B-B14F-4D97-AF65-F5344CB8AC3E}">
        <p14:creationId xmlns:p14="http://schemas.microsoft.com/office/powerpoint/2010/main" val="32088059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-1" y="5871645"/>
            <a:ext cx="12189813" cy="22857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19119">
            <a:solidFill>
              <a:srgbClr val="D05C43"/>
            </a:solidFill>
          </a:ln>
        </p:spPr>
        <p:txBody>
          <a:bodyPr wrap="square" lIns="0" tIns="0" rIns="0" bIns="0" rtlCol="0"/>
          <a:lstStyle/>
          <a:p>
            <a:pPr defTabSz="508126"/>
            <a:r>
              <a:rPr lang="it-IT" sz="2000" dirty="0">
                <a:solidFill>
                  <a:prstClr val="black"/>
                </a:solidFill>
              </a:rPr>
              <a:t> </a:t>
            </a:r>
            <a:endParaRPr sz="2000" dirty="0">
              <a:solidFill>
                <a:prstClr val="black"/>
              </a:solidFill>
            </a:endParaRPr>
          </a:p>
        </p:txBody>
      </p:sp>
      <p:sp>
        <p:nvSpPr>
          <p:cNvPr id="6" name="object 26"/>
          <p:cNvSpPr txBox="1">
            <a:spLocks noGrp="1"/>
          </p:cNvSpPr>
          <p:nvPr>
            <p:ph type="ftr" sz="quarter" idx="4294967295"/>
          </p:nvPr>
        </p:nvSpPr>
        <p:spPr>
          <a:xfrm>
            <a:off x="315706" y="6049178"/>
            <a:ext cx="2488454" cy="183820"/>
          </a:xfrm>
          <a:prstGeom prst="rect">
            <a:avLst/>
          </a:prstGeom>
        </p:spPr>
        <p:txBody>
          <a:bodyPr vert="horz" wrap="square" lIns="0" tIns="27292" rIns="0" bIns="0" rtlCol="0">
            <a:spAutoFit/>
          </a:bodyPr>
          <a:lstStyle/>
          <a:p>
            <a:pPr marL="6347" marR="2539" algn="l" defTabSz="508126">
              <a:lnSpc>
                <a:spcPts val="1175"/>
              </a:lnSpc>
            </a:pPr>
            <a:r>
              <a:rPr lang="it-IT" sz="1200" b="1" spc="-7" dirty="0" smtClean="0">
                <a:solidFill>
                  <a:srgbClr val="D05C43"/>
                </a:solidFill>
                <a:latin typeface="BentonSans-Bold"/>
                <a:cs typeface="BentonSans-Bold"/>
              </a:rPr>
              <a:t>Tanzania</a:t>
            </a:r>
            <a:endParaRPr lang="it-IT" sz="1200" b="1" spc="-7" dirty="0">
              <a:solidFill>
                <a:srgbClr val="D05C43"/>
              </a:solidFill>
              <a:latin typeface="BentonSans-Bold"/>
              <a:cs typeface="BentonSans-Bold"/>
            </a:endParaRPr>
          </a:p>
        </p:txBody>
      </p:sp>
      <p:pic>
        <p:nvPicPr>
          <p:cNvPr id="8" name="Immagine 7" descr="logo_INGL_RG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875" y="6023133"/>
            <a:ext cx="1568553" cy="628072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233840" y="190923"/>
            <a:ext cx="8773000" cy="1184661"/>
          </a:xfrm>
          <a:prstGeom prst="rect">
            <a:avLst/>
          </a:prstGeom>
          <a:noFill/>
        </p:spPr>
        <p:txBody>
          <a:bodyPr wrap="square" lIns="45698" tIns="22849" rIns="45698" bIns="22849" rtlCol="0">
            <a:spAutoFit/>
          </a:bodyPr>
          <a:lstStyle/>
          <a:p>
            <a:pPr defTabSz="508126"/>
            <a:r>
              <a:rPr lang="it-IT" sz="3600" b="1" spc="-84" dirty="0" err="1" smtClean="0">
                <a:solidFill>
                  <a:srgbClr val="D05C43"/>
                </a:solidFill>
                <a:latin typeface="BentonSansComp-Black"/>
                <a:cs typeface="BentonSansComp-Black"/>
              </a:rPr>
              <a:t>Results</a:t>
            </a:r>
            <a:r>
              <a:rPr lang="it-IT" sz="3600" b="1" spc="-84" dirty="0" smtClean="0">
                <a:solidFill>
                  <a:srgbClr val="D05C43"/>
                </a:solidFill>
                <a:latin typeface="BentonSansComp-Black"/>
                <a:cs typeface="BentonSansComp-Black"/>
              </a:rPr>
              <a:t> - KNOWLEDGE</a:t>
            </a:r>
          </a:p>
          <a:p>
            <a:pPr defTabSz="508126"/>
            <a:endParaRPr lang="it-IT" sz="3699" b="1" spc="-84" dirty="0">
              <a:solidFill>
                <a:srgbClr val="D05C43"/>
              </a:solidFill>
              <a:latin typeface="BentonSansComp-Black"/>
              <a:cs typeface="BentonSansComp-Black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492370" y="916330"/>
            <a:ext cx="1087608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A1400C"/>
                </a:solidFill>
                <a:latin typeface="Arimo"/>
              </a:rPr>
              <a:t>General understanding of neurodevelopmental disorders </a:t>
            </a:r>
            <a:endParaRPr lang="en-GB" sz="2000" b="1" dirty="0" smtClean="0">
              <a:solidFill>
                <a:srgbClr val="A1400C"/>
              </a:solidFill>
              <a:latin typeface="Arimo"/>
            </a:endParaRPr>
          </a:p>
          <a:p>
            <a:r>
              <a:rPr lang="en-GB" b="1" dirty="0" smtClean="0">
                <a:solidFill>
                  <a:srgbClr val="000000"/>
                </a:solidFill>
                <a:latin typeface="Arimo"/>
              </a:rPr>
              <a:t>71.2% </a:t>
            </a:r>
            <a:r>
              <a:rPr lang="en-GB" b="1" dirty="0">
                <a:solidFill>
                  <a:srgbClr val="000000"/>
                </a:solidFill>
                <a:latin typeface="Arimo"/>
              </a:rPr>
              <a:t>recognized that neurodevelopmental disorders are linked to issues in </a:t>
            </a:r>
            <a:r>
              <a:rPr lang="en-GB" b="1" dirty="0" smtClean="0">
                <a:solidFill>
                  <a:srgbClr val="000000"/>
                </a:solidFill>
                <a:latin typeface="Arimo"/>
              </a:rPr>
              <a:t>developmental </a:t>
            </a:r>
            <a:r>
              <a:rPr lang="en-GB" b="1" dirty="0">
                <a:solidFill>
                  <a:srgbClr val="000000"/>
                </a:solidFill>
                <a:latin typeface="Arimo"/>
              </a:rPr>
              <a:t>areas. </a:t>
            </a:r>
            <a:endParaRPr lang="en-GB" b="1" dirty="0" smtClean="0">
              <a:solidFill>
                <a:srgbClr val="000000"/>
              </a:solidFill>
              <a:latin typeface="Arimo"/>
            </a:endParaRPr>
          </a:p>
          <a:p>
            <a:endParaRPr lang="en-GB" dirty="0" smtClean="0">
              <a:solidFill>
                <a:srgbClr val="000000"/>
              </a:solidFill>
              <a:latin typeface="Arimo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Arimo"/>
              </a:rPr>
              <a:t>However, misconception are still present: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0000"/>
                </a:solidFill>
                <a:latin typeface="Arimo"/>
              </a:rPr>
              <a:t>for 14.8% of the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interviewers, neurodevelopmental disorder = not able to walk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0000"/>
                </a:solidFill>
                <a:latin typeface="Arimo"/>
              </a:rPr>
              <a:t>for 9.8% of the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interviewers, neurodevelopment disorder = not able to talk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 smtClean="0">
              <a:solidFill>
                <a:srgbClr val="000000"/>
              </a:solidFill>
              <a:latin typeface="Arimo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Arimo"/>
              </a:rPr>
              <a:t>Misconceptions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were more prevalent in the lower-education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group: 83.5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% of respondents with secondary education correctly identified the definition of disability, compared to just 64.4% in the lower-education group (p = 0.000). </a:t>
            </a:r>
            <a:endParaRPr lang="en-GB" dirty="0"/>
          </a:p>
        </p:txBody>
      </p:sp>
      <p:sp>
        <p:nvSpPr>
          <p:cNvPr id="3" name="Rettangolo 2"/>
          <p:cNvSpPr/>
          <p:nvPr/>
        </p:nvSpPr>
        <p:spPr>
          <a:xfrm>
            <a:off x="492370" y="3870083"/>
            <a:ext cx="107617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A1400C"/>
                </a:solidFill>
                <a:latin typeface="Arimo"/>
              </a:rPr>
              <a:t>Identification of symptoms and signs </a:t>
            </a:r>
            <a:endParaRPr lang="en-GB" sz="2000" b="1" dirty="0" smtClean="0">
              <a:solidFill>
                <a:srgbClr val="A1400C"/>
              </a:solidFill>
              <a:latin typeface="Arimo"/>
            </a:endParaRPr>
          </a:p>
          <a:p>
            <a:r>
              <a:rPr lang="en-GB" b="1" dirty="0">
                <a:solidFill>
                  <a:srgbClr val="000000"/>
                </a:solidFill>
                <a:latin typeface="Arimo"/>
              </a:rPr>
              <a:t>77.1% of respondents </a:t>
            </a:r>
            <a:r>
              <a:rPr lang="en-GB" b="1" dirty="0" smtClean="0">
                <a:solidFill>
                  <a:srgbClr val="000000"/>
                </a:solidFill>
                <a:latin typeface="Arimo"/>
              </a:rPr>
              <a:t>correctly identified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learning difficulties and delays in developmental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milestones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as signs of neurodevelopmental disorders. </a:t>
            </a:r>
            <a:endParaRPr lang="en-GB" dirty="0" smtClean="0">
              <a:solidFill>
                <a:srgbClr val="000000"/>
              </a:solidFill>
              <a:latin typeface="Arimo"/>
            </a:endParaRPr>
          </a:p>
          <a:p>
            <a:endParaRPr lang="en-GB" dirty="0">
              <a:solidFill>
                <a:srgbClr val="000000"/>
              </a:solidFill>
              <a:latin typeface="Arimo"/>
            </a:endParaRPr>
          </a:p>
          <a:p>
            <a:r>
              <a:rPr lang="en-GB" dirty="0">
                <a:solidFill>
                  <a:srgbClr val="000000"/>
                </a:solidFill>
                <a:latin typeface="Arimo"/>
              </a:rPr>
              <a:t>M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isconceptions persisted: 8.7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% linking neurodevelopmental disorders to physical characteristics such as curly hair, and others associating hunger (9.3%) or height (4.9%) with disabilities.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607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-1" y="5871645"/>
            <a:ext cx="12189813" cy="22857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19119">
            <a:solidFill>
              <a:srgbClr val="D05C43"/>
            </a:solidFill>
          </a:ln>
        </p:spPr>
        <p:txBody>
          <a:bodyPr wrap="square" lIns="0" tIns="0" rIns="0" bIns="0" rtlCol="0"/>
          <a:lstStyle/>
          <a:p>
            <a:pPr defTabSz="508126"/>
            <a:r>
              <a:rPr lang="it-IT" sz="2000" dirty="0">
                <a:solidFill>
                  <a:prstClr val="black"/>
                </a:solidFill>
              </a:rPr>
              <a:t> </a:t>
            </a:r>
            <a:endParaRPr sz="2000" dirty="0">
              <a:solidFill>
                <a:prstClr val="black"/>
              </a:solidFill>
            </a:endParaRPr>
          </a:p>
        </p:txBody>
      </p:sp>
      <p:sp>
        <p:nvSpPr>
          <p:cNvPr id="6" name="object 26"/>
          <p:cNvSpPr txBox="1">
            <a:spLocks noGrp="1"/>
          </p:cNvSpPr>
          <p:nvPr>
            <p:ph type="ftr" sz="quarter" idx="4294967295"/>
          </p:nvPr>
        </p:nvSpPr>
        <p:spPr>
          <a:xfrm>
            <a:off x="315706" y="6049178"/>
            <a:ext cx="2488454" cy="183820"/>
          </a:xfrm>
          <a:prstGeom prst="rect">
            <a:avLst/>
          </a:prstGeom>
        </p:spPr>
        <p:txBody>
          <a:bodyPr vert="horz" wrap="square" lIns="0" tIns="27292" rIns="0" bIns="0" rtlCol="0">
            <a:spAutoFit/>
          </a:bodyPr>
          <a:lstStyle/>
          <a:p>
            <a:pPr marL="6347" marR="2539" algn="l" defTabSz="508126">
              <a:lnSpc>
                <a:spcPts val="1175"/>
              </a:lnSpc>
            </a:pPr>
            <a:r>
              <a:rPr lang="it-IT" sz="1200" b="1" spc="-7" dirty="0" smtClean="0">
                <a:solidFill>
                  <a:srgbClr val="D05C43"/>
                </a:solidFill>
                <a:latin typeface="BentonSans-Bold"/>
                <a:cs typeface="BentonSans-Bold"/>
              </a:rPr>
              <a:t>Tanzania</a:t>
            </a:r>
            <a:endParaRPr lang="it-IT" sz="1200" b="1" spc="-7" dirty="0">
              <a:solidFill>
                <a:srgbClr val="D05C43"/>
              </a:solidFill>
              <a:latin typeface="BentonSans-Bold"/>
              <a:cs typeface="BentonSans-Bold"/>
            </a:endParaRPr>
          </a:p>
        </p:txBody>
      </p:sp>
      <p:pic>
        <p:nvPicPr>
          <p:cNvPr id="8" name="Immagine 7" descr="logo_INGL_RG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875" y="6023133"/>
            <a:ext cx="1568553" cy="628072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315706" y="309911"/>
            <a:ext cx="1100878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A1400C"/>
                </a:solidFill>
                <a:latin typeface="Arimo"/>
              </a:rPr>
              <a:t>Awareness of early detection </a:t>
            </a:r>
            <a:endParaRPr lang="en-GB" sz="2000" dirty="0">
              <a:solidFill>
                <a:srgbClr val="000000"/>
              </a:solidFill>
              <a:latin typeface="Arimo"/>
            </a:endParaRPr>
          </a:p>
          <a:p>
            <a:r>
              <a:rPr lang="en-GB" b="1" dirty="0" smtClean="0">
                <a:solidFill>
                  <a:srgbClr val="000000"/>
                </a:solidFill>
                <a:latin typeface="Arimo"/>
              </a:rPr>
              <a:t>60.6% of respondents </a:t>
            </a:r>
            <a:r>
              <a:rPr lang="en-GB" b="1" dirty="0">
                <a:solidFill>
                  <a:srgbClr val="000000"/>
                </a:solidFill>
                <a:latin typeface="Arimo"/>
              </a:rPr>
              <a:t>correctly identified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that signs of neurodevelopmental disorders can manifest themselves in the first years of life. </a:t>
            </a:r>
            <a:endParaRPr lang="en-GB" dirty="0" smtClean="0">
              <a:solidFill>
                <a:srgbClr val="000000"/>
              </a:solidFill>
              <a:latin typeface="Arimo"/>
            </a:endParaRPr>
          </a:p>
          <a:p>
            <a:endParaRPr lang="en-GB" dirty="0">
              <a:solidFill>
                <a:srgbClr val="000000"/>
              </a:solidFill>
              <a:latin typeface="Arimo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Arimo"/>
              </a:rPr>
              <a:t>However:</a:t>
            </a:r>
            <a:r>
              <a:rPr lang="en-GB" dirty="0" smtClean="0">
                <a:solidFill>
                  <a:srgbClr val="000000"/>
                </a:solidFill>
                <a:latin typeface="Arimo"/>
                <a:sym typeface="Wingdings" panose="05000000000000000000" pitchFamily="2" charset="2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29.4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% still believed that these problems could only be noticed after the age of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five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6.2% thought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they only manifested after the age of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ten </a:t>
            </a:r>
            <a:endParaRPr lang="en-GB" dirty="0">
              <a:solidFill>
                <a:srgbClr val="000000"/>
              </a:solidFill>
              <a:latin typeface="Arimo"/>
            </a:endParaRPr>
          </a:p>
          <a:p>
            <a:endParaRPr lang="en-GB" dirty="0" smtClean="0">
              <a:solidFill>
                <a:srgbClr val="000000"/>
              </a:solidFill>
              <a:latin typeface="Arimo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Arimo"/>
              </a:rPr>
              <a:t>67.5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% of those with a secondary level of education identified the first symptoms in the early years, compared to 56.5% of the group with a lower level of education (p = 0.023). </a:t>
            </a:r>
            <a:endParaRPr lang="en-GB" dirty="0"/>
          </a:p>
        </p:txBody>
      </p:sp>
      <p:sp>
        <p:nvSpPr>
          <p:cNvPr id="7" name="Rettangolo 6"/>
          <p:cNvSpPr/>
          <p:nvPr/>
        </p:nvSpPr>
        <p:spPr>
          <a:xfrm>
            <a:off x="315706" y="3446225"/>
            <a:ext cx="1100878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A1400C"/>
                </a:solidFill>
                <a:latin typeface="Arimo"/>
              </a:rPr>
              <a:t>Knowledge of causes </a:t>
            </a:r>
            <a:endParaRPr lang="en-GB" sz="2000" b="1" dirty="0" smtClean="0">
              <a:solidFill>
                <a:srgbClr val="A1400C"/>
              </a:solidFill>
              <a:latin typeface="Arimo"/>
            </a:endParaRPr>
          </a:p>
          <a:p>
            <a:r>
              <a:rPr lang="en-GB" b="1" dirty="0" smtClean="0">
                <a:solidFill>
                  <a:srgbClr val="000000"/>
                </a:solidFill>
                <a:latin typeface="Arimo"/>
              </a:rPr>
              <a:t>69.2% of respondents </a:t>
            </a:r>
            <a:r>
              <a:rPr lang="en-GB" b="1" dirty="0">
                <a:solidFill>
                  <a:srgbClr val="000000"/>
                </a:solidFill>
                <a:latin typeface="Arimo"/>
              </a:rPr>
              <a:t>correctly identified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problems during pregnancy or delivery as potential causes of childhood disabilities. </a:t>
            </a:r>
            <a:endParaRPr lang="en-GB" dirty="0" smtClean="0">
              <a:solidFill>
                <a:srgbClr val="000000"/>
              </a:solidFill>
              <a:latin typeface="Arimo"/>
            </a:endParaRPr>
          </a:p>
          <a:p>
            <a:endParaRPr lang="en-GB" dirty="0">
              <a:solidFill>
                <a:srgbClr val="000000"/>
              </a:solidFill>
              <a:latin typeface="Arimo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Arimo"/>
              </a:rPr>
              <a:t>However: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11.9% of respondents believe that child crying could lead to development disorders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10.7% of respondents think that eating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cold foods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could lead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to developmental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issues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344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-1" y="5871645"/>
            <a:ext cx="12189813" cy="22857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19119">
            <a:solidFill>
              <a:srgbClr val="D05C43"/>
            </a:solidFill>
          </a:ln>
        </p:spPr>
        <p:txBody>
          <a:bodyPr wrap="square" lIns="0" tIns="0" rIns="0" bIns="0" rtlCol="0"/>
          <a:lstStyle/>
          <a:p>
            <a:pPr defTabSz="508126"/>
            <a:r>
              <a:rPr lang="it-IT" sz="2000" dirty="0">
                <a:solidFill>
                  <a:prstClr val="black"/>
                </a:solidFill>
              </a:rPr>
              <a:t> </a:t>
            </a:r>
            <a:endParaRPr sz="2000" dirty="0">
              <a:solidFill>
                <a:prstClr val="black"/>
              </a:solidFill>
            </a:endParaRPr>
          </a:p>
        </p:txBody>
      </p:sp>
      <p:sp>
        <p:nvSpPr>
          <p:cNvPr id="6" name="object 26"/>
          <p:cNvSpPr txBox="1">
            <a:spLocks noGrp="1"/>
          </p:cNvSpPr>
          <p:nvPr>
            <p:ph type="ftr" sz="quarter" idx="4294967295"/>
          </p:nvPr>
        </p:nvSpPr>
        <p:spPr>
          <a:xfrm>
            <a:off x="315706" y="6049178"/>
            <a:ext cx="2488454" cy="183820"/>
          </a:xfrm>
          <a:prstGeom prst="rect">
            <a:avLst/>
          </a:prstGeom>
        </p:spPr>
        <p:txBody>
          <a:bodyPr vert="horz" wrap="square" lIns="0" tIns="27292" rIns="0" bIns="0" rtlCol="0">
            <a:spAutoFit/>
          </a:bodyPr>
          <a:lstStyle/>
          <a:p>
            <a:pPr marL="6347" marR="2539" algn="l" defTabSz="508126">
              <a:lnSpc>
                <a:spcPts val="1175"/>
              </a:lnSpc>
            </a:pPr>
            <a:r>
              <a:rPr lang="it-IT" sz="1200" b="1" spc="-7" dirty="0" smtClean="0">
                <a:solidFill>
                  <a:srgbClr val="D05C43"/>
                </a:solidFill>
                <a:latin typeface="BentonSans-Bold"/>
                <a:cs typeface="BentonSans-Bold"/>
              </a:rPr>
              <a:t>Tanzania</a:t>
            </a:r>
            <a:endParaRPr lang="it-IT" sz="1200" b="1" spc="-7" dirty="0">
              <a:solidFill>
                <a:srgbClr val="D05C43"/>
              </a:solidFill>
              <a:latin typeface="BentonSans-Bold"/>
              <a:cs typeface="BentonSans-Bold"/>
            </a:endParaRPr>
          </a:p>
        </p:txBody>
      </p:sp>
      <p:pic>
        <p:nvPicPr>
          <p:cNvPr id="8" name="Immagine 7" descr="logo_INGL_RG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875" y="6023133"/>
            <a:ext cx="1568553" cy="628072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410307" y="330915"/>
            <a:ext cx="11106503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A1400C"/>
                </a:solidFill>
                <a:latin typeface="Arimo"/>
              </a:rPr>
              <a:t>Recognition of neurodevelopmental disorders </a:t>
            </a:r>
            <a:endParaRPr lang="en-GB" sz="2000" b="1" dirty="0" smtClean="0">
              <a:solidFill>
                <a:srgbClr val="A1400C"/>
              </a:solidFill>
              <a:latin typeface="Arimo"/>
            </a:endParaRPr>
          </a:p>
          <a:p>
            <a:r>
              <a:rPr lang="en-GB" b="1" dirty="0" smtClean="0">
                <a:solidFill>
                  <a:srgbClr val="000000"/>
                </a:solidFill>
                <a:latin typeface="Arimo"/>
              </a:rPr>
              <a:t>Autism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was the most recognized neurodevelopmental disorder, with 39.8% of respondents identifying it. </a:t>
            </a:r>
            <a:endParaRPr lang="en-GB" dirty="0" smtClean="0">
              <a:solidFill>
                <a:srgbClr val="000000"/>
              </a:solidFill>
              <a:latin typeface="Arimo"/>
            </a:endParaRPr>
          </a:p>
          <a:p>
            <a:endParaRPr lang="en-GB" dirty="0">
              <a:solidFill>
                <a:srgbClr val="000000"/>
              </a:solidFill>
              <a:latin typeface="Arimo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Arimo"/>
              </a:rPr>
              <a:t>However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, there was considerable </a:t>
            </a:r>
            <a:r>
              <a:rPr lang="en-GB" b="1" dirty="0">
                <a:solidFill>
                  <a:srgbClr val="000000"/>
                </a:solidFill>
                <a:latin typeface="Arimo"/>
              </a:rPr>
              <a:t>confusion,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as many mistakenly identified conditions like bone fractures (31.1%), malaria (12.8%), and measles (16.3%) as neurodevelopmental disorders. </a:t>
            </a:r>
            <a:endParaRPr lang="en-GB" dirty="0" smtClean="0">
              <a:solidFill>
                <a:srgbClr val="000000"/>
              </a:solidFill>
              <a:latin typeface="Arimo"/>
            </a:endParaRPr>
          </a:p>
          <a:p>
            <a:endParaRPr lang="en-GB" sz="2400" b="1" dirty="0">
              <a:solidFill>
                <a:srgbClr val="000000"/>
              </a:solidFill>
              <a:latin typeface="Arimo"/>
            </a:endParaRPr>
          </a:p>
          <a:p>
            <a:r>
              <a:rPr lang="en-GB" sz="2000" b="1" dirty="0" smtClean="0">
                <a:solidFill>
                  <a:srgbClr val="A1400C"/>
                </a:solidFill>
                <a:latin typeface="Arimo"/>
              </a:rPr>
              <a:t>Prevention </a:t>
            </a:r>
            <a:r>
              <a:rPr lang="en-GB" sz="2000" b="1" dirty="0">
                <a:solidFill>
                  <a:srgbClr val="A1400C"/>
                </a:solidFill>
                <a:latin typeface="Arimo"/>
              </a:rPr>
              <a:t>of Disabilities </a:t>
            </a:r>
            <a:endParaRPr lang="en-GB" sz="2000" b="1" dirty="0" smtClean="0">
              <a:solidFill>
                <a:srgbClr val="A1400C"/>
              </a:solidFill>
              <a:latin typeface="Arimo"/>
            </a:endParaRPr>
          </a:p>
          <a:p>
            <a:r>
              <a:rPr lang="en-GB" b="1" dirty="0" smtClean="0">
                <a:solidFill>
                  <a:srgbClr val="000000"/>
                </a:solidFill>
                <a:latin typeface="Arimo"/>
              </a:rPr>
              <a:t>63%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of respondents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understood that proper medical care and good practices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during pregnancy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could help prevent certain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disabilities.</a:t>
            </a:r>
          </a:p>
          <a:p>
            <a:endParaRPr lang="en-GB" dirty="0">
              <a:solidFill>
                <a:srgbClr val="000000"/>
              </a:solidFill>
              <a:latin typeface="Arimo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Arimo"/>
              </a:rPr>
              <a:t>However, misconceptions persisted: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22.3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%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attributed disabilities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to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luck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7.6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% believed all disabilities were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hereditary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 smtClean="0">
              <a:solidFill>
                <a:srgbClr val="000000"/>
              </a:solidFill>
              <a:latin typeface="Arimo"/>
            </a:endParaRPr>
          </a:p>
          <a:p>
            <a:endParaRPr lang="en-GB" dirty="0" smtClean="0">
              <a:solidFill>
                <a:srgbClr val="000000"/>
              </a:solidFill>
              <a:latin typeface="Arimo"/>
            </a:endParaRPr>
          </a:p>
          <a:p>
            <a:pPr algn="ctr"/>
            <a:r>
              <a:rPr lang="en-GB" b="1" dirty="0" smtClean="0">
                <a:solidFill>
                  <a:srgbClr val="FF0000"/>
                </a:solidFill>
                <a:latin typeface="Arimo"/>
              </a:rPr>
              <a:t>Findings reveal that individuals with secondary education had better knowledge than those with lower education.</a:t>
            </a:r>
            <a:endParaRPr lang="en-GB" b="1" dirty="0">
              <a:solidFill>
                <a:srgbClr val="FF0000"/>
              </a:solidFill>
              <a:latin typeface="Arimo"/>
            </a:endParaRPr>
          </a:p>
        </p:txBody>
      </p:sp>
    </p:spTree>
    <p:extLst>
      <p:ext uri="{BB962C8B-B14F-4D97-AF65-F5344CB8AC3E}">
        <p14:creationId xmlns:p14="http://schemas.microsoft.com/office/powerpoint/2010/main" val="367317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-1" y="5871645"/>
            <a:ext cx="12189813" cy="22857"/>
          </a:xfrm>
          <a:custGeom>
            <a:avLst/>
            <a:gdLst/>
            <a:ahLst/>
            <a:cxnLst/>
            <a:rect l="l" t="t" r="r" b="b"/>
            <a:pathLst>
              <a:path w="20104100">
                <a:moveTo>
                  <a:pt x="0" y="0"/>
                </a:moveTo>
                <a:lnTo>
                  <a:pt x="20104099" y="0"/>
                </a:lnTo>
              </a:path>
            </a:pathLst>
          </a:custGeom>
          <a:ln w="19119">
            <a:solidFill>
              <a:srgbClr val="D05C43"/>
            </a:solidFill>
          </a:ln>
        </p:spPr>
        <p:txBody>
          <a:bodyPr wrap="square" lIns="0" tIns="0" rIns="0" bIns="0" rtlCol="0"/>
          <a:lstStyle/>
          <a:p>
            <a:pPr defTabSz="508126"/>
            <a:r>
              <a:rPr lang="it-IT" sz="2000" dirty="0">
                <a:solidFill>
                  <a:prstClr val="black"/>
                </a:solidFill>
              </a:rPr>
              <a:t> </a:t>
            </a:r>
            <a:endParaRPr sz="2000" dirty="0">
              <a:solidFill>
                <a:prstClr val="black"/>
              </a:solidFill>
            </a:endParaRPr>
          </a:p>
        </p:txBody>
      </p:sp>
      <p:sp>
        <p:nvSpPr>
          <p:cNvPr id="6" name="object 26"/>
          <p:cNvSpPr txBox="1">
            <a:spLocks noGrp="1"/>
          </p:cNvSpPr>
          <p:nvPr>
            <p:ph type="ftr" sz="quarter" idx="4294967295"/>
          </p:nvPr>
        </p:nvSpPr>
        <p:spPr>
          <a:xfrm>
            <a:off x="315706" y="6049178"/>
            <a:ext cx="2488454" cy="183820"/>
          </a:xfrm>
          <a:prstGeom prst="rect">
            <a:avLst/>
          </a:prstGeom>
        </p:spPr>
        <p:txBody>
          <a:bodyPr vert="horz" wrap="square" lIns="0" tIns="27292" rIns="0" bIns="0" rtlCol="0">
            <a:spAutoFit/>
          </a:bodyPr>
          <a:lstStyle/>
          <a:p>
            <a:pPr marL="6347" marR="2539" algn="l" defTabSz="508126">
              <a:lnSpc>
                <a:spcPts val="1175"/>
              </a:lnSpc>
            </a:pPr>
            <a:r>
              <a:rPr lang="it-IT" sz="1200" b="1" spc="-7" dirty="0" smtClean="0">
                <a:solidFill>
                  <a:srgbClr val="D05C43"/>
                </a:solidFill>
                <a:latin typeface="BentonSans-Bold"/>
                <a:cs typeface="BentonSans-Bold"/>
              </a:rPr>
              <a:t>Tanzania</a:t>
            </a:r>
            <a:endParaRPr lang="it-IT" sz="1200" b="1" spc="-7" dirty="0">
              <a:solidFill>
                <a:srgbClr val="D05C43"/>
              </a:solidFill>
              <a:latin typeface="BentonSans-Bold"/>
              <a:cs typeface="BentonSans-Bold"/>
            </a:endParaRPr>
          </a:p>
        </p:txBody>
      </p:sp>
      <p:pic>
        <p:nvPicPr>
          <p:cNvPr id="8" name="Immagine 7" descr="logo_INGL_RGB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4875" y="6023133"/>
            <a:ext cx="1568553" cy="628072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233840" y="190923"/>
            <a:ext cx="8773000" cy="1184661"/>
          </a:xfrm>
          <a:prstGeom prst="rect">
            <a:avLst/>
          </a:prstGeom>
          <a:noFill/>
        </p:spPr>
        <p:txBody>
          <a:bodyPr wrap="square" lIns="45698" tIns="22849" rIns="45698" bIns="22849" rtlCol="0">
            <a:spAutoFit/>
          </a:bodyPr>
          <a:lstStyle/>
          <a:p>
            <a:pPr defTabSz="508126"/>
            <a:r>
              <a:rPr lang="it-IT" sz="3600" b="1" spc="-84" dirty="0" err="1" smtClean="0">
                <a:solidFill>
                  <a:srgbClr val="D05C43"/>
                </a:solidFill>
                <a:latin typeface="BentonSansComp-Black"/>
                <a:cs typeface="BentonSansComp-Black"/>
              </a:rPr>
              <a:t>Results</a:t>
            </a:r>
            <a:r>
              <a:rPr lang="it-IT" sz="3600" b="1" spc="-84" dirty="0" smtClean="0">
                <a:solidFill>
                  <a:srgbClr val="D05C43"/>
                </a:solidFill>
                <a:latin typeface="BentonSansComp-Black"/>
                <a:cs typeface="BentonSansComp-Black"/>
              </a:rPr>
              <a:t> - ATTITUDES</a:t>
            </a:r>
          </a:p>
          <a:p>
            <a:pPr defTabSz="508126"/>
            <a:endParaRPr lang="it-IT" sz="3699" b="1" spc="-84" dirty="0">
              <a:solidFill>
                <a:srgbClr val="D05C43"/>
              </a:solidFill>
              <a:latin typeface="BentonSansComp-Black"/>
              <a:cs typeface="BentonSansComp-Black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315706" y="968947"/>
            <a:ext cx="1112308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A1400C"/>
                </a:solidFill>
                <a:latin typeface="Arimo"/>
              </a:rPr>
              <a:t>Education and </a:t>
            </a:r>
            <a:r>
              <a:rPr lang="en-GB" sz="2000" b="1" dirty="0" smtClean="0">
                <a:solidFill>
                  <a:srgbClr val="A1400C"/>
                </a:solidFill>
                <a:latin typeface="Arimo"/>
              </a:rPr>
              <a:t>inclusion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 smtClean="0">
                <a:solidFill>
                  <a:srgbClr val="000000"/>
                </a:solidFill>
                <a:latin typeface="Arimo"/>
              </a:rPr>
              <a:t>75.2%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of respondents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believe that children with neurodevelopmental disorders should attend regular schools with adequate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support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20.8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% think they should be placed in special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schools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00000"/>
                </a:solidFill>
                <a:latin typeface="Arimo"/>
              </a:rPr>
              <a:t>4.1%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expressed doubts about their ability to learn or their potential to disturb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classmates</a:t>
            </a:r>
          </a:p>
          <a:p>
            <a:endParaRPr lang="en-GB" sz="2400" b="1" dirty="0">
              <a:solidFill>
                <a:srgbClr val="000000"/>
              </a:solidFill>
              <a:latin typeface="Arimo"/>
            </a:endParaRPr>
          </a:p>
          <a:p>
            <a:r>
              <a:rPr lang="en-GB" sz="2000" b="1" dirty="0" smtClean="0">
                <a:solidFill>
                  <a:srgbClr val="A1400C"/>
                </a:solidFill>
                <a:latin typeface="Arimo"/>
              </a:rPr>
              <a:t>Treatment </a:t>
            </a:r>
            <a:r>
              <a:rPr lang="en-GB" sz="2000" b="1" dirty="0">
                <a:solidFill>
                  <a:srgbClr val="A1400C"/>
                </a:solidFill>
                <a:latin typeface="Arimo"/>
              </a:rPr>
              <a:t>and social </a:t>
            </a:r>
            <a:r>
              <a:rPr lang="en-GB" sz="2000" b="1" dirty="0" smtClean="0">
                <a:solidFill>
                  <a:srgbClr val="A1400C"/>
                </a:solidFill>
                <a:latin typeface="Arimo"/>
              </a:rPr>
              <a:t>acceptance: </a:t>
            </a:r>
            <a:r>
              <a:rPr lang="en-GB" b="1" dirty="0" smtClean="0">
                <a:solidFill>
                  <a:srgbClr val="000000"/>
                </a:solidFill>
                <a:latin typeface="Arimo"/>
              </a:rPr>
              <a:t>92.1</a:t>
            </a:r>
            <a:r>
              <a:rPr lang="en-GB" b="1" dirty="0">
                <a:solidFill>
                  <a:srgbClr val="000000"/>
                </a:solidFill>
                <a:latin typeface="Arimo"/>
              </a:rPr>
              <a:t>% of respondents believe that children with disabilities and their families should be treated with compassion and support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, rejecting notions of avoidance (1.8%) or blame (6.1%). </a:t>
            </a:r>
            <a:endParaRPr lang="en-GB" dirty="0" smtClean="0">
              <a:solidFill>
                <a:srgbClr val="000000"/>
              </a:solidFill>
              <a:latin typeface="Arimo"/>
            </a:endParaRPr>
          </a:p>
          <a:p>
            <a:endParaRPr lang="en-GB" sz="2400" b="1" dirty="0">
              <a:solidFill>
                <a:srgbClr val="000000"/>
              </a:solidFill>
              <a:latin typeface="Arimo"/>
            </a:endParaRPr>
          </a:p>
          <a:p>
            <a:r>
              <a:rPr lang="en-GB" sz="2000" b="1" dirty="0" smtClean="0">
                <a:solidFill>
                  <a:srgbClr val="A1400C"/>
                </a:solidFill>
                <a:latin typeface="Arimo"/>
              </a:rPr>
              <a:t>Perceived </a:t>
            </a:r>
            <a:r>
              <a:rPr lang="en-GB" sz="2000" b="1" dirty="0">
                <a:solidFill>
                  <a:srgbClr val="A1400C"/>
                </a:solidFill>
                <a:latin typeface="Arimo"/>
              </a:rPr>
              <a:t>potential and </a:t>
            </a:r>
            <a:r>
              <a:rPr lang="en-GB" sz="2000" b="1" dirty="0" smtClean="0">
                <a:solidFill>
                  <a:srgbClr val="A1400C"/>
                </a:solidFill>
                <a:latin typeface="Arimo"/>
              </a:rPr>
              <a:t>talents: </a:t>
            </a:r>
            <a:r>
              <a:rPr lang="en-GB" b="1" dirty="0" smtClean="0">
                <a:solidFill>
                  <a:srgbClr val="000000"/>
                </a:solidFill>
                <a:latin typeface="Arimo"/>
              </a:rPr>
              <a:t>89.6</a:t>
            </a:r>
            <a:r>
              <a:rPr lang="en-GB" b="1" dirty="0">
                <a:solidFill>
                  <a:srgbClr val="000000"/>
                </a:solidFill>
                <a:latin typeface="Arimo"/>
              </a:rPr>
              <a:t>% of respondents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recognize that children with disabilities can become </a:t>
            </a:r>
            <a:r>
              <a:rPr lang="en-GB" b="1" dirty="0">
                <a:solidFill>
                  <a:srgbClr val="000000"/>
                </a:solidFill>
                <a:latin typeface="Arimo"/>
              </a:rPr>
              <a:t>productive members of the community 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if given the right support and opportunities. </a:t>
            </a:r>
            <a:endParaRPr lang="en-GB" dirty="0" smtClean="0">
              <a:solidFill>
                <a:srgbClr val="000000"/>
              </a:solidFill>
              <a:latin typeface="Arimo"/>
            </a:endParaRPr>
          </a:p>
          <a:p>
            <a:endParaRPr lang="en-GB" dirty="0">
              <a:solidFill>
                <a:srgbClr val="000000"/>
              </a:solidFill>
              <a:latin typeface="Arimo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Arimo"/>
              </a:rPr>
              <a:t>93.5</a:t>
            </a:r>
            <a:r>
              <a:rPr lang="en-GB" dirty="0">
                <a:solidFill>
                  <a:srgbClr val="000000"/>
                </a:solidFill>
                <a:latin typeface="Arimo"/>
              </a:rPr>
              <a:t>% believe they can develop talents and special abilities under appropriate </a:t>
            </a:r>
            <a:r>
              <a:rPr lang="en-GB" dirty="0" smtClean="0">
                <a:solidFill>
                  <a:srgbClr val="000000"/>
                </a:solidFill>
                <a:latin typeface="Arimo"/>
              </a:rPr>
              <a:t>conditions.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20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VU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1344</Words>
  <Application>Microsoft Office PowerPoint</Application>
  <PresentationFormat>Widescreen</PresentationFormat>
  <Paragraphs>185</Paragraphs>
  <Slides>15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15</vt:i4>
      </vt:variant>
    </vt:vector>
  </HeadingPairs>
  <TitlesOfParts>
    <vt:vector size="26" baseType="lpstr">
      <vt:lpstr>Arial</vt:lpstr>
      <vt:lpstr>Arimo</vt:lpstr>
      <vt:lpstr>BentonSans-Bold</vt:lpstr>
      <vt:lpstr>BentonSans-Book</vt:lpstr>
      <vt:lpstr>BentonSansComp-Black</vt:lpstr>
      <vt:lpstr>Calibri</vt:lpstr>
      <vt:lpstr>Calibri Light</vt:lpstr>
      <vt:lpstr>Times New Roman</vt:lpstr>
      <vt:lpstr>Wingdings</vt:lpstr>
      <vt:lpstr>Tema di Office</vt:lpstr>
      <vt:lpstr>VUOTO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Angela Bertocco</dc:creator>
  <cp:lastModifiedBy>cuamm</cp:lastModifiedBy>
  <cp:revision>30</cp:revision>
  <dcterms:created xsi:type="dcterms:W3CDTF">2019-10-11T15:02:08Z</dcterms:created>
  <dcterms:modified xsi:type="dcterms:W3CDTF">2025-05-19T14:04:15Z</dcterms:modified>
</cp:coreProperties>
</file>