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4" r:id="rId4"/>
    <p:sldId id="258" r:id="rId5"/>
    <p:sldId id="270" r:id="rId6"/>
    <p:sldId id="266" r:id="rId7"/>
    <p:sldId id="271" r:id="rId8"/>
    <p:sldId id="267" r:id="rId9"/>
    <p:sldId id="268" r:id="rId10"/>
    <p:sldId id="262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uamm" initials="c" lastIdx="1" clrIdx="0">
    <p:extLst>
      <p:ext uri="{19B8F6BF-5375-455C-9EA6-DF929625EA0E}">
        <p15:presenceInfo xmlns:p15="http://schemas.microsoft.com/office/powerpoint/2012/main" userId="cuam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44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77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1277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E CON PIEDI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80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09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45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18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88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02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40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28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471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29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68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508126" rtl="0" eaLnBrk="1" latinLnBrk="0" hangingPunct="1">
        <a:spcBef>
          <a:spcPct val="0"/>
        </a:spcBef>
        <a:buNone/>
        <a:defRPr sz="48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95" indent="-381095" algn="l" defTabSz="508126" rtl="0" eaLnBrk="1" latinLnBrk="0" hangingPunct="1">
        <a:spcBef>
          <a:spcPct val="20000"/>
        </a:spcBef>
        <a:buFont typeface="Arial"/>
        <a:buChar char="•"/>
        <a:defRPr sz="3549" kern="1200">
          <a:solidFill>
            <a:schemeClr val="tx1"/>
          </a:solidFill>
          <a:latin typeface="+mn-lt"/>
          <a:ea typeface="+mn-ea"/>
          <a:cs typeface="+mn-cs"/>
        </a:defRPr>
      </a:lvl1pPr>
      <a:lvl2pPr marL="825705" indent="-317579" algn="l" defTabSz="508126" rtl="0" eaLnBrk="1" latinLnBrk="0" hangingPunct="1">
        <a:spcBef>
          <a:spcPct val="20000"/>
        </a:spcBef>
        <a:buFont typeface="Arial"/>
        <a:buChar char="–"/>
        <a:defRPr sz="3099" kern="1200">
          <a:solidFill>
            <a:schemeClr val="tx1"/>
          </a:solidFill>
          <a:latin typeface="+mn-lt"/>
          <a:ea typeface="+mn-ea"/>
          <a:cs typeface="+mn-cs"/>
        </a:defRPr>
      </a:lvl2pPr>
      <a:lvl3pPr marL="1270314" indent="-254063" algn="l" defTabSz="508126" rtl="0" eaLnBrk="1" latinLnBrk="0" hangingPunct="1">
        <a:spcBef>
          <a:spcPct val="20000"/>
        </a:spcBef>
        <a:buFont typeface="Arial"/>
        <a:buChar char="•"/>
        <a:defRPr sz="2599" kern="1200">
          <a:solidFill>
            <a:schemeClr val="tx1"/>
          </a:solidFill>
          <a:latin typeface="+mn-lt"/>
          <a:ea typeface="+mn-ea"/>
          <a:cs typeface="+mn-cs"/>
        </a:defRPr>
      </a:lvl3pPr>
      <a:lvl4pPr marL="1778440" indent="-254063" algn="l" defTabSz="508126" rtl="0" eaLnBrk="1" latinLnBrk="0" hangingPunct="1">
        <a:spcBef>
          <a:spcPct val="20000"/>
        </a:spcBef>
        <a:buFont typeface="Arial"/>
        <a:buChar char="–"/>
        <a:defRPr sz="21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567" indent="-254063" algn="l" defTabSz="508126" rtl="0" eaLnBrk="1" latinLnBrk="0" hangingPunct="1">
        <a:spcBef>
          <a:spcPct val="20000"/>
        </a:spcBef>
        <a:buFont typeface="Arial"/>
        <a:buChar char="»"/>
        <a:defRPr sz="2150" kern="1200">
          <a:solidFill>
            <a:schemeClr val="tx1"/>
          </a:solidFill>
          <a:latin typeface="+mn-lt"/>
          <a:ea typeface="+mn-ea"/>
          <a:cs typeface="+mn-cs"/>
        </a:defRPr>
      </a:lvl5pPr>
      <a:lvl6pPr marL="2794691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6pPr>
      <a:lvl7pPr marL="3302817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7pPr>
      <a:lvl8pPr marL="3810943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8pPr>
      <a:lvl9pPr marL="4319068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126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253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377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503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0628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8754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6879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5005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C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"/>
          <p:cNvSpPr txBox="1"/>
          <p:nvPr/>
        </p:nvSpPr>
        <p:spPr>
          <a:xfrm>
            <a:off x="321068" y="2808164"/>
            <a:ext cx="10713277" cy="1483415"/>
          </a:xfrm>
          <a:prstGeom prst="rect">
            <a:avLst/>
          </a:prstGeom>
        </p:spPr>
        <p:txBody>
          <a:bodyPr vert="horz" wrap="square" lIns="0" tIns="6029" rIns="0" bIns="0" rtlCol="0">
            <a:spAutoFit/>
          </a:bodyPr>
          <a:lstStyle/>
          <a:p>
            <a:pPr marL="6347" defTabSz="508126">
              <a:spcBef>
                <a:spcPts val="47"/>
              </a:spcBef>
            </a:pPr>
            <a:r>
              <a:rPr lang="en-GB" sz="3200" dirty="0" smtClean="0">
                <a:solidFill>
                  <a:prstClr val="white"/>
                </a:solidFill>
                <a:latin typeface="BentonSansComp-Black"/>
                <a:cs typeface="BentonSansComp-Black"/>
              </a:rPr>
              <a:t>Childhood disability </a:t>
            </a:r>
            <a:r>
              <a:rPr lang="en-GB" sz="3200" dirty="0">
                <a:solidFill>
                  <a:prstClr val="white"/>
                </a:solidFill>
                <a:latin typeface="BentonSansComp-Black"/>
                <a:cs typeface="BentonSansComp-Black"/>
              </a:rPr>
              <a:t>in Low and Middle Income Countries (LMIC): improve knowledge about infants at risk of or with neurodevelopmental </a:t>
            </a:r>
            <a:r>
              <a:rPr lang="en-GB" sz="3200" dirty="0" smtClean="0">
                <a:solidFill>
                  <a:prstClr val="white"/>
                </a:solidFill>
                <a:latin typeface="BentonSansComp-Black"/>
                <a:cs typeface="BentonSansComp-Black"/>
              </a:rPr>
              <a:t>disorders</a:t>
            </a:r>
            <a:endParaRPr sz="1600" dirty="0">
              <a:solidFill>
                <a:prstClr val="white"/>
              </a:solidFill>
              <a:latin typeface="BentonSansComp-Black"/>
              <a:cs typeface="BentonSansComp-Black"/>
            </a:endParaRPr>
          </a:p>
        </p:txBody>
      </p:sp>
      <p:sp>
        <p:nvSpPr>
          <p:cNvPr id="15" name="object 3"/>
          <p:cNvSpPr/>
          <p:nvPr/>
        </p:nvSpPr>
        <p:spPr>
          <a:xfrm>
            <a:off x="321068" y="2702882"/>
            <a:ext cx="4999078" cy="22857"/>
          </a:xfrm>
          <a:custGeom>
            <a:avLst/>
            <a:gdLst/>
            <a:ahLst/>
            <a:cxnLst/>
            <a:rect l="l" t="t" r="r" b="b"/>
            <a:pathLst>
              <a:path w="8251190">
                <a:moveTo>
                  <a:pt x="0" y="0"/>
                </a:moveTo>
                <a:lnTo>
                  <a:pt x="8251057" y="0"/>
                </a:lnTo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08126"/>
            <a:endParaRPr sz="2000">
              <a:solidFill>
                <a:prstClr val="black"/>
              </a:solidFill>
            </a:endParaRPr>
          </a:p>
        </p:txBody>
      </p:sp>
      <p:pic>
        <p:nvPicPr>
          <p:cNvPr id="7" name="Immagine 6" descr="logo_INGL_BIANC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59" y="326268"/>
            <a:ext cx="4292318" cy="171870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21068" y="4374004"/>
            <a:ext cx="11029801" cy="2134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it-IT" sz="1400" dirty="0">
                <a:solidFill>
                  <a:schemeClr val="bg1"/>
                </a:solidFill>
                <a:latin typeface="BentonSans-Bold"/>
              </a:rPr>
              <a:t>Da Prato S.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1,2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Antonelli C.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1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Camilletti M.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1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Marchi V.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1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Guzzetta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A.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2,3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Mercante A.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4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Brasili P.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5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Miccolis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L.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3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Farsaci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T.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3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Mwumbe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E.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3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Mlowe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P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5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,.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Belardi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P.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3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Borellini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M. </a:t>
            </a:r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3</a:t>
            </a:r>
            <a:endParaRPr lang="en-GB" sz="1400" dirty="0">
              <a:solidFill>
                <a:schemeClr val="bg1"/>
              </a:solidFill>
              <a:latin typeface="BentonSans-Bold"/>
            </a:endParaRPr>
          </a:p>
          <a:p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 </a:t>
            </a:r>
            <a:endParaRPr lang="en-GB" sz="1400" dirty="0">
              <a:solidFill>
                <a:schemeClr val="bg1"/>
              </a:solidFill>
              <a:latin typeface="BentonSans-Bold"/>
            </a:endParaRPr>
          </a:p>
          <a:p>
            <a:r>
              <a:rPr lang="it-IT" sz="1400" baseline="30000" dirty="0">
                <a:solidFill>
                  <a:schemeClr val="bg1"/>
                </a:solidFill>
                <a:latin typeface="BentonSans-Bold"/>
              </a:rPr>
              <a:t>1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Department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of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Developmental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Neuroscience</a:t>
            </a:r>
            <a:r>
              <a:rPr lang="it-IT" sz="1400" dirty="0">
                <a:solidFill>
                  <a:schemeClr val="bg1"/>
                </a:solidFill>
                <a:latin typeface="BentonSans-Bold"/>
              </a:rPr>
              <a:t>, IRCCS Fondazione Stella Maris, Pisa, </a:t>
            </a:r>
            <a:r>
              <a:rPr lang="it-IT" sz="1400" dirty="0" err="1">
                <a:solidFill>
                  <a:schemeClr val="bg1"/>
                </a:solidFill>
                <a:latin typeface="BentonSans-Bold"/>
              </a:rPr>
              <a:t>Italy</a:t>
            </a:r>
            <a:endParaRPr lang="en-GB" sz="1400" dirty="0">
              <a:solidFill>
                <a:schemeClr val="bg1"/>
              </a:solidFill>
              <a:latin typeface="BentonSans-Bold"/>
            </a:endParaRPr>
          </a:p>
          <a:p>
            <a:r>
              <a:rPr lang="en-GB" sz="1400" baseline="30000" dirty="0">
                <a:solidFill>
                  <a:schemeClr val="bg1"/>
                </a:solidFill>
                <a:latin typeface="BentonSans-Bold"/>
              </a:rPr>
              <a:t>2</a:t>
            </a:r>
            <a:r>
              <a:rPr lang="en-GB" sz="1400" dirty="0">
                <a:solidFill>
                  <a:schemeClr val="bg1"/>
                </a:solidFill>
                <a:latin typeface="BentonSans-Bold"/>
              </a:rPr>
              <a:t> Ph.D. Programme in Clinical and Translational Sciences, University of Pisa, Pisa, Italy</a:t>
            </a:r>
          </a:p>
          <a:p>
            <a:r>
              <a:rPr lang="en-GB" sz="1400" baseline="30000" dirty="0">
                <a:solidFill>
                  <a:schemeClr val="bg1"/>
                </a:solidFill>
                <a:latin typeface="BentonSans-Bold"/>
              </a:rPr>
              <a:t>3 </a:t>
            </a:r>
            <a:r>
              <a:rPr lang="en-GB" sz="1400" dirty="0">
                <a:solidFill>
                  <a:schemeClr val="bg1"/>
                </a:solidFill>
                <a:latin typeface="BentonSans-Bold"/>
              </a:rPr>
              <a:t>Doctors with Africa CUAMM, Iringa, Tanzania</a:t>
            </a:r>
          </a:p>
          <a:p>
            <a:r>
              <a:rPr lang="en-GB" sz="1400" baseline="30000" dirty="0">
                <a:solidFill>
                  <a:schemeClr val="bg1"/>
                </a:solidFill>
                <a:latin typeface="BentonSans-Bold"/>
              </a:rPr>
              <a:t>4 </a:t>
            </a:r>
            <a:r>
              <a:rPr lang="en-GB" sz="1400" dirty="0">
                <a:solidFill>
                  <a:schemeClr val="bg1"/>
                </a:solidFill>
                <a:latin typeface="BentonSans-Bold"/>
              </a:rPr>
              <a:t>Department of Biomedical and </a:t>
            </a:r>
            <a:r>
              <a:rPr lang="en-GB" sz="1400" dirty="0" err="1">
                <a:solidFill>
                  <a:schemeClr val="bg1"/>
                </a:solidFill>
                <a:latin typeface="BentonSans-Bold"/>
              </a:rPr>
              <a:t>Neuromotor</a:t>
            </a:r>
            <a:r>
              <a:rPr lang="en-GB" sz="1400" dirty="0">
                <a:solidFill>
                  <a:schemeClr val="bg1"/>
                </a:solidFill>
                <a:latin typeface="BentonSans-Bold"/>
              </a:rPr>
              <a:t> Sciences (DIBINEM), University of Bologna</a:t>
            </a:r>
          </a:p>
          <a:p>
            <a:r>
              <a:rPr lang="en-GB" sz="1400" baseline="30000" dirty="0">
                <a:solidFill>
                  <a:schemeClr val="bg1"/>
                </a:solidFill>
                <a:latin typeface="BentonSans-Bold"/>
              </a:rPr>
              <a:t>5</a:t>
            </a:r>
            <a:r>
              <a:rPr lang="en-GB" sz="1400" dirty="0">
                <a:solidFill>
                  <a:schemeClr val="bg1"/>
                </a:solidFill>
                <a:latin typeface="BentonSans-Bold"/>
              </a:rPr>
              <a:t> CALL Africa NGOs, Iringa, </a:t>
            </a:r>
            <a:r>
              <a:rPr lang="en-GB" sz="1400" dirty="0" smtClean="0">
                <a:solidFill>
                  <a:schemeClr val="bg1"/>
                </a:solidFill>
                <a:latin typeface="BentonSans-Bold"/>
              </a:rPr>
              <a:t>Tanzania</a:t>
            </a:r>
            <a:endParaRPr lang="en-GB" sz="1400" dirty="0">
              <a:solidFill>
                <a:schemeClr val="bg1"/>
              </a:solidFill>
              <a:latin typeface="BentonSans-Bold"/>
            </a:endParaRPr>
          </a:p>
        </p:txBody>
      </p:sp>
    </p:spTree>
    <p:extLst>
      <p:ext uri="{BB962C8B-B14F-4D97-AF65-F5344CB8AC3E}">
        <p14:creationId xmlns:p14="http://schemas.microsoft.com/office/powerpoint/2010/main" val="104651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8535"/>
            <a:ext cx="2150948" cy="181447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77147" y="190923"/>
            <a:ext cx="3111163" cy="615403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OUTLINE</a:t>
            </a:r>
            <a:endParaRPr lang="it-IT" sz="3699" dirty="0">
              <a:solidFill>
                <a:srgbClr val="D05C43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169381" y="212085"/>
            <a:ext cx="3619107" cy="4129185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1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 </a:t>
            </a:r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>
              <a:lnSpc>
                <a:spcPts val="2200"/>
              </a:lnSpc>
            </a:pPr>
            <a:r>
              <a:rPr lang="it-IT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Background and </a:t>
            </a: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Objective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2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Methodology</a:t>
            </a:r>
            <a:endParaRPr lang="it-IT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3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Results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4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Recommendations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846" y="6048535"/>
            <a:ext cx="1568553" cy="62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Background</a:t>
            </a: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315706" y="898630"/>
            <a:ext cx="109340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b="1" dirty="0">
                <a:solidFill>
                  <a:prstClr val="black"/>
                </a:solidFill>
                <a:latin typeface="BentonSans-Book"/>
                <a:cs typeface="BentonSans-Book"/>
              </a:rPr>
              <a:t>Neurodevelopmental disorders in children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, which include conditions such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as autism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spectrum disorders, cerebral palsy, and developmental delay,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pose significant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challenges to public health, particularly in low-resource settings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like Iringa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District Council (Iringa DC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), in Tanzania. </a:t>
            </a:r>
          </a:p>
          <a:p>
            <a:pPr algn="just"/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500" b="1" dirty="0" smtClean="0">
                <a:solidFill>
                  <a:prstClr val="black"/>
                </a:solidFill>
                <a:latin typeface="BentonSans-Book"/>
                <a:cs typeface="BentonSans-Book"/>
              </a:rPr>
              <a:t>Early </a:t>
            </a:r>
            <a:r>
              <a:rPr lang="en-GB" sz="2500" b="1" dirty="0">
                <a:solidFill>
                  <a:prstClr val="black"/>
                </a:solidFill>
                <a:latin typeface="BentonSans-Book"/>
                <a:cs typeface="BentonSans-Book"/>
              </a:rPr>
              <a:t>diagnosis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and intervention are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critical in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improving outcomes for affected children, but these practices are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often hindered by: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limited awareness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cultural factors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inadequate healthcare infrastructure</a:t>
            </a:r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</p:txBody>
      </p:sp>
    </p:spTree>
    <p:extLst>
      <p:ext uri="{BB962C8B-B14F-4D97-AF65-F5344CB8AC3E}">
        <p14:creationId xmlns:p14="http://schemas.microsoft.com/office/powerpoint/2010/main" val="11515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315706" y="326801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Objective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407150" y="1640093"/>
            <a:ext cx="10917341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A </a:t>
            </a:r>
            <a:r>
              <a:rPr lang="en-GB" sz="2500" b="1" dirty="0" smtClean="0">
                <a:solidFill>
                  <a:prstClr val="black"/>
                </a:solidFill>
                <a:latin typeface="BentonSans-Book"/>
                <a:cs typeface="BentonSans-Book"/>
              </a:rPr>
              <a:t>training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to health care providers has been conducted in </a:t>
            </a:r>
            <a:r>
              <a:rPr lang="en-GB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Tosamaganga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Regional Referral hospital (Iringa) with the objective of </a:t>
            </a:r>
            <a:r>
              <a:rPr lang="en-GB" sz="2500" b="1" dirty="0" smtClean="0">
                <a:solidFill>
                  <a:prstClr val="black"/>
                </a:solidFill>
                <a:latin typeface="BentonSans-Book"/>
                <a:cs typeface="BentonSans-Book"/>
              </a:rPr>
              <a:t>optimizing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 </a:t>
            </a:r>
            <a:r>
              <a:rPr lang="en-GB" sz="2500" b="1" dirty="0">
                <a:solidFill>
                  <a:prstClr val="black"/>
                </a:solidFill>
                <a:latin typeface="BentonSans-Book"/>
                <a:cs typeface="BentonSans-Book"/>
              </a:rPr>
              <a:t>diagnostic-therapeutic pathway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for neurodevelopmental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disorders.</a:t>
            </a:r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</p:txBody>
      </p:sp>
    </p:spTree>
    <p:extLst>
      <p:ext uri="{BB962C8B-B14F-4D97-AF65-F5344CB8AC3E}">
        <p14:creationId xmlns:p14="http://schemas.microsoft.com/office/powerpoint/2010/main" val="64110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11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Methodology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71231" y="1052181"/>
            <a:ext cx="1093239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Five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specialists conducted a 4-day training (February 4–7, 2025) at </a:t>
            </a:r>
            <a:r>
              <a:rPr lang="en-GB" sz="2500" dirty="0" err="1">
                <a:solidFill>
                  <a:prstClr val="black"/>
                </a:solidFill>
                <a:latin typeface="BentonSans-Book"/>
                <a:cs typeface="BentonSans-Book"/>
              </a:rPr>
              <a:t>Tosamaganga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 Regional Referral Hospital, 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Iringa, Tanzania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. </a:t>
            </a:r>
            <a:endParaRPr lang="en-GB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Topics included: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Psychomotor Delays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Intellectual Disability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Cerebral Palsy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Communication/Language Disorders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Autism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Epilepsy</a:t>
            </a:r>
          </a:p>
          <a:p>
            <a:pPr algn="just"/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Knowledge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gains were assessed via pre-/post-test questionnaires.</a:t>
            </a:r>
          </a:p>
        </p:txBody>
      </p:sp>
    </p:spTree>
    <p:extLst>
      <p:ext uri="{BB962C8B-B14F-4D97-AF65-F5344CB8AC3E}">
        <p14:creationId xmlns:p14="http://schemas.microsoft.com/office/powerpoint/2010/main" val="3208805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11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06" y="718851"/>
            <a:ext cx="5340780" cy="4005585"/>
          </a:xfrm>
          <a:prstGeom prst="rect">
            <a:avLst/>
          </a:prstGeom>
        </p:spPr>
      </p:pic>
      <p:pic>
        <p:nvPicPr>
          <p:cNvPr id="7" name="Immagin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908" y="718851"/>
            <a:ext cx="5272439" cy="4005585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722932" y="4853067"/>
            <a:ext cx="9133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err="1" smtClean="0">
                <a:latin typeface="BentonSans-Bold"/>
              </a:rPr>
              <a:t>Pictures</a:t>
            </a:r>
            <a:r>
              <a:rPr lang="it-IT" i="1" dirty="0" smtClean="0">
                <a:latin typeface="BentonSans-Bold"/>
              </a:rPr>
              <a:t> </a:t>
            </a:r>
            <a:r>
              <a:rPr lang="it-IT" i="1" dirty="0" err="1" smtClean="0">
                <a:latin typeface="BentonSans-Bold"/>
              </a:rPr>
              <a:t>taken</a:t>
            </a:r>
            <a:r>
              <a:rPr lang="it-IT" i="1" dirty="0" smtClean="0">
                <a:latin typeface="BentonSans-Bold"/>
              </a:rPr>
              <a:t> </a:t>
            </a:r>
            <a:r>
              <a:rPr lang="it-IT" i="1" dirty="0" err="1" smtClean="0">
                <a:latin typeface="BentonSans-Bold"/>
              </a:rPr>
              <a:t>during</a:t>
            </a:r>
            <a:r>
              <a:rPr lang="it-IT" i="1" dirty="0" smtClean="0">
                <a:latin typeface="BentonSans-Bold"/>
              </a:rPr>
              <a:t> the training in </a:t>
            </a:r>
            <a:r>
              <a:rPr lang="it-IT" i="1" dirty="0" err="1" smtClean="0">
                <a:latin typeface="BentonSans-Bold"/>
              </a:rPr>
              <a:t>Tosamaganga</a:t>
            </a:r>
            <a:r>
              <a:rPr lang="it-IT" i="1" dirty="0" smtClean="0">
                <a:latin typeface="BentonSans-Bold"/>
              </a:rPr>
              <a:t> </a:t>
            </a:r>
            <a:r>
              <a:rPr lang="it-IT" i="1" dirty="0" err="1" smtClean="0">
                <a:latin typeface="BentonSans-Bold"/>
              </a:rPr>
              <a:t>Regional</a:t>
            </a:r>
            <a:r>
              <a:rPr lang="it-IT" i="1" dirty="0" smtClean="0">
                <a:latin typeface="BentonSans-Bold"/>
              </a:rPr>
              <a:t> </a:t>
            </a:r>
            <a:r>
              <a:rPr lang="it-IT" i="1" dirty="0" err="1" smtClean="0">
                <a:latin typeface="BentonSans-Bold"/>
              </a:rPr>
              <a:t>Referral</a:t>
            </a:r>
            <a:r>
              <a:rPr lang="it-IT" i="1" dirty="0" smtClean="0">
                <a:latin typeface="BentonSans-Bold"/>
              </a:rPr>
              <a:t> Hospital</a:t>
            </a:r>
            <a:endParaRPr lang="en-GB" i="1" dirty="0">
              <a:latin typeface="BentonSans-Bold"/>
            </a:endParaRPr>
          </a:p>
        </p:txBody>
      </p:sp>
    </p:spTree>
    <p:extLst>
      <p:ext uri="{BB962C8B-B14F-4D97-AF65-F5344CB8AC3E}">
        <p14:creationId xmlns:p14="http://schemas.microsoft.com/office/powerpoint/2010/main" val="382688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Results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568569" y="1213229"/>
            <a:ext cx="105009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BentonSans-Book"/>
              </a:rPr>
              <a:t>Overall knowledge improvement was modest (average score: 0.56 to 0.58), with topic-specific variations: </a:t>
            </a:r>
            <a:endParaRPr lang="en-GB" sz="2400" dirty="0" smtClean="0">
              <a:latin typeface="BentonSans-Book"/>
            </a:endParaRPr>
          </a:p>
          <a:p>
            <a:endParaRPr lang="en-GB" sz="2400" dirty="0" smtClean="0">
              <a:latin typeface="BentonSans-Book"/>
            </a:endParaRPr>
          </a:p>
          <a:p>
            <a:pPr marL="514350" indent="-514350">
              <a:buAutoNum type="romanLcPeriod"/>
            </a:pPr>
            <a:r>
              <a:rPr lang="en-GB" sz="2400" dirty="0" smtClean="0">
                <a:latin typeface="BentonSans-Book"/>
              </a:rPr>
              <a:t>Highest </a:t>
            </a:r>
            <a:r>
              <a:rPr lang="en-GB" sz="2400" dirty="0">
                <a:latin typeface="BentonSans-Book"/>
              </a:rPr>
              <a:t>gains: Communication Disorders/Autism (+22.14%); </a:t>
            </a:r>
            <a:endParaRPr lang="en-GB" sz="2400" dirty="0" smtClean="0">
              <a:latin typeface="BentonSans-Book"/>
            </a:endParaRPr>
          </a:p>
          <a:p>
            <a:pPr marL="514350" indent="-514350">
              <a:buAutoNum type="romanLcPeriod"/>
            </a:pPr>
            <a:r>
              <a:rPr lang="en-GB" sz="2400" dirty="0" smtClean="0">
                <a:latin typeface="BentonSans-Book"/>
              </a:rPr>
              <a:t>Moderate </a:t>
            </a:r>
            <a:r>
              <a:rPr lang="en-GB" sz="2400" dirty="0">
                <a:latin typeface="BentonSans-Book"/>
              </a:rPr>
              <a:t>gains: Psychomotor Development (+3.85%), Cerebral Palsy (+3.28%); </a:t>
            </a:r>
            <a:endParaRPr lang="en-GB" sz="2400" dirty="0" smtClean="0">
              <a:latin typeface="BentonSans-Book"/>
            </a:endParaRPr>
          </a:p>
          <a:p>
            <a:pPr marL="514350" indent="-514350">
              <a:buAutoNum type="romanLcPeriod"/>
            </a:pPr>
            <a:r>
              <a:rPr lang="en-GB" sz="2400" dirty="0" smtClean="0">
                <a:latin typeface="BentonSans-Book"/>
              </a:rPr>
              <a:t>Decline</a:t>
            </a:r>
            <a:r>
              <a:rPr lang="en-GB" sz="2400" dirty="0">
                <a:latin typeface="BentonSans-Book"/>
              </a:rPr>
              <a:t>: Epilepsy (−5.92</a:t>
            </a:r>
            <a:r>
              <a:rPr lang="en-GB" sz="2400" dirty="0" smtClean="0">
                <a:latin typeface="BentonSans-Book"/>
              </a:rPr>
              <a:t>%)</a:t>
            </a:r>
          </a:p>
          <a:p>
            <a:endParaRPr lang="it-IT" sz="2400" dirty="0">
              <a:latin typeface="BentonSans-Book"/>
            </a:endParaRPr>
          </a:p>
        </p:txBody>
      </p:sp>
    </p:spTree>
    <p:extLst>
      <p:ext uri="{BB962C8B-B14F-4D97-AF65-F5344CB8AC3E}">
        <p14:creationId xmlns:p14="http://schemas.microsoft.com/office/powerpoint/2010/main" val="131607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Recommendations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41496" y="1138191"/>
            <a:ext cx="1137864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Disparities suggest pre-existing familiarity with some topics (e.g., Cerebral Palsy) versus heightened engagement with others (e.g., Autism). </a:t>
            </a:r>
          </a:p>
          <a:p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Findings highlight needs for: </a:t>
            </a:r>
          </a:p>
          <a:p>
            <a:r>
              <a:rPr lang="en-GB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i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) tailored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content balancing foundational and advanced knowledge; </a:t>
            </a:r>
          </a:p>
          <a:p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ii) additional focus on underperforming areas (e.g., Epilepsy); </a:t>
            </a:r>
          </a:p>
          <a:p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iii) sustained training to reinforce gains.</a:t>
            </a:r>
          </a:p>
          <a:p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This initiative identified actionable strategies to strengthen neurodevelopmental care in LMIC settings.</a:t>
            </a:r>
          </a:p>
        </p:txBody>
      </p:sp>
    </p:spTree>
    <p:extLst>
      <p:ext uri="{BB962C8B-B14F-4D97-AF65-F5344CB8AC3E}">
        <p14:creationId xmlns:p14="http://schemas.microsoft.com/office/powerpoint/2010/main" val="82287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C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logo_INGL_BIANC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578" y="318838"/>
            <a:ext cx="3743264" cy="1498859"/>
          </a:xfrm>
          <a:prstGeom prst="rect">
            <a:avLst/>
          </a:prstGeom>
        </p:spPr>
      </p:pic>
      <p:sp>
        <p:nvSpPr>
          <p:cNvPr id="4" name="object 2"/>
          <p:cNvSpPr txBox="1"/>
          <p:nvPr/>
        </p:nvSpPr>
        <p:spPr>
          <a:xfrm>
            <a:off x="321069" y="2890318"/>
            <a:ext cx="5207066" cy="583169"/>
          </a:xfrm>
          <a:prstGeom prst="rect">
            <a:avLst/>
          </a:prstGeom>
        </p:spPr>
        <p:txBody>
          <a:bodyPr vert="horz" wrap="square" lIns="0" tIns="6029" rIns="0" bIns="0" rtlCol="0">
            <a:spAutoFit/>
          </a:bodyPr>
          <a:lstStyle/>
          <a:p>
            <a:pPr marL="6347" marR="2539" defTabSz="508126">
              <a:lnSpc>
                <a:spcPts val="4547"/>
              </a:lnSpc>
              <a:spcBef>
                <a:spcPts val="675"/>
              </a:spcBef>
            </a:pPr>
            <a:r>
              <a:rPr lang="it-IT" sz="4899" b="1" spc="-84" dirty="0">
                <a:solidFill>
                  <a:prstClr val="white"/>
                </a:solidFill>
                <a:latin typeface="BentonSansComp-Black"/>
                <a:cs typeface="BentonSansComp-Black"/>
              </a:rPr>
              <a:t>THANK YOU</a:t>
            </a:r>
            <a:endParaRPr sz="4899" dirty="0">
              <a:solidFill>
                <a:prstClr val="white"/>
              </a:solidFill>
              <a:latin typeface="BentonSansComp-Black"/>
              <a:cs typeface="BentonSansComp-Blac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321068" y="2702882"/>
            <a:ext cx="4999078" cy="22857"/>
          </a:xfrm>
          <a:custGeom>
            <a:avLst/>
            <a:gdLst/>
            <a:ahLst/>
            <a:cxnLst/>
            <a:rect l="l" t="t" r="r" b="b"/>
            <a:pathLst>
              <a:path w="8251190">
                <a:moveTo>
                  <a:pt x="0" y="0"/>
                </a:moveTo>
                <a:lnTo>
                  <a:pt x="8251057" y="0"/>
                </a:lnTo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08126"/>
            <a:endParaRPr sz="2000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45994" y="4327233"/>
            <a:ext cx="4233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508126"/>
            <a:r>
              <a:rPr lang="it-IT" sz="2000" b="1" dirty="0" err="1">
                <a:solidFill>
                  <a:prstClr val="white"/>
                </a:solidFill>
              </a:rPr>
              <a:t>Doctors</a:t>
            </a:r>
            <a:r>
              <a:rPr lang="it-IT" sz="2000" b="1" dirty="0">
                <a:solidFill>
                  <a:prstClr val="white"/>
                </a:solidFill>
              </a:rPr>
              <a:t> with Africa CUAMM</a:t>
            </a:r>
          </a:p>
          <a:p>
            <a:pPr algn="r" defTabSz="508126"/>
            <a:r>
              <a:rPr lang="it-IT" sz="2000" b="1" dirty="0" smtClean="0">
                <a:solidFill>
                  <a:prstClr val="white"/>
                </a:solidFill>
              </a:rPr>
              <a:t>Tanzania</a:t>
            </a:r>
            <a:endParaRPr lang="it-IT" sz="2000" b="1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14, New </a:t>
            </a:r>
            <a:r>
              <a:rPr lang="en-US" sz="2000" dirty="0" err="1" smtClean="0">
                <a:solidFill>
                  <a:prstClr val="white"/>
                </a:solidFill>
              </a:rPr>
              <a:t>Bagamoyo</a:t>
            </a:r>
            <a:r>
              <a:rPr lang="en-US" sz="2000" dirty="0" smtClean="0">
                <a:solidFill>
                  <a:prstClr val="white"/>
                </a:solidFill>
              </a:rPr>
              <a:t> Road</a:t>
            </a: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Regent Estate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Dar El Salaam </a:t>
            </a:r>
            <a:r>
              <a:rPr lang="en-US" sz="2000" dirty="0">
                <a:solidFill>
                  <a:prstClr val="white"/>
                </a:solidFill>
              </a:rPr>
              <a:t>- t. </a:t>
            </a:r>
            <a:r>
              <a:rPr lang="en-US" sz="2000" dirty="0" smtClean="0">
                <a:solidFill>
                  <a:prstClr val="white"/>
                </a:solidFill>
              </a:rPr>
              <a:t>00255 (0) 222775227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tanzania@cuamm.org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>
                <a:solidFill>
                  <a:prstClr val="white"/>
                </a:solidFill>
              </a:rPr>
              <a:t>www.doctorswithafrica.org</a:t>
            </a:r>
          </a:p>
        </p:txBody>
      </p:sp>
    </p:spTree>
    <p:extLst>
      <p:ext uri="{BB962C8B-B14F-4D97-AF65-F5344CB8AC3E}">
        <p14:creationId xmlns:p14="http://schemas.microsoft.com/office/powerpoint/2010/main" val="6661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U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354</Words>
  <Application>Microsoft Office PowerPoint</Application>
  <PresentationFormat>Widescreen</PresentationFormat>
  <Paragraphs>80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9" baseType="lpstr">
      <vt:lpstr>Arial</vt:lpstr>
      <vt:lpstr>BentonSans-Bold</vt:lpstr>
      <vt:lpstr>BentonSans-Book</vt:lpstr>
      <vt:lpstr>BentonSansComp-Black</vt:lpstr>
      <vt:lpstr>Calibri</vt:lpstr>
      <vt:lpstr>Calibri Light</vt:lpstr>
      <vt:lpstr>Times New Roman</vt:lpstr>
      <vt:lpstr>Wingdings</vt:lpstr>
      <vt:lpstr>Tema di Office</vt:lpstr>
      <vt:lpstr>VUOTO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Angela Bertocco</dc:creator>
  <cp:lastModifiedBy>cuamm</cp:lastModifiedBy>
  <cp:revision>13</cp:revision>
  <dcterms:created xsi:type="dcterms:W3CDTF">2019-10-11T15:02:08Z</dcterms:created>
  <dcterms:modified xsi:type="dcterms:W3CDTF">2025-05-19T14:02:52Z</dcterms:modified>
</cp:coreProperties>
</file>