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56" r:id="rId3"/>
    <p:sldId id="265" r:id="rId4"/>
    <p:sldId id="257" r:id="rId5"/>
    <p:sldId id="258" r:id="rId6"/>
    <p:sldId id="259" r:id="rId7"/>
    <p:sldId id="260" r:id="rId8"/>
    <p:sldId id="261" r:id="rId9"/>
    <p:sldId id="264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1464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5600"/>
            <a:ext cx="9144000" cy="22964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6" t="18045" r="10695" b="18797"/>
          <a:stretch/>
        </p:blipFill>
        <p:spPr>
          <a:xfrm>
            <a:off x="3486150" y="381000"/>
            <a:ext cx="2171701" cy="16002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381048"/>
            <a:ext cx="78867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594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330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7523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83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999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496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538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2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 sz="195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2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 sz="195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197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32212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137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0866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275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8" r="13590"/>
          <a:stretch/>
        </p:blipFill>
        <p:spPr>
          <a:xfrm>
            <a:off x="1" y="6522142"/>
            <a:ext cx="7861928" cy="3358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532" y="6597315"/>
            <a:ext cx="514426" cy="15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843D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Community Involvement in Child Development</a:t>
            </a:r>
          </a:p>
        </p:txBody>
      </p:sp>
    </p:spTree>
    <p:extLst>
      <p:ext uri="{BB962C8B-B14F-4D97-AF65-F5344CB8AC3E}">
        <p14:creationId xmlns:p14="http://schemas.microsoft.com/office/powerpoint/2010/main" val="1350994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400" dirty="0"/>
              <a:t>WHO. (2023). Child mortality and health reports.</a:t>
            </a:r>
          </a:p>
          <a:p>
            <a:pPr>
              <a:defRPr sz="1800"/>
            </a:pPr>
            <a:r>
              <a:rPr sz="2400" dirty="0"/>
              <a:t>UNICEF. (2022). Progress for Children in Sub-Saharan Africa.</a:t>
            </a:r>
          </a:p>
          <a:p>
            <a:pPr>
              <a:defRPr sz="1800"/>
            </a:pPr>
            <a:r>
              <a:rPr sz="2400" dirty="0"/>
              <a:t>UNICEF Tanzania. (2022). Child Protection and Safety Initiatives.</a:t>
            </a:r>
          </a:p>
          <a:p>
            <a:pPr>
              <a:defRPr sz="1800"/>
            </a:pPr>
            <a:r>
              <a:rPr sz="2400" dirty="0"/>
              <a:t>The Lancet. (2022). Global Nutrition Report.</a:t>
            </a:r>
          </a:p>
          <a:p>
            <a:pPr>
              <a:defRPr sz="1800"/>
            </a:pPr>
            <a:r>
              <a:rPr sz="2400" dirty="0"/>
              <a:t>FAO. (2023). School Feeding and Nutrition.</a:t>
            </a:r>
          </a:p>
          <a:p>
            <a:pPr>
              <a:defRPr sz="1800"/>
            </a:pPr>
            <a:r>
              <a:rPr sz="2400" dirty="0"/>
              <a:t>Save the Children. (2022). Child Wellbeing Annual Report.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16760"/>
            <a:ext cx="7772400" cy="1470025"/>
          </a:xfrm>
        </p:spPr>
        <p:txBody>
          <a:bodyPr/>
          <a:lstStyle/>
          <a:p>
            <a:pPr algn="ctr"/>
            <a:r>
              <a:rPr dirty="0"/>
              <a:t>Community Involvement in Child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Emphasis in </a:t>
            </a:r>
            <a:r>
              <a:rPr dirty="0"/>
              <a:t>Health, Protection, Nutrition, and Wellbeing</a:t>
            </a:r>
          </a:p>
          <a:p>
            <a:endParaRPr lang="en-US" dirty="0"/>
          </a:p>
          <a:p>
            <a:r>
              <a:rPr dirty="0"/>
              <a:t>Presented by: </a:t>
            </a:r>
            <a:r>
              <a:rPr lang="en-GB" dirty="0"/>
              <a:t>Augustine M. Magoti</a:t>
            </a:r>
            <a:endParaRPr dirty="0"/>
          </a:p>
          <a:p>
            <a:r>
              <a:rPr dirty="0"/>
              <a:t>Date: </a:t>
            </a:r>
            <a:r>
              <a:rPr lang="en-US" dirty="0"/>
              <a:t>23</a:t>
            </a:r>
            <a:r>
              <a:rPr lang="en-US" baseline="30000" dirty="0"/>
              <a:t>rd</a:t>
            </a:r>
            <a:r>
              <a:rPr lang="en-US" dirty="0"/>
              <a:t> May 2025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7006"/>
            <a:ext cx="7886700" cy="1325563"/>
          </a:xfrm>
        </p:spPr>
        <p:txBody>
          <a:bodyPr/>
          <a:lstStyle/>
          <a:p>
            <a:pPr algn="ctr"/>
            <a:r>
              <a:rPr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95400"/>
            <a:ext cx="7886700" cy="5151120"/>
          </a:xfrm>
        </p:spPr>
        <p:txBody>
          <a:bodyPr>
            <a:normAutofit lnSpcReduction="10000"/>
          </a:bodyPr>
          <a:lstStyle/>
          <a:p>
            <a:endParaRPr sz="3200" dirty="0"/>
          </a:p>
          <a:p>
            <a:pPr>
              <a:defRPr sz="1800"/>
            </a:pPr>
            <a:r>
              <a:rPr sz="2800" dirty="0"/>
              <a:t>Children’s health, protection, nutrition, and wellbeing are critical foundations for their future.</a:t>
            </a:r>
          </a:p>
          <a:p>
            <a:pPr>
              <a:defRPr sz="1800"/>
            </a:pPr>
            <a:r>
              <a:rPr sz="2800" dirty="0"/>
              <a:t>Communities play a vital role in ensuring these needs are met, especially in low-resource and remote areas.</a:t>
            </a:r>
          </a:p>
          <a:p>
            <a:pPr>
              <a:defRPr sz="1800"/>
            </a:pPr>
            <a:r>
              <a:rPr sz="2800" dirty="0"/>
              <a:t>This presentation explores how collective community action improves outcomes for children.</a:t>
            </a:r>
          </a:p>
          <a:p>
            <a:pPr>
              <a:defRPr sz="1800"/>
            </a:pPr>
            <a:r>
              <a:rPr sz="2800" dirty="0"/>
              <a:t>We will review key areas: health, protection, nutrition, wellbeing, and actionable recommendations.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/>
              <a:t>1. Child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417638"/>
            <a:ext cx="8229600" cy="5028882"/>
          </a:xfrm>
        </p:spPr>
        <p:txBody>
          <a:bodyPr>
            <a:normAutofit/>
          </a:bodyPr>
          <a:lstStyle/>
          <a:p>
            <a:pPr>
              <a:defRPr sz="1800"/>
            </a:pPr>
            <a:r>
              <a:rPr sz="2400" dirty="0"/>
              <a:t>Community involvement ensures access to basic healthcare, especially in remote areas.</a:t>
            </a:r>
          </a:p>
          <a:p>
            <a:pPr>
              <a:defRPr sz="1800"/>
            </a:pPr>
            <a:r>
              <a:rPr sz="2400" dirty="0"/>
              <a:t>Helps reduce preventable diseases and improve child survival rates.</a:t>
            </a:r>
          </a:p>
          <a:p>
            <a:pPr>
              <a:defRPr sz="1800"/>
            </a:pPr>
            <a:r>
              <a:rPr sz="2400" dirty="0"/>
              <a:t>Key Roles of Communities:</a:t>
            </a:r>
          </a:p>
          <a:p>
            <a:pPr lvl="1">
              <a:defRPr sz="1800"/>
            </a:pPr>
            <a:r>
              <a:rPr sz="2000" dirty="0"/>
              <a:t>Health education campaigns</a:t>
            </a:r>
          </a:p>
          <a:p>
            <a:pPr lvl="1">
              <a:defRPr sz="1800"/>
            </a:pPr>
            <a:r>
              <a:rPr sz="2000" dirty="0"/>
              <a:t>Support for mothers (pre/post-natal)</a:t>
            </a:r>
          </a:p>
          <a:p>
            <a:pPr lvl="1">
              <a:defRPr sz="1800"/>
            </a:pPr>
            <a:r>
              <a:rPr sz="2000" dirty="0"/>
              <a:t>Clinics &amp; outreach programs</a:t>
            </a:r>
          </a:p>
          <a:p>
            <a:pPr>
              <a:defRPr sz="1800"/>
            </a:pPr>
            <a:r>
              <a:rPr sz="2400" dirty="0"/>
              <a:t>Statistics:</a:t>
            </a:r>
          </a:p>
          <a:p>
            <a:pPr lvl="1">
              <a:defRPr sz="1800"/>
            </a:pPr>
            <a:r>
              <a:rPr sz="2000" dirty="0"/>
              <a:t>WHO (2023): Child mortality down 50% globally since 2000.</a:t>
            </a:r>
          </a:p>
          <a:p>
            <a:pPr lvl="1">
              <a:defRPr sz="1800"/>
            </a:pPr>
            <a:r>
              <a:rPr sz="2000" dirty="0"/>
              <a:t>UNICEF (2022): 27% reduction in under-five deaths in Sub-Saharan Africa.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2. Child 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 sz="1800"/>
            </a:pPr>
            <a:r>
              <a:rPr sz="2400" dirty="0"/>
              <a:t>Communities help identify and prevent abuse, neglect, and exploitation.</a:t>
            </a:r>
          </a:p>
          <a:p>
            <a:pPr>
              <a:defRPr sz="1800"/>
            </a:pPr>
            <a:r>
              <a:rPr sz="2400" dirty="0"/>
              <a:t>Vigilant communities provide safety and advocacy for children.</a:t>
            </a:r>
          </a:p>
          <a:p>
            <a:pPr>
              <a:defRPr sz="1800"/>
            </a:pPr>
            <a:r>
              <a:rPr sz="2400" dirty="0"/>
              <a:t>Key Roles of Communities:</a:t>
            </a:r>
          </a:p>
          <a:p>
            <a:pPr lvl="1">
              <a:defRPr sz="1800"/>
            </a:pPr>
            <a:r>
              <a:rPr sz="2400" dirty="0"/>
              <a:t>Reporting and preventing abuse</a:t>
            </a:r>
          </a:p>
          <a:p>
            <a:pPr lvl="1">
              <a:defRPr sz="1800"/>
            </a:pPr>
            <a:r>
              <a:rPr sz="2400" dirty="0"/>
              <a:t>Supporting legal advocacy</a:t>
            </a:r>
          </a:p>
          <a:p>
            <a:pPr lvl="1">
              <a:defRPr sz="1800"/>
            </a:pPr>
            <a:r>
              <a:rPr sz="2400" dirty="0"/>
              <a:t>Creating safe spaces &amp; after-school programs</a:t>
            </a:r>
          </a:p>
          <a:p>
            <a:pPr>
              <a:defRPr sz="1800"/>
            </a:pPr>
            <a:r>
              <a:rPr sz="2400" dirty="0"/>
              <a:t>Statistics:</a:t>
            </a:r>
          </a:p>
          <a:p>
            <a:pPr lvl="1">
              <a:defRPr sz="1800"/>
            </a:pPr>
            <a:r>
              <a:rPr sz="2400" dirty="0"/>
              <a:t>UNICEF (2021): 40% drop in abuse reports where child protection committees are active.</a:t>
            </a:r>
          </a:p>
          <a:p>
            <a:pPr lvl="1">
              <a:defRPr sz="1800"/>
            </a:pPr>
            <a:r>
              <a:rPr sz="2400" dirty="0"/>
              <a:t>UNICEF Tanzania (2022): 35% reduction in neglect cases in pilot communities.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3. Child Nutrition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 sz="1800"/>
            </a:pPr>
            <a:r>
              <a:rPr sz="2400" dirty="0"/>
              <a:t>Proper nutrition supports growth, health, and learning.</a:t>
            </a:r>
          </a:p>
          <a:p>
            <a:pPr>
              <a:defRPr sz="1800"/>
            </a:pPr>
            <a:r>
              <a:rPr sz="2400" dirty="0"/>
              <a:t>Community initiatives address hunger and malnutrition.</a:t>
            </a:r>
          </a:p>
          <a:p>
            <a:pPr>
              <a:defRPr sz="1800"/>
            </a:pPr>
            <a:r>
              <a:rPr sz="2400" dirty="0"/>
              <a:t>Key Roles of Communities:</a:t>
            </a:r>
          </a:p>
          <a:p>
            <a:pPr lvl="1">
              <a:defRPr sz="1800"/>
            </a:pPr>
            <a:r>
              <a:rPr sz="2400" dirty="0"/>
              <a:t>Promote breastfeeding &amp; weaning practices</a:t>
            </a:r>
          </a:p>
          <a:p>
            <a:pPr lvl="1">
              <a:defRPr sz="1800"/>
            </a:pPr>
            <a:r>
              <a:rPr sz="2400" dirty="0"/>
              <a:t>School feeding &amp; local food distribution</a:t>
            </a:r>
          </a:p>
          <a:p>
            <a:pPr lvl="1">
              <a:defRPr sz="1800"/>
            </a:pPr>
            <a:r>
              <a:rPr sz="2400" dirty="0"/>
              <a:t>Educating on balanced diets</a:t>
            </a:r>
          </a:p>
          <a:p>
            <a:pPr>
              <a:defRPr sz="1800"/>
            </a:pPr>
            <a:r>
              <a:rPr sz="2400" dirty="0"/>
              <a:t>Statistics:</a:t>
            </a:r>
          </a:p>
          <a:p>
            <a:pPr lvl="1">
              <a:defRPr sz="1800"/>
            </a:pPr>
            <a:r>
              <a:rPr sz="2400" dirty="0"/>
              <a:t>The Lancet (2022): Stunting down 20% in South Asia, 15% in East Africa.</a:t>
            </a:r>
          </a:p>
          <a:p>
            <a:pPr lvl="1">
              <a:defRPr sz="1800"/>
            </a:pPr>
            <a:r>
              <a:rPr sz="2400" dirty="0"/>
              <a:t>FAO (2023): Over 30 million children benefit from community nutrition programs.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4. Child Wellbeing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1080"/>
          </a:xfrm>
        </p:spPr>
        <p:txBody>
          <a:bodyPr>
            <a:normAutofit/>
          </a:bodyPr>
          <a:lstStyle/>
          <a:p>
            <a:pPr>
              <a:defRPr sz="1800"/>
            </a:pPr>
            <a:r>
              <a:rPr sz="2400" dirty="0"/>
              <a:t>Children thrive with emotional, social, and psychological support.</a:t>
            </a:r>
          </a:p>
          <a:p>
            <a:pPr>
              <a:defRPr sz="1800"/>
            </a:pPr>
            <a:r>
              <a:rPr sz="2400" dirty="0"/>
              <a:t>Community care builds confidence and resilience.</a:t>
            </a:r>
          </a:p>
          <a:p>
            <a:pPr>
              <a:defRPr sz="1800"/>
            </a:pPr>
            <a:r>
              <a:rPr sz="2400" dirty="0"/>
              <a:t>Key Roles of Communities:</a:t>
            </a:r>
          </a:p>
          <a:p>
            <a:pPr lvl="1">
              <a:defRPr sz="1800"/>
            </a:pPr>
            <a:r>
              <a:rPr sz="2400" dirty="0"/>
              <a:t>Encouraging play, sports, and cultural activities</a:t>
            </a:r>
          </a:p>
          <a:p>
            <a:pPr lvl="1">
              <a:defRPr sz="1800"/>
            </a:pPr>
            <a:r>
              <a:rPr sz="2400" dirty="0"/>
              <a:t>Providing mentorship &amp; support</a:t>
            </a:r>
          </a:p>
          <a:p>
            <a:pPr lvl="1">
              <a:defRPr sz="1800"/>
            </a:pPr>
            <a:r>
              <a:rPr sz="2400" dirty="0"/>
              <a:t>Creating nurturing environments</a:t>
            </a:r>
          </a:p>
          <a:p>
            <a:pPr>
              <a:defRPr sz="1800"/>
            </a:pPr>
            <a:r>
              <a:rPr sz="2400" dirty="0"/>
              <a:t>Statistics:</a:t>
            </a:r>
          </a:p>
          <a:p>
            <a:pPr lvl="1">
              <a:defRPr sz="1800"/>
            </a:pPr>
            <a:r>
              <a:rPr sz="2400" dirty="0"/>
              <a:t>Save the Children (2022): 45% higher wellbeing in active community settings.</a:t>
            </a:r>
          </a:p>
          <a:p>
            <a:pPr lvl="1">
              <a:defRPr sz="1800"/>
            </a:pPr>
            <a:r>
              <a:rPr sz="2400" dirty="0"/>
              <a:t>Social capital studies: 70% improved school performance with strong adult ties.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sz="4400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 sz="1800"/>
            </a:pPr>
            <a:r>
              <a:rPr sz="2800" dirty="0"/>
              <a:t>Community engagement is vital to child development.</a:t>
            </a:r>
          </a:p>
          <a:p>
            <a:pPr>
              <a:defRPr sz="1800"/>
            </a:pPr>
            <a:r>
              <a:rPr sz="2800" dirty="0"/>
              <a:t>Improves health, protection, nutrition, and emotional wellbeing.</a:t>
            </a:r>
          </a:p>
          <a:p>
            <a:pPr>
              <a:defRPr sz="1800"/>
            </a:pPr>
            <a:r>
              <a:rPr sz="2800" dirty="0"/>
              <a:t>Collective efforts lead to transformative change, especially in underserved areas.</a:t>
            </a:r>
          </a:p>
          <a:p>
            <a:pPr>
              <a:defRPr sz="1800"/>
            </a:pPr>
            <a:endParaRPr sz="2800" dirty="0"/>
          </a:p>
          <a:p>
            <a:pPr>
              <a:defRPr sz="1800"/>
            </a:pPr>
            <a:r>
              <a:rPr sz="2800" dirty="0"/>
              <a:t>Key Message:</a:t>
            </a:r>
          </a:p>
          <a:p>
            <a:pPr lvl="1">
              <a:defRPr sz="1800"/>
            </a:pPr>
            <a:r>
              <a:rPr sz="2800" dirty="0"/>
              <a:t>Together, communities can raise healthier, safer, and happier children.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97486"/>
            <a:ext cx="7886700" cy="1325563"/>
          </a:xfrm>
        </p:spPr>
        <p:txBody>
          <a:bodyPr/>
          <a:lstStyle/>
          <a:p>
            <a:pPr algn="ctr"/>
            <a:r>
              <a:rPr dirty="0"/>
              <a:t>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5880"/>
            <a:ext cx="7886700" cy="5090160"/>
          </a:xfrm>
        </p:spPr>
        <p:txBody>
          <a:bodyPr>
            <a:normAutofit/>
          </a:bodyPr>
          <a:lstStyle/>
          <a:p>
            <a:pPr>
              <a:defRPr sz="1800"/>
            </a:pPr>
            <a:r>
              <a:rPr sz="2800" dirty="0"/>
              <a:t>Strengthen community health programs to reduce child mortality and preventable diseases.</a:t>
            </a:r>
          </a:p>
          <a:p>
            <a:pPr>
              <a:defRPr sz="1800"/>
            </a:pPr>
            <a:r>
              <a:rPr sz="2800" dirty="0"/>
              <a:t>Establish and empower child protection committees to safeguard children from abuse.</a:t>
            </a:r>
          </a:p>
          <a:p>
            <a:pPr>
              <a:defRPr sz="1800"/>
            </a:pPr>
            <a:r>
              <a:rPr sz="2800" dirty="0"/>
              <a:t>Promote community-based nutrition initiatives to combat malnutrition.</a:t>
            </a:r>
          </a:p>
          <a:p>
            <a:pPr>
              <a:defRPr sz="1800"/>
            </a:pPr>
            <a:r>
              <a:rPr sz="2800" dirty="0"/>
              <a:t>Encourage social and emotional wellbeing activities like youth clubs and mentorship.</a:t>
            </a:r>
          </a:p>
          <a:p>
            <a:pPr>
              <a:defRPr sz="1800"/>
            </a:pPr>
            <a:r>
              <a:rPr sz="2800" dirty="0"/>
              <a:t>Foster multi-sector collaboration for integrated child development strategies.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Kha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ku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han" id="{7CEDC918-E14C-4C8A-AA65-8C11CB15F31A}" vid="{D98DEED2-C933-48C5-90DB-98C7A601691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Khan</Template>
  <TotalTime>34</TotalTime>
  <Words>570</Words>
  <Application>Microsoft Office PowerPoint</Application>
  <PresentationFormat>On-screen Show (4:3)</PresentationFormat>
  <Paragraphs>72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Georgia</vt:lpstr>
      <vt:lpstr>Khan</vt:lpstr>
      <vt:lpstr>Community Involvement in Child Development</vt:lpstr>
      <vt:lpstr>Community Involvement in Child Development</vt:lpstr>
      <vt:lpstr>Introduction</vt:lpstr>
      <vt:lpstr>1. Child Health</vt:lpstr>
      <vt:lpstr>2. Child Protection</vt:lpstr>
      <vt:lpstr>3. Child Nutrition</vt:lpstr>
      <vt:lpstr>4. Child Wellbeing</vt:lpstr>
      <vt:lpstr>Conclusion</vt:lpstr>
      <vt:lpstr>Recommendations</vt:lpstr>
      <vt:lpstr>References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Kunju</dc:creator>
  <cp:keywords/>
  <dc:description>generated using python-pptx</dc:description>
  <cp:lastModifiedBy>Augustine Magoti</cp:lastModifiedBy>
  <cp:revision>6</cp:revision>
  <dcterms:created xsi:type="dcterms:W3CDTF">2013-01-27T09:14:16Z</dcterms:created>
  <dcterms:modified xsi:type="dcterms:W3CDTF">2025-05-18T16:42:36Z</dcterms:modified>
  <cp:category/>
</cp:coreProperties>
</file>