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1" r:id="rId3"/>
    <p:sldId id="267" r:id="rId4"/>
    <p:sldId id="262" r:id="rId5"/>
    <p:sldId id="268" r:id="rId6"/>
    <p:sldId id="260" r:id="rId7"/>
    <p:sldId id="263" r:id="rId8"/>
    <p:sldId id="266" r:id="rId9"/>
    <p:sldId id="25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322"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A80B691-0B21-47C7-B851-8BA2AA78A900}" type="datetimeFigureOut">
              <a:rPr lang="en-GB" smtClean="0"/>
              <a:t>05/06/2023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2190756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A80B691-0B21-47C7-B851-8BA2AA78A900}" type="datetimeFigureOut">
              <a:rPr lang="en-GB" smtClean="0"/>
              <a:t>05/06/2023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4010939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A80B691-0B21-47C7-B851-8BA2AA78A900}" type="datetimeFigureOut">
              <a:rPr lang="en-GB" smtClean="0"/>
              <a:t>05/06/2023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134371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A80B691-0B21-47C7-B851-8BA2AA78A900}" type="datetimeFigureOut">
              <a:rPr lang="en-GB" smtClean="0"/>
              <a:t>05/06/2023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2523258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A80B691-0B21-47C7-B851-8BA2AA78A900}" type="datetimeFigureOut">
              <a:rPr lang="en-GB" smtClean="0"/>
              <a:t>05/06/2023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4098599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A80B691-0B21-47C7-B851-8BA2AA78A900}" type="datetimeFigureOut">
              <a:rPr lang="en-GB" smtClean="0"/>
              <a:t>05/06/2023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1160467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A80B691-0B21-47C7-B851-8BA2AA78A900}" type="datetimeFigureOut">
              <a:rPr lang="en-GB" smtClean="0"/>
              <a:t>05/06/2023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871820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A80B691-0B21-47C7-B851-8BA2AA78A900}" type="datetimeFigureOut">
              <a:rPr lang="en-GB" smtClean="0"/>
              <a:t>05/06/2023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3521496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80B691-0B21-47C7-B851-8BA2AA78A900}" type="datetimeFigureOut">
              <a:rPr lang="en-GB" smtClean="0"/>
              <a:t>05/06/2023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189942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A80B691-0B21-47C7-B851-8BA2AA78A900}" type="datetimeFigureOut">
              <a:rPr lang="en-GB" smtClean="0"/>
              <a:t>05/06/2023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4094406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A80B691-0B21-47C7-B851-8BA2AA78A900}" type="datetimeFigureOut">
              <a:rPr lang="en-GB" smtClean="0"/>
              <a:t>05/06/2023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699F13-F57C-4920-BFEC-CC9E2E902F76}" type="slidenum">
              <a:rPr lang="en-GB" smtClean="0"/>
              <a:t>‹#›</a:t>
            </a:fld>
            <a:endParaRPr lang="en-GB"/>
          </a:p>
        </p:txBody>
      </p:sp>
    </p:spTree>
    <p:extLst>
      <p:ext uri="{BB962C8B-B14F-4D97-AF65-F5344CB8AC3E}">
        <p14:creationId xmlns:p14="http://schemas.microsoft.com/office/powerpoint/2010/main" val="33697560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80B691-0B21-47C7-B851-8BA2AA78A900}" type="datetimeFigureOut">
              <a:rPr lang="en-GB" smtClean="0"/>
              <a:t>05/06/2023</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699F13-F57C-4920-BFEC-CC9E2E902F76}" type="slidenum">
              <a:rPr lang="en-GB" smtClean="0"/>
              <a:t>‹#›</a:t>
            </a:fld>
            <a:endParaRPr lang="en-GB"/>
          </a:p>
        </p:txBody>
      </p:sp>
    </p:spTree>
    <p:extLst>
      <p:ext uri="{BB962C8B-B14F-4D97-AF65-F5344CB8AC3E}">
        <p14:creationId xmlns:p14="http://schemas.microsoft.com/office/powerpoint/2010/main" val="744383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70133" y="1877681"/>
            <a:ext cx="5021865" cy="3111414"/>
          </a:xfrm>
        </p:spPr>
        <p:txBody>
          <a:bodyPr>
            <a:normAutofit fontScale="90000"/>
          </a:bodyPr>
          <a:lstStyle/>
          <a:p>
            <a:pPr algn="r"/>
            <a:r>
              <a:rPr lang="en-GB" b="1" dirty="0"/>
              <a:t/>
            </a:r>
            <a:br>
              <a:rPr lang="en-GB" b="1" dirty="0"/>
            </a:br>
            <a:r>
              <a:rPr lang="en-GB" b="1" dirty="0"/>
              <a:t/>
            </a:r>
            <a:br>
              <a:rPr lang="en-GB" b="1" dirty="0"/>
            </a:br>
            <a:r>
              <a:rPr lang="en-GB" sz="3600" b="1" dirty="0"/>
              <a:t>Early Childhood Development  Advocacy via NM-ECDP</a:t>
            </a:r>
            <a:br>
              <a:rPr lang="en-GB" sz="3600" b="1" dirty="0"/>
            </a:br>
            <a:r>
              <a:rPr lang="en-GB" b="1" dirty="0"/>
              <a:t/>
            </a:r>
            <a:br>
              <a:rPr lang="en-GB" b="1" dirty="0"/>
            </a:br>
            <a:r>
              <a:rPr lang="en-GB" b="1" dirty="0"/>
              <a:t/>
            </a:r>
            <a:br>
              <a:rPr lang="en-GB" b="1" dirty="0"/>
            </a:br>
            <a:r>
              <a:rPr lang="en-GB" sz="6000" b="1" dirty="0">
                <a:solidFill>
                  <a:srgbClr val="0000FF"/>
                </a:solidFill>
              </a:rPr>
              <a:t/>
            </a:r>
            <a:br>
              <a:rPr lang="en-GB" sz="6000" b="1" dirty="0">
                <a:solidFill>
                  <a:srgbClr val="0000FF"/>
                </a:solidFill>
              </a:rPr>
            </a:br>
            <a:r>
              <a:rPr lang="en-GB" sz="2700" b="1" dirty="0"/>
              <a:t>Chiku Lweno-</a:t>
            </a:r>
            <a:r>
              <a:rPr lang="en-GB" sz="2700" b="1" dirty="0" err="1"/>
              <a:t>CiC</a:t>
            </a:r>
            <a:r>
              <a:rPr lang="en-GB" sz="3100" b="1" dirty="0"/>
              <a:t/>
            </a:r>
            <a:br>
              <a:rPr lang="en-GB" sz="3100" b="1" dirty="0"/>
            </a:br>
            <a:r>
              <a:rPr lang="en-GB" sz="2700" b="1" dirty="0"/>
              <a:t>Bruno </a:t>
            </a:r>
            <a:r>
              <a:rPr lang="en-GB" sz="2700" b="1" dirty="0" err="1"/>
              <a:t>Ghumpi</a:t>
            </a:r>
            <a:r>
              <a:rPr lang="en-GB" sz="2700" b="1" dirty="0"/>
              <a:t>-TECDEN</a:t>
            </a:r>
            <a:r>
              <a:rPr lang="en-GB" sz="3100" b="1" dirty="0"/>
              <a:t/>
            </a:r>
            <a:br>
              <a:rPr lang="en-GB" sz="3100" b="1" dirty="0"/>
            </a:br>
            <a:endParaRPr lang="en-GB" sz="3100" b="1" dirty="0"/>
          </a:p>
        </p:txBody>
      </p:sp>
      <p:pic>
        <p:nvPicPr>
          <p:cNvPr id="4" name="Picture 3"/>
          <p:cNvPicPr/>
          <p:nvPr/>
        </p:nvPicPr>
        <p:blipFill>
          <a:blip r:embed="rId2"/>
          <a:stretch>
            <a:fillRect/>
          </a:stretch>
        </p:blipFill>
        <p:spPr>
          <a:xfrm>
            <a:off x="3420317" y="-50883"/>
            <a:ext cx="5351365" cy="1465346"/>
          </a:xfrm>
          <a:prstGeom prst="rect">
            <a:avLst/>
          </a:prstGeom>
        </p:spPr>
      </p:pic>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717" y="1540041"/>
            <a:ext cx="7176850" cy="4636169"/>
          </a:xfrm>
        </p:spPr>
      </p:pic>
      <p:pic>
        <p:nvPicPr>
          <p:cNvPr id="3" name="Picture 2">
            <a:extLst>
              <a:ext uri="{FF2B5EF4-FFF2-40B4-BE49-F238E27FC236}">
                <a16:creationId xmlns:a16="http://schemas.microsoft.com/office/drawing/2014/main" xmlns="" id="{DE704ED8-9498-4749-8A36-7CFD5E9542B1}"/>
              </a:ext>
            </a:extLst>
          </p:cNvPr>
          <p:cNvPicPr>
            <a:picLocks noChangeAspect="1"/>
          </p:cNvPicPr>
          <p:nvPr/>
        </p:nvPicPr>
        <p:blipFill>
          <a:blip r:embed="rId4"/>
          <a:stretch>
            <a:fillRect/>
          </a:stretch>
        </p:blipFill>
        <p:spPr>
          <a:xfrm>
            <a:off x="2182124" y="47609"/>
            <a:ext cx="1092018" cy="1085813"/>
          </a:xfrm>
          <a:prstGeom prst="rect">
            <a:avLst/>
          </a:prstGeom>
        </p:spPr>
      </p:pic>
    </p:spTree>
    <p:extLst>
      <p:ext uri="{BB962C8B-B14F-4D97-AF65-F5344CB8AC3E}">
        <p14:creationId xmlns:p14="http://schemas.microsoft.com/office/powerpoint/2010/main" val="4067958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2340446" y="152400"/>
            <a:ext cx="4549260" cy="1272841"/>
          </a:xfrm>
          <a:prstGeom prst="rect">
            <a:avLst/>
          </a:prstGeom>
        </p:spPr>
      </p:pic>
      <p:sp>
        <p:nvSpPr>
          <p:cNvPr id="11" name="TextBox 10"/>
          <p:cNvSpPr txBox="1"/>
          <p:nvPr/>
        </p:nvSpPr>
        <p:spPr>
          <a:xfrm>
            <a:off x="289560" y="1306001"/>
            <a:ext cx="6888480" cy="5170646"/>
          </a:xfrm>
          <a:prstGeom prst="rect">
            <a:avLst/>
          </a:prstGeom>
          <a:noFill/>
        </p:spPr>
        <p:txBody>
          <a:bodyPr wrap="square" rtlCol="0">
            <a:spAutoFit/>
          </a:bodyPr>
          <a:lstStyle/>
          <a:p>
            <a:pPr marL="285750" indent="-285750">
              <a:buFont typeface="Arial" panose="020B0604020202020204" pitchFamily="34" charset="0"/>
              <a:buChar char="•"/>
            </a:pPr>
            <a:endParaRPr lang="en-GB" dirty="0"/>
          </a:p>
          <a:p>
            <a:endParaRPr lang="en-GB" sz="2800" b="1" dirty="0"/>
          </a:p>
          <a:p>
            <a:r>
              <a:rPr lang="en-GB" sz="2800" b="1" dirty="0"/>
              <a:t>Put your advocacy hat on!</a:t>
            </a:r>
          </a:p>
          <a:p>
            <a:endParaRPr lang="en-GB" sz="2800" b="1" dirty="0"/>
          </a:p>
          <a:p>
            <a:pPr marL="285750" indent="-285750">
              <a:buFont typeface="Arial" panose="020B0604020202020204" pitchFamily="34" charset="0"/>
              <a:buChar char="•"/>
            </a:pPr>
            <a:r>
              <a:rPr lang="en-GB" sz="2400" dirty="0"/>
              <a:t>Share an </a:t>
            </a:r>
            <a:r>
              <a:rPr lang="en-GB" sz="2400" b="1" dirty="0"/>
              <a:t>example or advocacy work </a:t>
            </a:r>
            <a:r>
              <a:rPr lang="en-GB" sz="2400" dirty="0"/>
              <a:t>you or your organisation has done.</a:t>
            </a:r>
          </a:p>
          <a:p>
            <a:pPr marL="285750" indent="-285750">
              <a:buFont typeface="Arial" panose="020B0604020202020204" pitchFamily="34" charset="0"/>
              <a:buChar char="•"/>
            </a:pPr>
            <a:r>
              <a:rPr lang="en-GB" sz="2400" b="1" dirty="0"/>
              <a:t>How</a:t>
            </a:r>
            <a:r>
              <a:rPr lang="en-GB" sz="2400" dirty="0"/>
              <a:t> did you do it?</a:t>
            </a:r>
          </a:p>
          <a:p>
            <a:pPr marL="285750" indent="-285750">
              <a:buFont typeface="Arial" panose="020B0604020202020204" pitchFamily="34" charset="0"/>
              <a:buChar char="•"/>
            </a:pPr>
            <a:r>
              <a:rPr lang="en-GB" sz="2400" dirty="0"/>
              <a:t>Share </a:t>
            </a:r>
            <a:r>
              <a:rPr lang="en-GB" sz="2400" b="1" dirty="0"/>
              <a:t>challenges &amp; success </a:t>
            </a:r>
            <a:r>
              <a:rPr lang="en-GB" sz="2400" dirty="0"/>
              <a:t>of the advocacy  initiative </a:t>
            </a:r>
          </a:p>
          <a:p>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pic>
        <p:nvPicPr>
          <p:cNvPr id="2" name="Picture 1"/>
          <p:cNvPicPr>
            <a:picLocks noChangeAspect="1"/>
          </p:cNvPicPr>
          <p:nvPr/>
        </p:nvPicPr>
        <p:blipFill>
          <a:blip r:embed="rId3"/>
          <a:stretch>
            <a:fillRect/>
          </a:stretch>
        </p:blipFill>
        <p:spPr>
          <a:xfrm>
            <a:off x="7726147" y="152400"/>
            <a:ext cx="4352413" cy="6528620"/>
          </a:xfrm>
          <a:prstGeom prst="rect">
            <a:avLst/>
          </a:prstGeom>
        </p:spPr>
      </p:pic>
      <p:pic>
        <p:nvPicPr>
          <p:cNvPr id="3" name="Picture 2">
            <a:extLst>
              <a:ext uri="{FF2B5EF4-FFF2-40B4-BE49-F238E27FC236}">
                <a16:creationId xmlns:a16="http://schemas.microsoft.com/office/drawing/2014/main" xmlns="" id="{BB12199B-7E73-476F-8391-6DCC108B984A}"/>
              </a:ext>
            </a:extLst>
          </p:cNvPr>
          <p:cNvPicPr>
            <a:picLocks noChangeAspect="1"/>
          </p:cNvPicPr>
          <p:nvPr/>
        </p:nvPicPr>
        <p:blipFill>
          <a:blip r:embed="rId4"/>
          <a:stretch>
            <a:fillRect/>
          </a:stretch>
        </p:blipFill>
        <p:spPr>
          <a:xfrm>
            <a:off x="993403" y="195755"/>
            <a:ext cx="1072989" cy="1066892"/>
          </a:xfrm>
          <a:prstGeom prst="rect">
            <a:avLst/>
          </a:prstGeom>
        </p:spPr>
      </p:pic>
    </p:spTree>
    <p:extLst>
      <p:ext uri="{BB962C8B-B14F-4D97-AF65-F5344CB8AC3E}">
        <p14:creationId xmlns:p14="http://schemas.microsoft.com/office/powerpoint/2010/main" val="49913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2194961" y="33160"/>
            <a:ext cx="4725208" cy="1272841"/>
          </a:xfrm>
          <a:prstGeom prst="rect">
            <a:avLst/>
          </a:prstGeom>
        </p:spPr>
      </p:pic>
      <p:sp>
        <p:nvSpPr>
          <p:cNvPr id="11" name="TextBox 10"/>
          <p:cNvSpPr txBox="1"/>
          <p:nvPr/>
        </p:nvSpPr>
        <p:spPr>
          <a:xfrm>
            <a:off x="0" y="1306001"/>
            <a:ext cx="6688280" cy="4555093"/>
          </a:xfrm>
          <a:prstGeom prst="rect">
            <a:avLst/>
          </a:prstGeom>
          <a:noFill/>
        </p:spPr>
        <p:txBody>
          <a:bodyPr wrap="square" rtlCol="0">
            <a:spAutoFit/>
          </a:bodyPr>
          <a:lstStyle/>
          <a:p>
            <a:pPr marL="285750" indent="-285750">
              <a:buFont typeface="Arial" panose="020B0604020202020204" pitchFamily="34" charset="0"/>
              <a:buChar char="•"/>
            </a:pPr>
            <a:endParaRPr lang="en-GB" dirty="0"/>
          </a:p>
          <a:p>
            <a:r>
              <a:rPr lang="en-GB" sz="2800" b="1" dirty="0"/>
              <a:t>What is advocacy?</a:t>
            </a:r>
          </a:p>
          <a:p>
            <a:endParaRPr lang="en-GB" sz="2800" b="1" dirty="0"/>
          </a:p>
          <a:p>
            <a:pPr marL="285750" indent="-285750">
              <a:buFont typeface="Arial" panose="020B0604020202020204" pitchFamily="34" charset="0"/>
              <a:buChar char="•"/>
            </a:pPr>
            <a:r>
              <a:rPr lang="en-GB" dirty="0"/>
              <a:t>Any </a:t>
            </a:r>
            <a:r>
              <a:rPr lang="en-GB" b="1" u="sng" dirty="0"/>
              <a:t>action</a:t>
            </a:r>
            <a:r>
              <a:rPr lang="en-GB" dirty="0"/>
              <a:t> that speaks in </a:t>
            </a:r>
            <a:r>
              <a:rPr lang="en-GB" b="1" dirty="0"/>
              <a:t>favour of</a:t>
            </a:r>
            <a:r>
              <a:rPr lang="en-GB" dirty="0"/>
              <a:t>, </a:t>
            </a:r>
            <a:r>
              <a:rPr lang="en-GB" b="1" dirty="0"/>
              <a:t>recommends</a:t>
            </a:r>
            <a:r>
              <a:rPr lang="en-GB" dirty="0"/>
              <a:t>, </a:t>
            </a:r>
            <a:r>
              <a:rPr lang="en-GB" b="1" dirty="0"/>
              <a:t>argues for a cause</a:t>
            </a:r>
            <a:r>
              <a:rPr lang="en-GB" dirty="0"/>
              <a:t>, </a:t>
            </a:r>
            <a:r>
              <a:rPr lang="en-GB" b="1" dirty="0"/>
              <a:t>supports</a:t>
            </a:r>
            <a:r>
              <a:rPr lang="en-GB" dirty="0"/>
              <a:t>, </a:t>
            </a:r>
            <a:r>
              <a:rPr lang="en-GB" b="1" dirty="0"/>
              <a:t>defends</a:t>
            </a:r>
            <a:r>
              <a:rPr lang="en-GB" dirty="0"/>
              <a:t>, or </a:t>
            </a:r>
            <a:r>
              <a:rPr lang="en-GB" b="1" dirty="0"/>
              <a:t>pleads on behalf of </a:t>
            </a:r>
            <a:r>
              <a:rPr lang="en-GB" dirty="0"/>
              <a:t>others.</a:t>
            </a:r>
          </a:p>
          <a:p>
            <a:endParaRPr lang="en-GB" dirty="0"/>
          </a:p>
          <a:p>
            <a:r>
              <a:rPr lang="en-GB" dirty="0"/>
              <a:t>Or</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An </a:t>
            </a:r>
            <a:r>
              <a:rPr lang="en-GB" u="sng" dirty="0"/>
              <a:t>activity or a set of activities</a:t>
            </a:r>
            <a:r>
              <a:rPr lang="en-GB" dirty="0"/>
              <a:t> by an </a:t>
            </a:r>
            <a:r>
              <a:rPr lang="en-GB" b="1" dirty="0"/>
              <a:t>individual or group </a:t>
            </a:r>
            <a:r>
              <a:rPr lang="en-GB" dirty="0"/>
              <a:t>that aims </a:t>
            </a:r>
            <a:r>
              <a:rPr lang="en-GB" b="1" dirty="0"/>
              <a:t>to influence decisions</a:t>
            </a: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pic>
        <p:nvPicPr>
          <p:cNvPr id="10" name="Picture 9"/>
          <p:cNvPicPr>
            <a:picLocks noChangeAspect="1"/>
          </p:cNvPicPr>
          <p:nvPr/>
        </p:nvPicPr>
        <p:blipFill>
          <a:blip r:embed="rId3"/>
          <a:stretch>
            <a:fillRect/>
          </a:stretch>
        </p:blipFill>
        <p:spPr>
          <a:xfrm>
            <a:off x="6920169" y="1306001"/>
            <a:ext cx="5327687" cy="3995765"/>
          </a:xfrm>
          <a:prstGeom prst="rect">
            <a:avLst/>
          </a:prstGeom>
        </p:spPr>
      </p:pic>
      <p:pic>
        <p:nvPicPr>
          <p:cNvPr id="9" name="Picture 8"/>
          <p:cNvPicPr>
            <a:picLocks noChangeAspect="1"/>
          </p:cNvPicPr>
          <p:nvPr/>
        </p:nvPicPr>
        <p:blipFill rotWithShape="1">
          <a:blip r:embed="rId4"/>
          <a:srcRect t="38986" b="9032"/>
          <a:stretch/>
        </p:blipFill>
        <p:spPr>
          <a:xfrm>
            <a:off x="2194961" y="4638860"/>
            <a:ext cx="6403607" cy="2219140"/>
          </a:xfrm>
          <a:prstGeom prst="rect">
            <a:avLst/>
          </a:prstGeom>
        </p:spPr>
      </p:pic>
      <p:pic>
        <p:nvPicPr>
          <p:cNvPr id="2" name="Picture 1">
            <a:extLst>
              <a:ext uri="{FF2B5EF4-FFF2-40B4-BE49-F238E27FC236}">
                <a16:creationId xmlns:a16="http://schemas.microsoft.com/office/drawing/2014/main" xmlns="" id="{4A2D38BD-18EF-482C-A721-BB09AC072465}"/>
              </a:ext>
            </a:extLst>
          </p:cNvPr>
          <p:cNvPicPr>
            <a:picLocks noChangeAspect="1"/>
          </p:cNvPicPr>
          <p:nvPr/>
        </p:nvPicPr>
        <p:blipFill>
          <a:blip r:embed="rId5"/>
          <a:stretch>
            <a:fillRect/>
          </a:stretch>
        </p:blipFill>
        <p:spPr>
          <a:xfrm>
            <a:off x="1008900" y="33160"/>
            <a:ext cx="1072989" cy="1066892"/>
          </a:xfrm>
          <a:prstGeom prst="rect">
            <a:avLst/>
          </a:prstGeom>
        </p:spPr>
      </p:pic>
    </p:spTree>
    <p:extLst>
      <p:ext uri="{BB962C8B-B14F-4D97-AF65-F5344CB8AC3E}">
        <p14:creationId xmlns:p14="http://schemas.microsoft.com/office/powerpoint/2010/main" val="2033127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1857155" y="0"/>
            <a:ext cx="4238845" cy="1223876"/>
          </a:xfrm>
          <a:prstGeom prst="rect">
            <a:avLst/>
          </a:prstGeom>
        </p:spPr>
      </p:pic>
      <p:sp>
        <p:nvSpPr>
          <p:cNvPr id="11" name="TextBox 10"/>
          <p:cNvSpPr txBox="1"/>
          <p:nvPr/>
        </p:nvSpPr>
        <p:spPr>
          <a:xfrm>
            <a:off x="-1" y="1306001"/>
            <a:ext cx="6920169" cy="6678751"/>
          </a:xfrm>
          <a:prstGeom prst="rect">
            <a:avLst/>
          </a:prstGeom>
          <a:noFill/>
        </p:spPr>
        <p:txBody>
          <a:bodyPr wrap="square" rtlCol="0">
            <a:spAutoFit/>
          </a:bodyPr>
          <a:lstStyle/>
          <a:p>
            <a:r>
              <a:rPr lang="en-US" sz="2800" b="1" dirty="0"/>
              <a:t>Approaches to Advocacy</a:t>
            </a:r>
            <a:endParaRPr lang="en-GB" sz="2800" dirty="0"/>
          </a:p>
          <a:p>
            <a:endParaRPr lang="en-US" dirty="0"/>
          </a:p>
          <a:p>
            <a:r>
              <a:rPr lang="en-US" dirty="0"/>
              <a:t>Generally involve a variety of approaches which may be public or private;</a:t>
            </a:r>
            <a:endParaRPr lang="en-GB" dirty="0"/>
          </a:p>
          <a:p>
            <a:pPr marL="457200" lvl="0" indent="-457200">
              <a:buFont typeface="Arial" panose="020B0604020202020204" pitchFamily="34" charset="0"/>
              <a:buChar char="•"/>
            </a:pPr>
            <a:r>
              <a:rPr lang="en-US" dirty="0"/>
              <a:t> collaborative </a:t>
            </a:r>
            <a:endParaRPr lang="en-GB" dirty="0"/>
          </a:p>
          <a:p>
            <a:pPr marL="457200" lvl="0" indent="-457200">
              <a:buFont typeface="Arial" panose="020B0604020202020204" pitchFamily="34" charset="0"/>
              <a:buChar char="•"/>
            </a:pPr>
            <a:r>
              <a:rPr lang="en-US" dirty="0"/>
              <a:t> confrontational; </a:t>
            </a:r>
            <a:endParaRPr lang="en-GB" dirty="0"/>
          </a:p>
          <a:p>
            <a:pPr marL="457200" lvl="0" indent="-457200">
              <a:buFont typeface="Arial" panose="020B0604020202020204" pitchFamily="34" charset="0"/>
              <a:buChar char="•"/>
            </a:pPr>
            <a:r>
              <a:rPr lang="en-US" dirty="0"/>
              <a:t>Persuasive or</a:t>
            </a:r>
            <a:endParaRPr lang="en-GB" dirty="0"/>
          </a:p>
          <a:p>
            <a:pPr marL="457200" lvl="0" indent="-457200">
              <a:buFont typeface="Arial" panose="020B0604020202020204" pitchFamily="34" charset="0"/>
              <a:buChar char="•"/>
            </a:pPr>
            <a:r>
              <a:rPr lang="en-US" dirty="0"/>
              <a:t>Combination of all above. </a:t>
            </a:r>
            <a:endParaRPr lang="en-GB" dirty="0"/>
          </a:p>
          <a:p>
            <a:endParaRPr lang="en-US" sz="2800" b="1" dirty="0"/>
          </a:p>
          <a:p>
            <a:r>
              <a:rPr lang="en-US" sz="2800" b="1" dirty="0"/>
              <a:t>In advocacy people use a diverse tools and methods, including</a:t>
            </a:r>
            <a:r>
              <a:rPr lang="en-US" sz="2800" dirty="0"/>
              <a:t> </a:t>
            </a:r>
          </a:p>
          <a:p>
            <a:endParaRPr lang="en-GB" sz="2800" dirty="0"/>
          </a:p>
          <a:p>
            <a:pPr marL="457200" lvl="0" indent="-457200">
              <a:buFont typeface="Arial" panose="020B0604020202020204" pitchFamily="34" charset="0"/>
              <a:buChar char="•"/>
            </a:pPr>
            <a:r>
              <a:rPr lang="en-US" dirty="0"/>
              <a:t>Statements and media outreach,</a:t>
            </a:r>
            <a:endParaRPr lang="en-GB" dirty="0"/>
          </a:p>
          <a:p>
            <a:pPr marL="457200" lvl="0" indent="-457200">
              <a:buFont typeface="Arial" panose="020B0604020202020204" pitchFamily="34" charset="0"/>
              <a:buChar char="•"/>
            </a:pPr>
            <a:r>
              <a:rPr lang="en-US" dirty="0"/>
              <a:t> Grassroots mobilization,</a:t>
            </a:r>
            <a:endParaRPr lang="en-GB" dirty="0"/>
          </a:p>
          <a:p>
            <a:pPr marL="457200" lvl="0" indent="-457200">
              <a:buFont typeface="Arial" panose="020B0604020202020204" pitchFamily="34" charset="0"/>
              <a:buChar char="•"/>
            </a:pPr>
            <a:r>
              <a:rPr lang="en-US" dirty="0"/>
              <a:t> Lobbying with policy makers, </a:t>
            </a:r>
            <a:endParaRPr lang="en-GB" dirty="0"/>
          </a:p>
          <a:p>
            <a:pPr marL="457200" lvl="0" indent="-457200">
              <a:buFont typeface="Arial" panose="020B0604020202020204" pitchFamily="34" charset="0"/>
              <a:buChar char="•"/>
            </a:pPr>
            <a:r>
              <a:rPr lang="en-US" dirty="0"/>
              <a:t>Networking and coalition-building.</a:t>
            </a: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pic>
        <p:nvPicPr>
          <p:cNvPr id="3" name="Picture 2"/>
          <p:cNvPicPr>
            <a:picLocks noChangeAspect="1"/>
          </p:cNvPicPr>
          <p:nvPr/>
        </p:nvPicPr>
        <p:blipFill rotWithShape="1">
          <a:blip r:embed="rId3"/>
          <a:srcRect l="26517" t="20832" r="29847" b="33901"/>
          <a:stretch/>
        </p:blipFill>
        <p:spPr>
          <a:xfrm>
            <a:off x="6556344" y="0"/>
            <a:ext cx="3818022" cy="2640531"/>
          </a:xfrm>
          <a:prstGeom prst="rect">
            <a:avLst/>
          </a:prstGeom>
        </p:spPr>
      </p:pic>
      <p:pic>
        <p:nvPicPr>
          <p:cNvPr id="5" name="Picture 4"/>
          <p:cNvPicPr>
            <a:picLocks noChangeAspect="1"/>
          </p:cNvPicPr>
          <p:nvPr/>
        </p:nvPicPr>
        <p:blipFill rotWithShape="1">
          <a:blip r:embed="rId4"/>
          <a:srcRect l="23171" t="30683" r="23289" b="8447"/>
          <a:stretch/>
        </p:blipFill>
        <p:spPr>
          <a:xfrm>
            <a:off x="8046420" y="1138151"/>
            <a:ext cx="3559005" cy="2697480"/>
          </a:xfrm>
          <a:prstGeom prst="rect">
            <a:avLst/>
          </a:prstGeom>
        </p:spPr>
      </p:pic>
      <p:pic>
        <p:nvPicPr>
          <p:cNvPr id="6" name="Picture 5"/>
          <p:cNvPicPr>
            <a:picLocks noChangeAspect="1"/>
          </p:cNvPicPr>
          <p:nvPr/>
        </p:nvPicPr>
        <p:blipFill rotWithShape="1">
          <a:blip r:embed="rId5"/>
          <a:srcRect l="35925"/>
          <a:stretch/>
        </p:blipFill>
        <p:spPr>
          <a:xfrm>
            <a:off x="8915400" y="3518803"/>
            <a:ext cx="3558705" cy="2847079"/>
          </a:xfrm>
          <a:prstGeom prst="rect">
            <a:avLst/>
          </a:prstGeom>
        </p:spPr>
      </p:pic>
      <p:pic>
        <p:nvPicPr>
          <p:cNvPr id="12" name="Picture 11"/>
          <p:cNvPicPr>
            <a:picLocks noChangeAspect="1"/>
          </p:cNvPicPr>
          <p:nvPr/>
        </p:nvPicPr>
        <p:blipFill rotWithShape="1">
          <a:blip r:embed="rId6"/>
          <a:srcRect l="23053" t="23952" r="12109" b="22400"/>
          <a:stretch/>
        </p:blipFill>
        <p:spPr>
          <a:xfrm>
            <a:off x="6289258" y="4692368"/>
            <a:ext cx="3883099" cy="2142005"/>
          </a:xfrm>
          <a:prstGeom prst="rect">
            <a:avLst/>
          </a:prstGeom>
        </p:spPr>
      </p:pic>
      <p:pic>
        <p:nvPicPr>
          <p:cNvPr id="2" name="Picture 1">
            <a:extLst>
              <a:ext uri="{FF2B5EF4-FFF2-40B4-BE49-F238E27FC236}">
                <a16:creationId xmlns:a16="http://schemas.microsoft.com/office/drawing/2014/main" xmlns="" id="{0285248E-1E87-4808-B1E6-3CE95768B139}"/>
              </a:ext>
            </a:extLst>
          </p:cNvPr>
          <p:cNvPicPr>
            <a:picLocks noChangeAspect="1"/>
          </p:cNvPicPr>
          <p:nvPr/>
        </p:nvPicPr>
        <p:blipFill>
          <a:blip r:embed="rId7"/>
          <a:stretch>
            <a:fillRect/>
          </a:stretch>
        </p:blipFill>
        <p:spPr>
          <a:xfrm>
            <a:off x="691535" y="71259"/>
            <a:ext cx="1072989" cy="1066892"/>
          </a:xfrm>
          <a:prstGeom prst="rect">
            <a:avLst/>
          </a:prstGeom>
        </p:spPr>
      </p:pic>
    </p:spTree>
    <p:extLst>
      <p:ext uri="{BB962C8B-B14F-4D97-AF65-F5344CB8AC3E}">
        <p14:creationId xmlns:p14="http://schemas.microsoft.com/office/powerpoint/2010/main" val="1930993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1460090" y="56249"/>
            <a:ext cx="4359131" cy="1223876"/>
          </a:xfrm>
          <a:prstGeom prst="rect">
            <a:avLst/>
          </a:prstGeom>
        </p:spPr>
      </p:pic>
      <p:sp>
        <p:nvSpPr>
          <p:cNvPr id="11" name="TextBox 10"/>
          <p:cNvSpPr txBox="1"/>
          <p:nvPr/>
        </p:nvSpPr>
        <p:spPr>
          <a:xfrm>
            <a:off x="6903720" y="1625831"/>
            <a:ext cx="5715001" cy="5262979"/>
          </a:xfrm>
          <a:prstGeom prst="rect">
            <a:avLst/>
          </a:prstGeom>
          <a:noFill/>
        </p:spPr>
        <p:txBody>
          <a:bodyPr wrap="square" rtlCol="0">
            <a:spAutoFit/>
          </a:bodyPr>
          <a:lstStyle/>
          <a:p>
            <a:r>
              <a:rPr lang="en-US" sz="2800" b="1" dirty="0"/>
              <a:t>Some advocacy approaches, tools and methods to support NM-ECDP include:</a:t>
            </a:r>
            <a:endParaRPr lang="en-GB" sz="2800" dirty="0"/>
          </a:p>
          <a:p>
            <a:endParaRPr lang="en-US" dirty="0"/>
          </a:p>
          <a:p>
            <a:pPr marL="457200" lvl="0" indent="-457200">
              <a:buFont typeface="Arial" panose="020B0604020202020204" pitchFamily="34" charset="0"/>
              <a:buChar char="•"/>
            </a:pPr>
            <a:r>
              <a:rPr lang="en-US" dirty="0"/>
              <a:t>Regional NM-ECDP Meetings</a:t>
            </a:r>
            <a:endParaRPr lang="en-GB" dirty="0"/>
          </a:p>
          <a:p>
            <a:pPr marL="457200" lvl="0" indent="-457200">
              <a:buFont typeface="Arial" panose="020B0604020202020204" pitchFamily="34" charset="0"/>
              <a:buChar char="•"/>
            </a:pPr>
            <a:r>
              <a:rPr lang="en-US" dirty="0"/>
              <a:t>Coordination of Other CSOs </a:t>
            </a:r>
            <a:endParaRPr lang="en-GB" dirty="0"/>
          </a:p>
          <a:p>
            <a:pPr marL="457200" lvl="0" indent="-457200">
              <a:buFont typeface="Arial" panose="020B0604020202020204" pitchFamily="34" charset="0"/>
              <a:buChar char="•"/>
            </a:pPr>
            <a:r>
              <a:rPr lang="en-US" dirty="0"/>
              <a:t>Formal &amp; Informal Meetings</a:t>
            </a:r>
            <a:endParaRPr lang="en-GB" dirty="0"/>
          </a:p>
          <a:p>
            <a:pPr marL="457200" lvl="0" indent="-457200">
              <a:buFont typeface="Arial" panose="020B0604020202020204" pitchFamily="34" charset="0"/>
              <a:buChar char="•"/>
            </a:pPr>
            <a:r>
              <a:rPr lang="en-US" dirty="0"/>
              <a:t>Media Engagement</a:t>
            </a:r>
          </a:p>
          <a:p>
            <a:pPr marL="457200" lvl="0" indent="-457200">
              <a:buFont typeface="Arial" panose="020B0604020202020204" pitchFamily="34" charset="0"/>
              <a:buChar char="•"/>
            </a:pPr>
            <a:r>
              <a:rPr lang="en-US" dirty="0"/>
              <a:t>Mobilizing Community Support</a:t>
            </a:r>
          </a:p>
          <a:p>
            <a:pPr marL="457200" lvl="0" indent="-457200">
              <a:buFont typeface="Arial" panose="020B0604020202020204" pitchFamily="34" charset="0"/>
              <a:buChar char="•"/>
            </a:pPr>
            <a:r>
              <a:rPr lang="en-US" dirty="0"/>
              <a:t>Commemoration of Events </a:t>
            </a:r>
          </a:p>
          <a:p>
            <a:pPr marL="457200" lvl="0" indent="-457200">
              <a:buFont typeface="Arial" panose="020B0604020202020204" pitchFamily="34" charset="0"/>
              <a:buChar char="•"/>
            </a:pPr>
            <a:r>
              <a:rPr lang="en-US" dirty="0"/>
              <a:t>……</a:t>
            </a:r>
            <a:endParaRPr lang="en-GB" dirty="0"/>
          </a:p>
          <a:p>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pic>
        <p:nvPicPr>
          <p:cNvPr id="2" name="Picture 1"/>
          <p:cNvPicPr>
            <a:picLocks noChangeAspect="1"/>
          </p:cNvPicPr>
          <p:nvPr/>
        </p:nvPicPr>
        <p:blipFill rotWithShape="1">
          <a:blip r:embed="rId3"/>
          <a:srcRect l="7333" t="4889" r="-332" b="-4889"/>
          <a:stretch/>
        </p:blipFill>
        <p:spPr>
          <a:xfrm>
            <a:off x="135034" y="1737360"/>
            <a:ext cx="6557467" cy="5288280"/>
          </a:xfrm>
          <a:prstGeom prst="rect">
            <a:avLst/>
          </a:prstGeom>
        </p:spPr>
      </p:pic>
      <p:pic>
        <p:nvPicPr>
          <p:cNvPr id="3" name="Picture 2">
            <a:extLst>
              <a:ext uri="{FF2B5EF4-FFF2-40B4-BE49-F238E27FC236}">
                <a16:creationId xmlns:a16="http://schemas.microsoft.com/office/drawing/2014/main" xmlns="" id="{E7B6151C-0858-481B-8612-0053864126F6}"/>
              </a:ext>
            </a:extLst>
          </p:cNvPr>
          <p:cNvPicPr>
            <a:picLocks noChangeAspect="1"/>
          </p:cNvPicPr>
          <p:nvPr/>
        </p:nvPicPr>
        <p:blipFill>
          <a:blip r:embed="rId4"/>
          <a:stretch>
            <a:fillRect/>
          </a:stretch>
        </p:blipFill>
        <p:spPr>
          <a:xfrm>
            <a:off x="228439" y="156984"/>
            <a:ext cx="1072989" cy="1066892"/>
          </a:xfrm>
          <a:prstGeom prst="rect">
            <a:avLst/>
          </a:prstGeom>
        </p:spPr>
      </p:pic>
    </p:spTree>
    <p:extLst>
      <p:ext uri="{BB962C8B-B14F-4D97-AF65-F5344CB8AC3E}">
        <p14:creationId xmlns:p14="http://schemas.microsoft.com/office/powerpoint/2010/main" val="2607216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1803121" y="0"/>
            <a:ext cx="4477533" cy="1299147"/>
          </a:xfrm>
          <a:prstGeom prst="rect">
            <a:avLst/>
          </a:prstGeom>
        </p:spPr>
      </p:pic>
      <p:sp>
        <p:nvSpPr>
          <p:cNvPr id="11" name="TextBox 10"/>
          <p:cNvSpPr txBox="1"/>
          <p:nvPr/>
        </p:nvSpPr>
        <p:spPr>
          <a:xfrm>
            <a:off x="441960" y="1242583"/>
            <a:ext cx="10896600" cy="5663089"/>
          </a:xfrm>
          <a:prstGeom prst="rect">
            <a:avLst/>
          </a:prstGeom>
          <a:noFill/>
        </p:spPr>
        <p:txBody>
          <a:bodyPr wrap="square" rtlCol="0">
            <a:spAutoFit/>
          </a:bodyPr>
          <a:lstStyle/>
          <a:p>
            <a:pPr marL="285750" indent="-285750">
              <a:buFont typeface="Arial" panose="020B0604020202020204" pitchFamily="34" charset="0"/>
              <a:buChar char="•"/>
            </a:pPr>
            <a:endParaRPr lang="en-GB" dirty="0"/>
          </a:p>
          <a:p>
            <a:r>
              <a:rPr lang="en-GB" sz="2800" dirty="0"/>
              <a:t>Guiding steps to Your Advocacy Plan</a:t>
            </a:r>
          </a:p>
          <a:p>
            <a:endParaRPr lang="en-GB" sz="2800" dirty="0"/>
          </a:p>
          <a:p>
            <a:r>
              <a:rPr lang="en-GB" dirty="0"/>
              <a:t>1.	Identify an advocacy challenge/issue or opportunity, establish evidence  to back the Advocacy?</a:t>
            </a:r>
          </a:p>
          <a:p>
            <a:r>
              <a:rPr lang="en-GB" dirty="0"/>
              <a:t>2.	Determine the key audiences.</a:t>
            </a:r>
          </a:p>
          <a:p>
            <a:r>
              <a:rPr lang="en-GB" dirty="0"/>
              <a:t>3.	Find out what those audiences currently know or perceive.</a:t>
            </a:r>
          </a:p>
          <a:p>
            <a:r>
              <a:rPr lang="en-GB" dirty="0"/>
              <a:t>4.	Determine how each audience receives its information.</a:t>
            </a:r>
          </a:p>
          <a:p>
            <a:r>
              <a:rPr lang="en-GB" dirty="0"/>
              <a:t>5.	Establish measurable objectives for each audience.</a:t>
            </a:r>
          </a:p>
          <a:p>
            <a:r>
              <a:rPr lang="en-GB" dirty="0"/>
              <a:t>6.	Define message points for each audience-call to action</a:t>
            </a:r>
          </a:p>
          <a:p>
            <a:r>
              <a:rPr lang="en-GB" dirty="0"/>
              <a:t>7.	Determine the communication activities to deliver those messages and select a messenger/medium</a:t>
            </a:r>
          </a:p>
          <a:p>
            <a:r>
              <a:rPr lang="en-GB" dirty="0"/>
              <a:t>8.	Decide what resources are necessary to complete each activity/mobilize the resources</a:t>
            </a:r>
          </a:p>
          <a:p>
            <a:r>
              <a:rPr lang="en-GB" dirty="0"/>
              <a:t>9.	Establish a timeline and responsible party for each activity.</a:t>
            </a:r>
          </a:p>
          <a:p>
            <a:r>
              <a:rPr lang="en-GB" dirty="0"/>
              <a:t>10.	Evaluate whether you have reached your objectives.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pic>
        <p:nvPicPr>
          <p:cNvPr id="2" name="Picture 1">
            <a:extLst>
              <a:ext uri="{FF2B5EF4-FFF2-40B4-BE49-F238E27FC236}">
                <a16:creationId xmlns:a16="http://schemas.microsoft.com/office/drawing/2014/main" xmlns="" id="{9D1F1D8F-92AD-479B-80D1-74943F84E5F9}"/>
              </a:ext>
            </a:extLst>
          </p:cNvPr>
          <p:cNvPicPr>
            <a:picLocks noChangeAspect="1"/>
          </p:cNvPicPr>
          <p:nvPr/>
        </p:nvPicPr>
        <p:blipFill>
          <a:blip r:embed="rId3"/>
          <a:stretch>
            <a:fillRect/>
          </a:stretch>
        </p:blipFill>
        <p:spPr>
          <a:xfrm>
            <a:off x="586046" y="101949"/>
            <a:ext cx="1072989" cy="1066892"/>
          </a:xfrm>
          <a:prstGeom prst="rect">
            <a:avLst/>
          </a:prstGeom>
        </p:spPr>
      </p:pic>
    </p:spTree>
    <p:extLst>
      <p:ext uri="{BB962C8B-B14F-4D97-AF65-F5344CB8AC3E}">
        <p14:creationId xmlns:p14="http://schemas.microsoft.com/office/powerpoint/2010/main" val="87605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2966724" y="0"/>
            <a:ext cx="5061805" cy="1391726"/>
          </a:xfrm>
          <a:prstGeom prst="rect">
            <a:avLst/>
          </a:prstGeom>
        </p:spPr>
      </p:pic>
      <p:sp>
        <p:nvSpPr>
          <p:cNvPr id="11" name="TextBox 10"/>
          <p:cNvSpPr txBox="1"/>
          <p:nvPr/>
        </p:nvSpPr>
        <p:spPr>
          <a:xfrm>
            <a:off x="0" y="1306001"/>
            <a:ext cx="6688280" cy="3016210"/>
          </a:xfrm>
          <a:prstGeom prst="rect">
            <a:avLst/>
          </a:prstGeom>
          <a:noFill/>
        </p:spPr>
        <p:txBody>
          <a:bodyPr wrap="square" rtlCol="0">
            <a:spAutoFit/>
          </a:bodyPr>
          <a:lstStyle/>
          <a:p>
            <a:pPr marL="285750" indent="-285750">
              <a:buFont typeface="Arial" panose="020B0604020202020204" pitchFamily="34" charset="0"/>
              <a:buChar char="•"/>
            </a:pPr>
            <a:endParaRPr lang="en-GB" dirty="0"/>
          </a:p>
          <a:p>
            <a:r>
              <a:rPr lang="en-GB" sz="2800" b="1" dirty="0"/>
              <a:t>Group work</a:t>
            </a:r>
          </a:p>
          <a:p>
            <a:r>
              <a:rPr lang="en-GB" dirty="0"/>
              <a:t>Determine any Advocacy issue around ECD and develop Advocacy Plan. Follow the stages/steps above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pic>
        <p:nvPicPr>
          <p:cNvPr id="2" name="Picture 1">
            <a:extLst>
              <a:ext uri="{FF2B5EF4-FFF2-40B4-BE49-F238E27FC236}">
                <a16:creationId xmlns:a16="http://schemas.microsoft.com/office/drawing/2014/main" xmlns="" id="{68592F95-6345-4A9B-A7BB-19A75455C9FD}"/>
              </a:ext>
            </a:extLst>
          </p:cNvPr>
          <p:cNvPicPr>
            <a:picLocks noChangeAspect="1"/>
          </p:cNvPicPr>
          <p:nvPr/>
        </p:nvPicPr>
        <p:blipFill>
          <a:blip r:embed="rId3"/>
          <a:stretch>
            <a:fillRect/>
          </a:stretch>
        </p:blipFill>
        <p:spPr>
          <a:xfrm>
            <a:off x="1810161" y="119555"/>
            <a:ext cx="1072989" cy="1066892"/>
          </a:xfrm>
          <a:prstGeom prst="rect">
            <a:avLst/>
          </a:prstGeom>
        </p:spPr>
      </p:pic>
    </p:spTree>
    <p:extLst>
      <p:ext uri="{BB962C8B-B14F-4D97-AF65-F5344CB8AC3E}">
        <p14:creationId xmlns:p14="http://schemas.microsoft.com/office/powerpoint/2010/main" val="1124082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0" y="0"/>
            <a:ext cx="6015789" cy="7294305"/>
          </a:xfrm>
          <a:prstGeom prst="rect">
            <a:avLst/>
          </a:prstGeom>
          <a:noFill/>
        </p:spPr>
        <p:txBody>
          <a:bodyPr wrap="square" rtlCol="0">
            <a:spAutoFit/>
          </a:bodyPr>
          <a:lstStyle/>
          <a:p>
            <a:r>
              <a:rPr lang="en-US" sz="2000" b="1" dirty="0">
                <a:solidFill>
                  <a:srgbClr val="00B0F0"/>
                </a:solidFill>
              </a:rPr>
              <a:t>An Example of  key steps of an Advocacy plan</a:t>
            </a:r>
            <a:endParaRPr lang="en-GB" sz="2000" dirty="0">
              <a:solidFill>
                <a:srgbClr val="00B0F0"/>
              </a:solidFill>
            </a:endParaRPr>
          </a:p>
          <a:p>
            <a:pPr lvl="0"/>
            <a:r>
              <a:rPr lang="en-US" sz="1400" b="1" dirty="0">
                <a:solidFill>
                  <a:prstClr val="black"/>
                </a:solidFill>
              </a:rPr>
              <a:t>Advocacy Challenge:</a:t>
            </a:r>
            <a:r>
              <a:rPr lang="en-US" sz="1400" dirty="0">
                <a:solidFill>
                  <a:prstClr val="black"/>
                </a:solidFill>
              </a:rPr>
              <a:t> To persuade a community to initiate a social watch for children’s safety.</a:t>
            </a:r>
          </a:p>
          <a:p>
            <a:pPr lvl="0"/>
            <a:endParaRPr lang="en-GB" sz="1000" dirty="0">
              <a:solidFill>
                <a:prstClr val="black"/>
              </a:solidFill>
            </a:endParaRPr>
          </a:p>
          <a:p>
            <a:pPr lvl="0"/>
            <a:r>
              <a:rPr lang="en-US" sz="1400" b="1" dirty="0">
                <a:solidFill>
                  <a:prstClr val="black"/>
                </a:solidFill>
              </a:rPr>
              <a:t>Key Audiences:</a:t>
            </a:r>
            <a:endParaRPr lang="en-GB" sz="1400" dirty="0">
              <a:solidFill>
                <a:prstClr val="black"/>
              </a:solidFill>
            </a:endParaRPr>
          </a:p>
          <a:p>
            <a:pPr lvl="1"/>
            <a:r>
              <a:rPr lang="en-US" sz="1400" dirty="0">
                <a:solidFill>
                  <a:prstClr val="black"/>
                </a:solidFill>
              </a:rPr>
              <a:t>-Community members with and without young children, Community leaders (politicians, traditional, influential people, religious, business people, Media Counselor, Member of Parliament and the Media.</a:t>
            </a:r>
          </a:p>
          <a:p>
            <a:pPr lvl="1"/>
            <a:endParaRPr lang="en-GB" sz="1000" dirty="0">
              <a:solidFill>
                <a:prstClr val="black"/>
              </a:solidFill>
            </a:endParaRPr>
          </a:p>
          <a:p>
            <a:pPr lvl="0"/>
            <a:r>
              <a:rPr lang="en-US" sz="1400" b="1" dirty="0">
                <a:solidFill>
                  <a:prstClr val="black"/>
                </a:solidFill>
              </a:rPr>
              <a:t>Determine What They Know</a:t>
            </a:r>
            <a:endParaRPr lang="en-GB" sz="1400" dirty="0">
              <a:solidFill>
                <a:prstClr val="black"/>
              </a:solidFill>
            </a:endParaRPr>
          </a:p>
          <a:p>
            <a:pPr lvl="1"/>
            <a:r>
              <a:rPr lang="en-US" sz="1400" dirty="0">
                <a:solidFill>
                  <a:prstClr val="black"/>
                </a:solidFill>
              </a:rPr>
              <a:t>-Read past community meeting minutes &amp; Review past comments on safety and protection, especially for children.</a:t>
            </a:r>
            <a:endParaRPr lang="en-GB" sz="1400" dirty="0">
              <a:solidFill>
                <a:prstClr val="black"/>
              </a:solidFill>
            </a:endParaRPr>
          </a:p>
          <a:p>
            <a:pPr lvl="1"/>
            <a:r>
              <a:rPr lang="en-US" sz="1400" dirty="0">
                <a:solidFill>
                  <a:prstClr val="black"/>
                </a:solidFill>
              </a:rPr>
              <a:t>-Research previous media coverage (newspaper, radio, TV, Social Media)</a:t>
            </a:r>
            <a:endParaRPr lang="en-GB" sz="1400" dirty="0">
              <a:solidFill>
                <a:prstClr val="black"/>
              </a:solidFill>
            </a:endParaRPr>
          </a:p>
          <a:p>
            <a:pPr lvl="1"/>
            <a:r>
              <a:rPr lang="en-US" sz="1400" dirty="0">
                <a:solidFill>
                  <a:prstClr val="black"/>
                </a:solidFill>
              </a:rPr>
              <a:t>-Hold individual interviews with randomly selected and targeted members of the community  to establish their knowledge and understanding of effects of violence on children. Any mention of MTAKUWWA priorities?</a:t>
            </a:r>
          </a:p>
          <a:p>
            <a:pPr lvl="1"/>
            <a:endParaRPr lang="en-GB" sz="1000" dirty="0">
              <a:solidFill>
                <a:prstClr val="black"/>
              </a:solidFill>
            </a:endParaRPr>
          </a:p>
          <a:p>
            <a:pPr lvl="0"/>
            <a:r>
              <a:rPr lang="en-US" sz="1400" b="1" dirty="0">
                <a:solidFill>
                  <a:prstClr val="black"/>
                </a:solidFill>
              </a:rPr>
              <a:t>Determine How They Receive Their Information</a:t>
            </a:r>
            <a:endParaRPr lang="en-GB" sz="1400" dirty="0">
              <a:solidFill>
                <a:prstClr val="black"/>
              </a:solidFill>
            </a:endParaRPr>
          </a:p>
          <a:p>
            <a:pPr lvl="1"/>
            <a:r>
              <a:rPr lang="en-US" sz="1400" dirty="0">
                <a:solidFill>
                  <a:prstClr val="black"/>
                </a:solidFill>
              </a:rPr>
              <a:t>Interviews (based on what is discovered, new audiences may be added. If members of the public  indicate that they only listen to recommendations from leaders then he/she must be added to your audience list.)</a:t>
            </a:r>
            <a:endParaRPr lang="en-GB" sz="1400" dirty="0">
              <a:solidFill>
                <a:prstClr val="black"/>
              </a:solidFill>
            </a:endParaRPr>
          </a:p>
          <a:p>
            <a:pPr lvl="1"/>
            <a:r>
              <a:rPr lang="en-US" sz="1400" dirty="0">
                <a:solidFill>
                  <a:prstClr val="black"/>
                </a:solidFill>
              </a:rPr>
              <a:t>E-mail or regular mail, public announcements </a:t>
            </a:r>
            <a:r>
              <a:rPr lang="en-US" sz="1400" dirty="0" err="1">
                <a:solidFill>
                  <a:prstClr val="black"/>
                </a:solidFill>
              </a:rPr>
              <a:t>etc</a:t>
            </a:r>
            <a:endParaRPr lang="en-US" sz="1400" dirty="0">
              <a:solidFill>
                <a:prstClr val="black"/>
              </a:solidFill>
            </a:endParaRPr>
          </a:p>
          <a:p>
            <a:pPr lvl="1"/>
            <a:endParaRPr lang="en-US" sz="1000" dirty="0">
              <a:solidFill>
                <a:prstClr val="black"/>
              </a:solidFill>
            </a:endParaRPr>
          </a:p>
          <a:p>
            <a:pPr lvl="0"/>
            <a:r>
              <a:rPr lang="en-US" sz="1400" b="1" dirty="0">
                <a:solidFill>
                  <a:prstClr val="black"/>
                </a:solidFill>
              </a:rPr>
              <a:t>Measurable Objectives</a:t>
            </a:r>
            <a:endParaRPr lang="en-GB" sz="1400" dirty="0">
              <a:solidFill>
                <a:prstClr val="black"/>
              </a:solidFill>
            </a:endParaRPr>
          </a:p>
          <a:p>
            <a:pPr lvl="1"/>
            <a:r>
              <a:rPr lang="en-US" sz="1400" dirty="0">
                <a:solidFill>
                  <a:prstClr val="black"/>
                </a:solidFill>
              </a:rPr>
              <a:t>Community members form a neighborhood watch  to secure key routes used by children to and from school by the time schools open.</a:t>
            </a:r>
          </a:p>
          <a:p>
            <a:pPr lvl="1"/>
            <a:r>
              <a:rPr lang="en-US" sz="1400" dirty="0">
                <a:solidFill>
                  <a:prstClr val="black"/>
                </a:solidFill>
              </a:rPr>
              <a:t># articles &amp; programs on the extent of violence against children and value of community participation to find solution reported monthly.</a:t>
            </a:r>
          </a:p>
          <a:p>
            <a:pPr lvl="1"/>
            <a:r>
              <a:rPr lang="en-US" sz="1400" dirty="0">
                <a:solidFill>
                  <a:prstClr val="black"/>
                </a:solidFill>
              </a:rPr>
              <a:t>Seventy percent of  identified community leaders attend a seminar on safeguarding/child protection jointly conducted by local CSO, Gender Desk &amp; Regional Social Welfare Officer and RCDO</a:t>
            </a:r>
          </a:p>
          <a:p>
            <a:pPr lvl="1"/>
            <a:r>
              <a:rPr lang="en-US" sz="1400" dirty="0">
                <a:solidFill>
                  <a:prstClr val="black"/>
                </a:solidFill>
              </a:rPr>
              <a:t>Safeguarding/Child Protection are made recurring agenda in community meetings.</a:t>
            </a:r>
          </a:p>
        </p:txBody>
      </p:sp>
      <p:sp>
        <p:nvSpPr>
          <p:cNvPr id="5" name="TextBox 4"/>
          <p:cNvSpPr txBox="1"/>
          <p:nvPr/>
        </p:nvSpPr>
        <p:spPr>
          <a:xfrm>
            <a:off x="6150823" y="1306001"/>
            <a:ext cx="6015789" cy="1477328"/>
          </a:xfrm>
          <a:prstGeom prst="rect">
            <a:avLst/>
          </a:prstGeom>
          <a:noFill/>
        </p:spPr>
        <p:txBody>
          <a:bodyPr wrap="square" rtlCol="0">
            <a:spAutoFit/>
          </a:bodyPr>
          <a:lstStyle/>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
        <p:nvSpPr>
          <p:cNvPr id="6" name="TextBox 5"/>
          <p:cNvSpPr txBox="1"/>
          <p:nvPr/>
        </p:nvSpPr>
        <p:spPr>
          <a:xfrm>
            <a:off x="5814577" y="0"/>
            <a:ext cx="6688280" cy="6894195"/>
          </a:xfrm>
          <a:prstGeom prst="rect">
            <a:avLst/>
          </a:prstGeom>
          <a:noFill/>
        </p:spPr>
        <p:txBody>
          <a:bodyPr wrap="square" rtlCol="0">
            <a:spAutoFit/>
          </a:bodyPr>
          <a:lstStyle/>
          <a:p>
            <a:pPr lvl="0"/>
            <a:endParaRPr lang="en-US" sz="1400" b="1" dirty="0"/>
          </a:p>
          <a:p>
            <a:pPr lvl="0"/>
            <a:endParaRPr lang="en-US" sz="1000" b="1" dirty="0"/>
          </a:p>
          <a:p>
            <a:pPr lvl="0"/>
            <a:r>
              <a:rPr lang="en-US" sz="1400" b="1" dirty="0"/>
              <a:t>Message Points</a:t>
            </a:r>
            <a:endParaRPr lang="en-GB" sz="1400" dirty="0"/>
          </a:p>
          <a:p>
            <a:pPr lvl="1"/>
            <a:r>
              <a:rPr lang="en-US" sz="1400" dirty="0"/>
              <a:t>A child may receive good education, nutrition and health services but if he/she is abused  the negative effects of violence overrides all the positives from other aspect of nurturing care. Primary responsibility of the safety of children in the community lies in every individual</a:t>
            </a:r>
          </a:p>
          <a:p>
            <a:pPr lvl="1"/>
            <a:r>
              <a:rPr lang="en-US" sz="1400" dirty="0"/>
              <a:t>All incidents must be reported to the police and case to come to conclusion, affected children to receive </a:t>
            </a:r>
            <a:r>
              <a:rPr lang="en-US" sz="1400" dirty="0" err="1"/>
              <a:t>couseling</a:t>
            </a:r>
            <a:r>
              <a:rPr lang="en-US" sz="1400" dirty="0"/>
              <a:t> and treatment.</a:t>
            </a:r>
          </a:p>
          <a:p>
            <a:pPr lvl="1"/>
            <a:endParaRPr lang="en-US" sz="1400" dirty="0"/>
          </a:p>
          <a:p>
            <a:pPr lvl="0"/>
            <a:r>
              <a:rPr lang="en-US" sz="1400" b="1" dirty="0"/>
              <a:t>Communication Activities</a:t>
            </a:r>
            <a:endParaRPr lang="en-GB" sz="1400" dirty="0"/>
          </a:p>
          <a:p>
            <a:pPr lvl="1"/>
            <a:r>
              <a:rPr lang="en-US" sz="1400" dirty="0"/>
              <a:t>Prepare a cover letter and send a copy MTAKUWWA &amp; NM-ECDP to </a:t>
            </a:r>
            <a:r>
              <a:rPr lang="en-GB" sz="1400" dirty="0"/>
              <a:t>Community leaders (politicians, traditional, influential people, religious, business people, Media </a:t>
            </a:r>
            <a:r>
              <a:rPr lang="en-GB" sz="1400" dirty="0" err="1"/>
              <a:t>Counselor</a:t>
            </a:r>
            <a:r>
              <a:rPr lang="en-GB" sz="1400" dirty="0"/>
              <a:t>, Member of Parliament and the Media with specific request for their participation</a:t>
            </a:r>
          </a:p>
          <a:p>
            <a:pPr lvl="1"/>
            <a:r>
              <a:rPr lang="en-US" sz="1400" dirty="0"/>
              <a:t>Make a follow up phone call to assure it was received.</a:t>
            </a:r>
            <a:endParaRPr lang="en-GB" sz="1400" dirty="0"/>
          </a:p>
          <a:p>
            <a:pPr lvl="1"/>
            <a:r>
              <a:rPr lang="en-US" sz="1400" dirty="0"/>
              <a:t>Prepare a Press Release and (call a press conference where possible)</a:t>
            </a:r>
            <a:endParaRPr lang="en-GB" sz="1400" dirty="0"/>
          </a:p>
          <a:p>
            <a:pPr lvl="1"/>
            <a:r>
              <a:rPr lang="en-US" sz="1400" dirty="0"/>
              <a:t>Invite key community leaders/members to all relevant Safeguarding/child protection meetings.</a:t>
            </a:r>
            <a:endParaRPr lang="en-GB" sz="1400" dirty="0"/>
          </a:p>
          <a:p>
            <a:pPr lvl="1"/>
            <a:r>
              <a:rPr lang="en-US" sz="1400" dirty="0"/>
              <a:t>Develop a plan with key actors and document its implementation.</a:t>
            </a:r>
          </a:p>
          <a:p>
            <a:pPr lvl="1"/>
            <a:endParaRPr lang="en-GB" sz="1400" dirty="0"/>
          </a:p>
          <a:p>
            <a:pPr lvl="0"/>
            <a:r>
              <a:rPr lang="en-US" sz="1400" b="1" dirty="0"/>
              <a:t>Resources</a:t>
            </a:r>
            <a:endParaRPr lang="en-GB" sz="1400" dirty="0"/>
          </a:p>
          <a:p>
            <a:pPr lvl="1"/>
            <a:r>
              <a:rPr lang="en-US" sz="1400" dirty="0"/>
              <a:t>Create a timeline for all activities planned</a:t>
            </a:r>
          </a:p>
          <a:p>
            <a:pPr lvl="1"/>
            <a:endParaRPr lang="en-GB" sz="1400" dirty="0"/>
          </a:p>
          <a:p>
            <a:pPr lvl="0"/>
            <a:r>
              <a:rPr lang="en-US" sz="1400" b="1" dirty="0"/>
              <a:t>Timeline</a:t>
            </a:r>
            <a:endParaRPr lang="en-GB" sz="1400" dirty="0"/>
          </a:p>
          <a:p>
            <a:pPr lvl="1"/>
            <a:r>
              <a:rPr lang="en-US" sz="1400" dirty="0"/>
              <a:t>Indicate completion time for each activity with any major milestones.</a:t>
            </a:r>
          </a:p>
          <a:p>
            <a:pPr lvl="1"/>
            <a:endParaRPr lang="en-GB" sz="1400" dirty="0"/>
          </a:p>
          <a:p>
            <a:pPr lvl="0"/>
            <a:r>
              <a:rPr lang="en-US" sz="1400" b="1" dirty="0"/>
              <a:t>Evaluation</a:t>
            </a:r>
            <a:endParaRPr lang="en-GB" sz="1400" dirty="0"/>
          </a:p>
          <a:p>
            <a:pPr lvl="1"/>
            <a:r>
              <a:rPr lang="en-US" sz="1400" dirty="0"/>
              <a:t>Was the advocacy campaign  successful? </a:t>
            </a:r>
            <a:r>
              <a:rPr lang="en-GB" sz="1400" dirty="0"/>
              <a:t> Review all aspects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2037325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9895" y="587460"/>
            <a:ext cx="6769955" cy="968624"/>
          </a:xfrm>
        </p:spPr>
        <p:txBody>
          <a:bodyPr>
            <a:normAutofit/>
          </a:bodyPr>
          <a:lstStyle/>
          <a:p>
            <a:pPr algn="ctr"/>
            <a:r>
              <a:rPr lang="en-GB" sz="3600" b="1" dirty="0"/>
              <a:t>Major Advocacy milestone</a:t>
            </a:r>
            <a:endParaRPr lang="en-GB" sz="3600" b="1" dirty="0">
              <a:solidFill>
                <a:srgbClr val="0000FF"/>
              </a:solidFill>
            </a:endParaRPr>
          </a:p>
        </p:txBody>
      </p:sp>
      <p:pic>
        <p:nvPicPr>
          <p:cNvPr id="4" name="Picture 3"/>
          <p:cNvPicPr/>
          <p:nvPr/>
        </p:nvPicPr>
        <p:blipFill>
          <a:blip r:embed="rId2"/>
          <a:stretch>
            <a:fillRect/>
          </a:stretch>
        </p:blipFill>
        <p:spPr>
          <a:xfrm>
            <a:off x="1163735" y="-60323"/>
            <a:ext cx="3324860" cy="901700"/>
          </a:xfrm>
          <a:prstGeom prst="rect">
            <a:avLst/>
          </a:prstGeom>
        </p:spPr>
      </p:pic>
      <p:pic>
        <p:nvPicPr>
          <p:cNvPr id="3" name="Picture 2"/>
          <p:cNvPicPr>
            <a:picLocks noChangeAspect="1"/>
          </p:cNvPicPr>
          <p:nvPr/>
        </p:nvPicPr>
        <p:blipFill rotWithShape="1">
          <a:blip r:embed="rId3"/>
          <a:srcRect t="3468"/>
          <a:stretch/>
        </p:blipFill>
        <p:spPr>
          <a:xfrm>
            <a:off x="672706" y="1556084"/>
            <a:ext cx="7631778" cy="4911389"/>
          </a:xfrm>
          <a:prstGeom prst="rect">
            <a:avLst/>
          </a:prstGeom>
        </p:spPr>
      </p:pic>
      <p:sp>
        <p:nvSpPr>
          <p:cNvPr id="5" name="Title 1"/>
          <p:cNvSpPr txBox="1">
            <a:spLocks/>
          </p:cNvSpPr>
          <p:nvPr/>
        </p:nvSpPr>
        <p:spPr>
          <a:xfrm>
            <a:off x="4660045" y="5300746"/>
            <a:ext cx="8521309" cy="116672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b="1" dirty="0"/>
              <a:t/>
            </a:r>
            <a:br>
              <a:rPr lang="en-GB" sz="3600" b="1" dirty="0"/>
            </a:br>
            <a:r>
              <a:rPr lang="en-GB" sz="3600" b="1" dirty="0"/>
              <a:t>                     </a:t>
            </a:r>
            <a:r>
              <a:rPr lang="en-GB" sz="3600" b="1" dirty="0" err="1">
                <a:solidFill>
                  <a:srgbClr val="0000FF"/>
                </a:solidFill>
              </a:rPr>
              <a:t>Kazi</a:t>
            </a:r>
            <a:r>
              <a:rPr lang="en-GB" sz="3600" b="1" dirty="0">
                <a:solidFill>
                  <a:srgbClr val="0000FF"/>
                </a:solidFill>
              </a:rPr>
              <a:t> </a:t>
            </a:r>
            <a:r>
              <a:rPr lang="en-GB" sz="3600" b="1" dirty="0" err="1">
                <a:solidFill>
                  <a:srgbClr val="0000FF"/>
                </a:solidFill>
              </a:rPr>
              <a:t>iendelee</a:t>
            </a:r>
            <a:r>
              <a:rPr lang="en-GB" sz="3600" b="1" dirty="0">
                <a:solidFill>
                  <a:srgbClr val="0000FF"/>
                </a:solidFill>
              </a:rPr>
              <a:t>…..</a:t>
            </a:r>
          </a:p>
        </p:txBody>
      </p:sp>
      <p:pic>
        <p:nvPicPr>
          <p:cNvPr id="6" name="Picture 5">
            <a:extLst>
              <a:ext uri="{FF2B5EF4-FFF2-40B4-BE49-F238E27FC236}">
                <a16:creationId xmlns:a16="http://schemas.microsoft.com/office/drawing/2014/main" xmlns="" id="{1A587DD9-8083-46CD-9F45-64A8703838C8}"/>
              </a:ext>
            </a:extLst>
          </p:cNvPr>
          <p:cNvPicPr>
            <a:picLocks noChangeAspect="1"/>
          </p:cNvPicPr>
          <p:nvPr/>
        </p:nvPicPr>
        <p:blipFill>
          <a:blip r:embed="rId4"/>
          <a:stretch>
            <a:fillRect/>
          </a:stretch>
        </p:blipFill>
        <p:spPr>
          <a:xfrm>
            <a:off x="294968" y="5910"/>
            <a:ext cx="724643" cy="720526"/>
          </a:xfrm>
          <a:prstGeom prst="rect">
            <a:avLst/>
          </a:prstGeom>
        </p:spPr>
      </p:pic>
    </p:spTree>
    <p:extLst>
      <p:ext uri="{BB962C8B-B14F-4D97-AF65-F5344CB8AC3E}">
        <p14:creationId xmlns:p14="http://schemas.microsoft.com/office/powerpoint/2010/main" val="2267722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3635</TotalTime>
  <Words>384</Words>
  <Application>Microsoft Office PowerPoint</Application>
  <PresentationFormat>Widescreen</PresentationFormat>
  <Paragraphs>123</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  Early Childhood Development  Advocacy via NM-ECDP    Chiku Lweno-CiC Bruno Ghumpi-TECDEN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Major Advocacy milestone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MACRO / NATIONAL (JAN-MAY 2022) WHAT WENT WELL / SUCCESSES</dc:title>
  <dc:creator>HP</dc:creator>
  <cp:lastModifiedBy>Microsoft account</cp:lastModifiedBy>
  <cp:revision>65</cp:revision>
  <dcterms:created xsi:type="dcterms:W3CDTF">2022-05-10T12:56:25Z</dcterms:created>
  <dcterms:modified xsi:type="dcterms:W3CDTF">2023-06-05T14:26:46Z</dcterms:modified>
</cp:coreProperties>
</file>