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58" r:id="rId4"/>
    <p:sldId id="259" r:id="rId5"/>
    <p:sldId id="260" r:id="rId6"/>
    <p:sldId id="269" r:id="rId7"/>
    <p:sldId id="261" r:id="rId8"/>
    <p:sldId id="263" r:id="rId9"/>
    <p:sldId id="264" r:id="rId10"/>
    <p:sldId id="265" r:id="rId11"/>
    <p:sldId id="270" r:id="rId12"/>
    <p:sldId id="271" r:id="rId13"/>
    <p:sldId id="266" r:id="rId14"/>
    <p:sldId id="267" r:id="rId15"/>
    <p:sldId id="272" r:id="rId16"/>
    <p:sldId id="273" r:id="rId17"/>
    <p:sldId id="274" r:id="rId18"/>
    <p:sldId id="275" r:id="rId19"/>
    <p:sldId id="2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8" d="100"/>
          <a:sy n="38" d="100"/>
        </p:scale>
        <p:origin x="-1404" y="-108"/>
      </p:cViewPr>
      <p:guideLst>
        <p:guide orient="horz" pos="2160"/>
        <p:guide pos="2880"/>
      </p:guideLst>
    </p:cSldViewPr>
  </p:slideViewPr>
  <p:notesTextViewPr>
    <p:cViewPr>
      <p:scale>
        <a:sx n="100" d="100"/>
        <a:sy n="100" d="100"/>
      </p:scale>
      <p:origin x="0" y="0"/>
    </p:cViewPr>
  </p:notesTextViewPr>
  <p:notesViewPr>
    <p:cSldViewPr>
      <p:cViewPr varScale="1">
        <p:scale>
          <a:sx n="33" d="100"/>
          <a:sy n="33" d="100"/>
        </p:scale>
        <p:origin x="-3012"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Office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lrMapOvr bg1="lt1" tx1="dk1" bg2="lt2" tx2="dk2" accent1="accent1" accent2="accent2" accent3="accent3" accent4="accent4" accent5="accent5" accent6="accent6" hlink="hlink" folHlink="folHlink"/>
  <c:chart>
    <c:view3D>
      <c:hPercent val="54"/>
      <c:depthPercent val="100"/>
      <c:rAngAx val="1"/>
    </c:view3D>
    <c:floor>
      <c:spPr>
        <a:solidFill>
          <a:srgbClr val="C0C0C0"/>
        </a:solidFill>
        <a:ln w="3175">
          <a:solidFill>
            <a:srgbClr val="000000"/>
          </a:solidFill>
          <a:prstDash val="solid"/>
        </a:ln>
      </c:spPr>
    </c:floor>
    <c:sideWall>
      <c:spPr>
        <a:solidFill>
          <a:srgbClr val="C0C0C0"/>
        </a:solidFill>
        <a:ln w="12700">
          <a:solidFill>
            <a:srgbClr val="808080"/>
          </a:solidFill>
          <a:prstDash val="solid"/>
        </a:ln>
      </c:spPr>
    </c:sideWall>
    <c:backWall>
      <c:spPr>
        <a:solidFill>
          <a:srgbClr val="C0C0C0"/>
        </a:solidFill>
        <a:ln w="12700">
          <a:solidFill>
            <a:srgbClr val="808080"/>
          </a:solidFill>
          <a:prstDash val="solid"/>
        </a:ln>
      </c:spPr>
    </c:backWall>
    <c:plotArea>
      <c:layout>
        <c:manualLayout>
          <c:layoutTarget val="inner"/>
          <c:xMode val="edge"/>
          <c:yMode val="edge"/>
          <c:x val="0.17114196292173695"/>
          <c:y val="0.11258302191387506"/>
          <c:w val="0.81006864988558369"/>
          <c:h val="0.76422764227642481"/>
        </c:manualLayout>
      </c:layout>
      <c:bar3DChart>
        <c:barDir val="col"/>
        <c:grouping val="clustered"/>
        <c:ser>
          <c:idx val="0"/>
          <c:order val="0"/>
          <c:tx>
            <c:strRef>
              <c:f>Sheet1!$A$2</c:f>
              <c:strCache>
                <c:ptCount val="1"/>
                <c:pt idx="0">
                  <c:v>Years</c:v>
                </c:pt>
              </c:strCache>
            </c:strRef>
          </c:tx>
          <c:spPr>
            <a:solidFill>
              <a:srgbClr val="9999FF"/>
            </a:solidFill>
            <a:ln w="12699">
              <a:solidFill>
                <a:srgbClr val="000000"/>
              </a:solidFill>
              <a:prstDash val="solid"/>
            </a:ln>
          </c:spPr>
          <c:cat>
            <c:numRef>
              <c:f>Sheet1!$B$1:$E$1</c:f>
              <c:numCache>
                <c:formatCode>General</c:formatCode>
                <c:ptCount val="4"/>
                <c:pt idx="0">
                  <c:v>2008</c:v>
                </c:pt>
                <c:pt idx="1">
                  <c:v>2009</c:v>
                </c:pt>
                <c:pt idx="2">
                  <c:v>2010</c:v>
                </c:pt>
                <c:pt idx="3">
                  <c:v>2011</c:v>
                </c:pt>
              </c:numCache>
            </c:numRef>
          </c:cat>
          <c:val>
            <c:numRef>
              <c:f>Sheet1!$B$2:$E$2</c:f>
              <c:numCache>
                <c:formatCode>#,##0.00</c:formatCode>
                <c:ptCount val="4"/>
                <c:pt idx="0">
                  <c:v>4000</c:v>
                </c:pt>
                <c:pt idx="1">
                  <c:v>10800</c:v>
                </c:pt>
                <c:pt idx="2">
                  <c:v>13500</c:v>
                </c:pt>
                <c:pt idx="3">
                  <c:v>30774</c:v>
                </c:pt>
              </c:numCache>
            </c:numRef>
          </c:val>
        </c:ser>
        <c:ser>
          <c:idx val="1"/>
          <c:order val="1"/>
          <c:tx>
            <c:strRef>
              <c:f>Sheet1!$A$3</c:f>
              <c:strCache>
                <c:ptCount val="1"/>
              </c:strCache>
            </c:strRef>
          </c:tx>
          <c:spPr>
            <a:solidFill>
              <a:srgbClr val="993366"/>
            </a:solidFill>
            <a:ln w="12699">
              <a:solidFill>
                <a:srgbClr val="000000"/>
              </a:solidFill>
              <a:prstDash val="solid"/>
            </a:ln>
          </c:spPr>
          <c:cat>
            <c:numRef>
              <c:f>Sheet1!$B$1:$E$1</c:f>
              <c:numCache>
                <c:formatCode>General</c:formatCode>
                <c:ptCount val="4"/>
                <c:pt idx="0">
                  <c:v>2008</c:v>
                </c:pt>
                <c:pt idx="1">
                  <c:v>2009</c:v>
                </c:pt>
                <c:pt idx="2">
                  <c:v>2010</c:v>
                </c:pt>
                <c:pt idx="3">
                  <c:v>2011</c:v>
                </c:pt>
              </c:numCache>
            </c:numRef>
          </c:cat>
          <c:val>
            <c:numRef>
              <c:f>Sheet1!$B$3:$E$3</c:f>
              <c:numCache>
                <c:formatCode>General</c:formatCode>
                <c:ptCount val="4"/>
              </c:numCache>
            </c:numRef>
          </c:val>
        </c:ser>
        <c:ser>
          <c:idx val="2"/>
          <c:order val="2"/>
          <c:tx>
            <c:strRef>
              <c:f>Sheet1!$A$4</c:f>
              <c:strCache>
                <c:ptCount val="1"/>
              </c:strCache>
            </c:strRef>
          </c:tx>
          <c:spPr>
            <a:solidFill>
              <a:srgbClr val="FFFFCC"/>
            </a:solidFill>
            <a:ln w="12699">
              <a:solidFill>
                <a:srgbClr val="000000"/>
              </a:solidFill>
              <a:prstDash val="solid"/>
            </a:ln>
          </c:spPr>
          <c:cat>
            <c:numRef>
              <c:f>Sheet1!$B$1:$E$1</c:f>
              <c:numCache>
                <c:formatCode>General</c:formatCode>
                <c:ptCount val="4"/>
                <c:pt idx="0">
                  <c:v>2008</c:v>
                </c:pt>
                <c:pt idx="1">
                  <c:v>2009</c:v>
                </c:pt>
                <c:pt idx="2">
                  <c:v>2010</c:v>
                </c:pt>
                <c:pt idx="3">
                  <c:v>2011</c:v>
                </c:pt>
              </c:numCache>
            </c:numRef>
          </c:cat>
          <c:val>
            <c:numRef>
              <c:f>Sheet1!$B$4:$E$4</c:f>
              <c:numCache>
                <c:formatCode>General</c:formatCode>
                <c:ptCount val="4"/>
              </c:numCache>
            </c:numRef>
          </c:val>
        </c:ser>
        <c:gapDepth val="0"/>
        <c:shape val="box"/>
        <c:axId val="67634688"/>
        <c:axId val="67663360"/>
        <c:axId val="0"/>
      </c:bar3DChart>
      <c:catAx>
        <c:axId val="67634688"/>
        <c:scaling>
          <c:orientation val="minMax"/>
        </c:scaling>
        <c:axPos val="b"/>
        <c:numFmt formatCode="General" sourceLinked="1"/>
        <c:tickLblPos val="low"/>
        <c:spPr>
          <a:ln w="3175">
            <a:solidFill>
              <a:srgbClr val="000000"/>
            </a:solidFill>
            <a:prstDash val="solid"/>
          </a:ln>
        </c:spPr>
        <c:txPr>
          <a:bodyPr rot="0" vert="horz"/>
          <a:lstStyle/>
          <a:p>
            <a:pPr>
              <a:defRPr sz="1075" b="1" i="0" u="none" strike="noStrike" baseline="0">
                <a:solidFill>
                  <a:srgbClr val="000000"/>
                </a:solidFill>
                <a:latin typeface="Calibri"/>
                <a:ea typeface="Calibri"/>
                <a:cs typeface="Calibri"/>
              </a:defRPr>
            </a:pPr>
            <a:endParaRPr lang="en-US"/>
          </a:p>
        </c:txPr>
        <c:crossAx val="67663360"/>
        <c:crosses val="autoZero"/>
        <c:auto val="1"/>
        <c:lblAlgn val="ctr"/>
        <c:lblOffset val="100"/>
        <c:tickLblSkip val="1"/>
        <c:tickMarkSkip val="1"/>
      </c:catAx>
      <c:valAx>
        <c:axId val="67663360"/>
        <c:scaling>
          <c:orientation val="minMax"/>
        </c:scaling>
        <c:axPos val="l"/>
        <c:majorGridlines>
          <c:spPr>
            <a:ln w="3175">
              <a:solidFill>
                <a:srgbClr val="000000"/>
              </a:solidFill>
              <a:prstDash val="solid"/>
            </a:ln>
          </c:spPr>
        </c:majorGridlines>
        <c:numFmt formatCode="#,##0.00" sourceLinked="1"/>
        <c:tickLblPos val="nextTo"/>
        <c:spPr>
          <a:ln w="3175">
            <a:solidFill>
              <a:srgbClr val="000000"/>
            </a:solidFill>
            <a:prstDash val="solid"/>
          </a:ln>
        </c:spPr>
        <c:txPr>
          <a:bodyPr rot="0" vert="horz"/>
          <a:lstStyle/>
          <a:p>
            <a:pPr>
              <a:defRPr sz="1075" b="1" i="0" u="none" strike="noStrike" baseline="0">
                <a:solidFill>
                  <a:srgbClr val="000000"/>
                </a:solidFill>
                <a:latin typeface="Calibri"/>
                <a:ea typeface="Calibri"/>
                <a:cs typeface="Calibri"/>
              </a:defRPr>
            </a:pPr>
            <a:endParaRPr lang="en-US"/>
          </a:p>
        </c:txPr>
        <c:crossAx val="67634688"/>
        <c:crosses val="autoZero"/>
        <c:crossBetween val="between"/>
      </c:valAx>
      <c:spPr>
        <a:noFill/>
        <a:ln w="25399">
          <a:noFill/>
        </a:ln>
      </c:spPr>
    </c:plotArea>
    <c:plotVisOnly val="1"/>
    <c:dispBlanksAs val="gap"/>
  </c:chart>
  <c:spPr>
    <a:noFill/>
    <a:ln>
      <a:noFill/>
    </a:ln>
  </c:spPr>
  <c:txPr>
    <a:bodyPr/>
    <a:lstStyle/>
    <a:p>
      <a:pPr>
        <a:defRPr sz="1075" b="1" i="0" u="none" strike="noStrike" baseline="0">
          <a:solidFill>
            <a:srgbClr val="000000"/>
          </a:solidFill>
          <a:latin typeface="Calibri"/>
          <a:ea typeface="Calibri"/>
          <a:cs typeface="Calibri"/>
        </a:defRPr>
      </a:pPr>
      <a:endParaRPr lang="en-US"/>
    </a:p>
  </c:txPr>
  <c:externalData r:id="rId2"/>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CB5FC-E0BC-4404-87A6-D7019AFD8C7D}" type="datetimeFigureOut">
              <a:rPr lang="en-GB" smtClean="0"/>
              <a:pPr/>
              <a:t>20/02/2012</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729DB5-7319-442A-ABB4-5CB4CA323CA0}" type="slidenum">
              <a:rPr lang="en-GB" smtClean="0"/>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2B036B-EF8B-461C-98D0-248FF300641E}" type="datetimeFigureOut">
              <a:rPr lang="en-GB" smtClean="0"/>
              <a:pPr/>
              <a:t>20/02/2012</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A60D06-5770-48C3-AF80-A93B89307172}"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Policy</a:t>
            </a:r>
            <a:r>
              <a:rPr lang="en-GB" baseline="0" dirty="0" smtClean="0"/>
              <a:t>  engagement and advocacy </a:t>
            </a:r>
            <a:r>
              <a:rPr lang="en-US" dirty="0" smtClean="0"/>
              <a:t>including reaching out to all stakeholders about the need to strengthen Early Childhood Development (ECD) best practices, policies, programs, advocacy, legislations regarding ECD issues at different levels</a:t>
            </a:r>
            <a:endParaRPr lang="en-GB" dirty="0"/>
          </a:p>
        </p:txBody>
      </p:sp>
      <p:sp>
        <p:nvSpPr>
          <p:cNvPr id="4" name="Slide Number Placeholder 3"/>
          <p:cNvSpPr>
            <a:spLocks noGrp="1"/>
          </p:cNvSpPr>
          <p:nvPr>
            <p:ph type="sldNum" sz="quarter" idx="10"/>
          </p:nvPr>
        </p:nvSpPr>
        <p:spPr/>
        <p:txBody>
          <a:bodyPr/>
          <a:lstStyle/>
          <a:p>
            <a:fld id="{ABA60D06-5770-48C3-AF80-A93B89307172}" type="slidenum">
              <a:rPr lang="en-GB" smtClean="0"/>
              <a:pPr/>
              <a:t>8</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A7BA559-1A01-4B58-B1AB-D9CF881E6A83}" type="datetimeFigureOut">
              <a:rPr lang="en-GB" smtClean="0"/>
              <a:pPr/>
              <a:t>20/02/2012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08E95A5-69CB-451B-9EF1-377772EB61B3}"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A7BA559-1A01-4B58-B1AB-D9CF881E6A83}" type="datetimeFigureOut">
              <a:rPr lang="en-GB" smtClean="0"/>
              <a:pPr/>
              <a:t>20/02/2012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08E95A5-69CB-451B-9EF1-377772EB61B3}"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A7BA559-1A01-4B58-B1AB-D9CF881E6A83}" type="datetimeFigureOut">
              <a:rPr lang="en-GB" smtClean="0"/>
              <a:pPr/>
              <a:t>20/02/2012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08E95A5-69CB-451B-9EF1-377772EB61B3}"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A7BA559-1A01-4B58-B1AB-D9CF881E6A83}" type="datetimeFigureOut">
              <a:rPr lang="en-GB" smtClean="0"/>
              <a:pPr/>
              <a:t>20/02/2012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08E95A5-69CB-451B-9EF1-377772EB61B3}"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A7BA559-1A01-4B58-B1AB-D9CF881E6A83}" type="datetimeFigureOut">
              <a:rPr lang="en-GB" smtClean="0"/>
              <a:pPr/>
              <a:t>20/02/2012</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08E95A5-69CB-451B-9EF1-377772EB61B3}" type="slidenum">
              <a:rPr lang="en-GB" smtClean="0"/>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A7BA559-1A01-4B58-B1AB-D9CF881E6A83}" type="datetimeFigureOut">
              <a:rPr lang="en-GB" smtClean="0"/>
              <a:pPr/>
              <a:t>20/02/2012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08E95A5-69CB-451B-9EF1-377772EB61B3}"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A7BA559-1A01-4B58-B1AB-D9CF881E6A83}" type="datetimeFigureOut">
              <a:rPr lang="en-GB" smtClean="0"/>
              <a:pPr/>
              <a:t>20/02/2012</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208E95A5-69CB-451B-9EF1-377772EB61B3}"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A7BA559-1A01-4B58-B1AB-D9CF881E6A83}" type="datetimeFigureOut">
              <a:rPr lang="en-GB" smtClean="0"/>
              <a:pPr/>
              <a:t>20/02/2012</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208E95A5-69CB-451B-9EF1-377772EB61B3}"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7BA559-1A01-4B58-B1AB-D9CF881E6A83}" type="datetimeFigureOut">
              <a:rPr lang="en-GB" smtClean="0"/>
              <a:pPr/>
              <a:t>20/02/2012</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208E95A5-69CB-451B-9EF1-377772EB61B3}"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7BA559-1A01-4B58-B1AB-D9CF881E6A83}" type="datetimeFigureOut">
              <a:rPr lang="en-GB" smtClean="0"/>
              <a:pPr/>
              <a:t>20/02/2012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08E95A5-69CB-451B-9EF1-377772EB61B3}"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7BA559-1A01-4B58-B1AB-D9CF881E6A83}" type="datetimeFigureOut">
              <a:rPr lang="en-GB" smtClean="0"/>
              <a:pPr/>
              <a:t>20/02/2012</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08E95A5-69CB-451B-9EF1-377772EB61B3}"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7BA559-1A01-4B58-B1AB-D9CF881E6A83}" type="datetimeFigureOut">
              <a:rPr lang="en-GB" smtClean="0"/>
              <a:pPr/>
              <a:t>20/02/2012</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8E95A5-69CB-451B-9EF1-377772EB61B3}"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196752"/>
            <a:ext cx="7772400" cy="1470025"/>
          </a:xfrm>
        </p:spPr>
        <p:txBody>
          <a:bodyPr>
            <a:normAutofit fontScale="90000"/>
          </a:bodyPr>
          <a:lstStyle/>
          <a:p>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sz="5300" b="1" dirty="0" smtClean="0"/>
              <a:t>“Evidence from successful grassroots programs in Tanzania</a:t>
            </a:r>
            <a:r>
              <a:rPr lang="en-US" sz="4900" b="1" dirty="0" smtClean="0"/>
              <a:t>”</a:t>
            </a:r>
            <a:r>
              <a:rPr lang="en-US" b="1" dirty="0" smtClean="0"/>
              <a:t/>
            </a:r>
            <a:br>
              <a:rPr lang="en-US" b="1" dirty="0" smtClean="0"/>
            </a:br>
            <a:r>
              <a:rPr lang="en-US" sz="2700" b="1" dirty="0" smtClean="0"/>
              <a:t>Presented on the First Biennial National Forum on Early Childhood Development (ECD) February 21 – 23, 2012</a:t>
            </a:r>
            <a:r>
              <a:rPr lang="en-GB" sz="2700" dirty="0"/>
              <a:t> </a:t>
            </a:r>
            <a:r>
              <a:rPr lang="en-GB" sz="2700" dirty="0" smtClean="0"/>
              <a:t/>
            </a:r>
            <a:br>
              <a:rPr lang="en-GB" sz="2700" dirty="0" smtClean="0"/>
            </a:br>
            <a:r>
              <a:rPr lang="en-US" sz="2700" b="1" dirty="0" smtClean="0"/>
              <a:t>Mount </a:t>
            </a:r>
            <a:r>
              <a:rPr lang="en-US" sz="2700" b="1" dirty="0" smtClean="0"/>
              <a:t>Meru</a:t>
            </a:r>
            <a:r>
              <a:rPr lang="en-US" sz="2700" b="1" dirty="0" smtClean="0"/>
              <a:t> Hotel</a:t>
            </a:r>
            <a:r>
              <a:rPr lang="en-GB" sz="2700" dirty="0"/>
              <a:t> </a:t>
            </a:r>
            <a:r>
              <a:rPr lang="en-US" sz="2700" b="1" dirty="0" smtClean="0"/>
              <a:t>Arusha</a:t>
            </a:r>
            <a:r>
              <a:rPr lang="en-US" sz="2700" b="1" dirty="0" smtClean="0"/>
              <a:t>, Tanzania.</a:t>
            </a:r>
            <a:r>
              <a:rPr lang="en-GB" dirty="0" smtClean="0"/>
              <a:t/>
            </a:r>
            <a:br>
              <a:rPr lang="en-GB" dirty="0" smtClean="0"/>
            </a:br>
            <a:r>
              <a:rPr lang="en-GB" dirty="0"/>
              <a:t/>
            </a:r>
            <a:br>
              <a:rPr lang="en-GB" dirty="0"/>
            </a:br>
            <a:endParaRPr lang="en-GB" dirty="0"/>
          </a:p>
        </p:txBody>
      </p:sp>
      <p:sp>
        <p:nvSpPr>
          <p:cNvPr id="3" name="Subtitle 2"/>
          <p:cNvSpPr>
            <a:spLocks noGrp="1"/>
          </p:cNvSpPr>
          <p:nvPr>
            <p:ph type="subTitle" idx="1"/>
          </p:nvPr>
        </p:nvSpPr>
        <p:spPr>
          <a:xfrm>
            <a:off x="1187624" y="4941168"/>
            <a:ext cx="6400800" cy="1296144"/>
          </a:xfrm>
        </p:spPr>
        <p:txBody>
          <a:bodyPr>
            <a:normAutofit fontScale="92500" lnSpcReduction="20000"/>
          </a:bodyPr>
          <a:lstStyle/>
          <a:p>
            <a:pPr algn="l"/>
            <a:r>
              <a:rPr lang="en-GB" sz="2200" dirty="0" smtClean="0"/>
              <a:t>Presented by :</a:t>
            </a:r>
          </a:p>
          <a:p>
            <a:pPr algn="l"/>
            <a:r>
              <a:rPr lang="en-GB" sz="2200" dirty="0" smtClean="0"/>
              <a:t>Arcard </a:t>
            </a:r>
            <a:r>
              <a:rPr lang="en-GB" sz="2200" dirty="0" smtClean="0"/>
              <a:t>Rutajwaha,W.L</a:t>
            </a:r>
            <a:endParaRPr lang="en-GB" sz="2200" dirty="0" smtClean="0"/>
          </a:p>
          <a:p>
            <a:pPr algn="l"/>
            <a:r>
              <a:rPr lang="en-GB" sz="2200" dirty="0" smtClean="0"/>
              <a:t>National Coordinator – Tanzania Early Childhood Development Network -TECDEN</a:t>
            </a:r>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Successful programs </a:t>
            </a:r>
            <a:endParaRPr lang="en-GB" dirty="0"/>
          </a:p>
        </p:txBody>
      </p:sp>
      <p:sp>
        <p:nvSpPr>
          <p:cNvPr id="3" name="Content Placeholder 2"/>
          <p:cNvSpPr>
            <a:spLocks noGrp="1"/>
          </p:cNvSpPr>
          <p:nvPr>
            <p:ph idx="1"/>
          </p:nvPr>
        </p:nvSpPr>
        <p:spPr/>
        <p:txBody>
          <a:bodyPr>
            <a:normAutofit fontScale="85000" lnSpcReduction="20000"/>
          </a:bodyPr>
          <a:lstStyle/>
          <a:p>
            <a:pPr>
              <a:buNone/>
            </a:pPr>
            <a:r>
              <a:rPr lang="en-GB" dirty="0" smtClean="0"/>
              <a:t>Through its members TECDEN  has  number of successful programs </a:t>
            </a:r>
            <a:r>
              <a:rPr lang="en-GB" dirty="0" smtClean="0"/>
              <a:t> </a:t>
            </a:r>
            <a:r>
              <a:rPr lang="en-GB" dirty="0" smtClean="0"/>
              <a:t>few will be  set as examples :</a:t>
            </a:r>
          </a:p>
          <a:p>
            <a:pPr>
              <a:buNone/>
            </a:pPr>
            <a:r>
              <a:rPr lang="en-GB" dirty="0" smtClean="0"/>
              <a:t>Community Based early Childhood Intervention</a:t>
            </a:r>
            <a:r>
              <a:rPr lang="en-GB" dirty="0" smtClean="0"/>
              <a:t>, A case of TAHEA </a:t>
            </a:r>
            <a:r>
              <a:rPr lang="en-GB" dirty="0" smtClean="0"/>
              <a:t>mwanza</a:t>
            </a:r>
            <a:r>
              <a:rPr lang="en-GB" dirty="0" smtClean="0"/>
              <a:t>. </a:t>
            </a:r>
          </a:p>
          <a:p>
            <a:pPr>
              <a:buNone/>
            </a:pPr>
            <a:r>
              <a:rPr lang="en-GB" b="1" dirty="0" smtClean="0"/>
              <a:t>Overall Objective:</a:t>
            </a:r>
            <a:endParaRPr lang="en-GB" dirty="0" smtClean="0"/>
          </a:p>
          <a:p>
            <a:pPr lvl="0"/>
            <a:r>
              <a:rPr lang="en-GB" dirty="0" smtClean="0"/>
              <a:t>Increased access to quality early care and education among 3,600 children  in </a:t>
            </a:r>
            <a:r>
              <a:rPr lang="en-GB" dirty="0" smtClean="0"/>
              <a:t>2 districts </a:t>
            </a:r>
            <a:r>
              <a:rPr lang="en-GB" dirty="0" smtClean="0"/>
              <a:t>Ilemera</a:t>
            </a:r>
            <a:r>
              <a:rPr lang="en-GB" dirty="0" smtClean="0"/>
              <a:t> and </a:t>
            </a:r>
            <a:r>
              <a:rPr lang="en-GB" dirty="0" smtClean="0"/>
              <a:t>Nyamagana</a:t>
            </a:r>
            <a:endParaRPr lang="en-GB" dirty="0" smtClean="0"/>
          </a:p>
          <a:p>
            <a:pPr>
              <a:buNone/>
            </a:pPr>
            <a:r>
              <a:rPr lang="en-GB" b="1" dirty="0" smtClean="0"/>
              <a:t>Purpose:</a:t>
            </a:r>
            <a:endParaRPr lang="en-GB" dirty="0" smtClean="0"/>
          </a:p>
          <a:p>
            <a:r>
              <a:rPr lang="en-GB" dirty="0" smtClean="0"/>
              <a:t>Strengthening formal basic education through access to quality early childhood care and education among young children aged 5 &amp; 6 years </a:t>
            </a:r>
            <a:r>
              <a:rPr lang="en-GB" dirty="0" smtClean="0"/>
              <a:t>.</a:t>
            </a:r>
          </a:p>
          <a:p>
            <a:pPr lvl="0"/>
            <a:endParaRPr lang="en-GB" dirty="0" smtClean="0"/>
          </a:p>
          <a:p>
            <a:endParaRPr lang="en-GB" dirty="0" smtClean="0"/>
          </a:p>
          <a:p>
            <a:pPr lvl="0"/>
            <a:endParaRPr lang="en-GB" dirty="0" smtClean="0"/>
          </a:p>
          <a:p>
            <a:endParaRPr lang="en-GB" dirty="0" smtClean="0"/>
          </a:p>
          <a:p>
            <a:endParaRPr lang="en-GB"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Successful programs </a:t>
            </a:r>
            <a:r>
              <a:rPr lang="en-GB" dirty="0" smtClean="0"/>
              <a:t> Cont..</a:t>
            </a:r>
            <a:endParaRPr lang="en-GB" dirty="0"/>
          </a:p>
        </p:txBody>
      </p:sp>
      <p:sp>
        <p:nvSpPr>
          <p:cNvPr id="3" name="Content Placeholder 2"/>
          <p:cNvSpPr>
            <a:spLocks noGrp="1"/>
          </p:cNvSpPr>
          <p:nvPr>
            <p:ph idx="1"/>
          </p:nvPr>
        </p:nvSpPr>
        <p:spPr/>
        <p:txBody>
          <a:bodyPr>
            <a:normAutofit fontScale="92500" lnSpcReduction="10000"/>
          </a:bodyPr>
          <a:lstStyle/>
          <a:p>
            <a:pPr>
              <a:buNone/>
            </a:pPr>
            <a:r>
              <a:rPr lang="en-GB" b="1" dirty="0" smtClean="0"/>
              <a:t>Successes</a:t>
            </a:r>
          </a:p>
          <a:p>
            <a:r>
              <a:rPr lang="en-GB" b="1" dirty="0" smtClean="0"/>
              <a:t>Establishing </a:t>
            </a:r>
            <a:r>
              <a:rPr lang="en-GB" b="1" dirty="0" smtClean="0"/>
              <a:t>Care &amp; Education Facilities using Community Based Approach</a:t>
            </a:r>
            <a:r>
              <a:rPr lang="en-GB" dirty="0" smtClean="0"/>
              <a:t>:(2,756 Children have been enrolled in pre primary schools from 2008 – 2011.  </a:t>
            </a:r>
          </a:p>
          <a:p>
            <a:r>
              <a:rPr lang="en-GB" b="1" dirty="0" smtClean="0"/>
              <a:t>Use of trained Para Teachers to support the established Pre primary </a:t>
            </a:r>
            <a:r>
              <a:rPr lang="en-GB" b="1" dirty="0" smtClean="0"/>
              <a:t>schools.</a:t>
            </a:r>
            <a:r>
              <a:rPr lang="en-GB" dirty="0" smtClean="0"/>
              <a:t>21 </a:t>
            </a:r>
            <a:r>
              <a:rPr lang="en-GB" dirty="0" smtClean="0"/>
              <a:t>Para teachers have been recruited, trained and giving care &amp; education to children aged 5 – 6 years. 2010-2011</a:t>
            </a:r>
          </a:p>
          <a:p>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Successful programs </a:t>
            </a:r>
            <a:r>
              <a:rPr lang="en-GB" dirty="0" smtClean="0"/>
              <a:t> cont...</a:t>
            </a:r>
            <a:endParaRPr lang="en-GB" dirty="0"/>
          </a:p>
        </p:txBody>
      </p:sp>
      <p:sp>
        <p:nvSpPr>
          <p:cNvPr id="3" name="Content Placeholder 2"/>
          <p:cNvSpPr>
            <a:spLocks noGrp="1"/>
          </p:cNvSpPr>
          <p:nvPr>
            <p:ph idx="1"/>
          </p:nvPr>
        </p:nvSpPr>
        <p:spPr>
          <a:xfrm>
            <a:off x="395536" y="1772816"/>
            <a:ext cx="8229600" cy="4525963"/>
          </a:xfrm>
        </p:spPr>
        <p:txBody>
          <a:bodyPr>
            <a:normAutofit fontScale="92500" lnSpcReduction="10000"/>
          </a:bodyPr>
          <a:lstStyle/>
          <a:p>
            <a:r>
              <a:rPr lang="en-GB" b="1" dirty="0" smtClean="0"/>
              <a:t>Community financing through locally mobilized </a:t>
            </a:r>
            <a:r>
              <a:rPr lang="en-GB" b="1" dirty="0" smtClean="0"/>
              <a:t>resources.</a:t>
            </a:r>
            <a:r>
              <a:rPr lang="en-GB" dirty="0" smtClean="0"/>
              <a:t> </a:t>
            </a:r>
            <a:endParaRPr lang="en-GB" dirty="0" smtClean="0"/>
          </a:p>
          <a:p>
            <a:endParaRPr lang="en-GB" dirty="0" smtClean="0"/>
          </a:p>
          <a:p>
            <a:endParaRPr lang="en-GB" dirty="0" smtClean="0"/>
          </a:p>
          <a:p>
            <a:endParaRPr lang="en-GB" dirty="0" smtClean="0"/>
          </a:p>
          <a:p>
            <a:endParaRPr lang="en-GB" dirty="0" smtClean="0"/>
          </a:p>
          <a:p>
            <a:endParaRPr lang="en-GB" dirty="0" smtClean="0"/>
          </a:p>
          <a:p>
            <a:r>
              <a:rPr lang="en-GB" dirty="0" smtClean="0"/>
              <a:t>Locally </a:t>
            </a:r>
            <a:r>
              <a:rPr lang="en-GB" dirty="0" smtClean="0"/>
              <a:t>Mobilized </a:t>
            </a:r>
            <a:r>
              <a:rPr lang="en-GB" dirty="0" smtClean="0"/>
              <a:t> for  </a:t>
            </a:r>
            <a:r>
              <a:rPr lang="en-GB" dirty="0" smtClean="0"/>
              <a:t>10 Pre primary Schools </a:t>
            </a:r>
            <a:r>
              <a:rPr lang="en-GB" dirty="0" smtClean="0"/>
              <a:t>2008-2011 in </a:t>
            </a:r>
            <a:r>
              <a:rPr lang="en-GB" dirty="0" smtClean="0"/>
              <a:t>tshs</a:t>
            </a:r>
            <a:r>
              <a:rPr lang="en-GB" dirty="0" smtClean="0"/>
              <a:t> (000.0)</a:t>
            </a:r>
            <a:endParaRPr lang="en-GB" dirty="0" smtClean="0"/>
          </a:p>
          <a:p>
            <a:pPr>
              <a:buNone/>
            </a:pPr>
            <a:endParaRPr lang="en-GB" dirty="0" smtClean="0"/>
          </a:p>
        </p:txBody>
      </p:sp>
      <p:graphicFrame>
        <p:nvGraphicFramePr>
          <p:cNvPr id="4" name="Object 2"/>
          <p:cNvGraphicFramePr/>
          <p:nvPr/>
        </p:nvGraphicFramePr>
        <p:xfrm>
          <a:off x="2411760" y="2060848"/>
          <a:ext cx="6204282" cy="322234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Successful Programs cont...</a:t>
            </a:r>
            <a:endParaRPr lang="en-GB" dirty="0"/>
          </a:p>
        </p:txBody>
      </p:sp>
      <p:sp>
        <p:nvSpPr>
          <p:cNvPr id="3" name="Content Placeholder 2"/>
          <p:cNvSpPr>
            <a:spLocks noGrp="1"/>
          </p:cNvSpPr>
          <p:nvPr>
            <p:ph idx="1"/>
          </p:nvPr>
        </p:nvSpPr>
        <p:spPr/>
        <p:txBody>
          <a:bodyPr>
            <a:normAutofit/>
          </a:bodyPr>
          <a:lstStyle/>
          <a:p>
            <a:r>
              <a:rPr lang="en-GB" b="1" dirty="0" smtClean="0"/>
              <a:t>Financing of the Community Based ECD </a:t>
            </a:r>
            <a:r>
              <a:rPr lang="en-GB" b="1" dirty="0" smtClean="0"/>
              <a:t>programs.</a:t>
            </a:r>
          </a:p>
          <a:p>
            <a:r>
              <a:rPr lang="en-GB" dirty="0" smtClean="0"/>
              <a:t>Community </a:t>
            </a:r>
            <a:r>
              <a:rPr lang="en-GB" dirty="0" smtClean="0"/>
              <a:t>Managed Microfinance Synergy </a:t>
            </a:r>
            <a:r>
              <a:rPr lang="en-GB" dirty="0" smtClean="0"/>
              <a:t>(CMMF)</a:t>
            </a:r>
            <a:endParaRPr lang="en-GB" sz="2400" dirty="0" smtClean="0"/>
          </a:p>
          <a:p>
            <a:pPr lvl="2"/>
            <a:r>
              <a:rPr lang="en-GB" dirty="0" smtClean="0"/>
              <a:t>175 groups with a total number of 5,160 members ( 3,017 Women and 2,143  Men) in project </a:t>
            </a:r>
            <a:r>
              <a:rPr lang="en-GB" dirty="0" smtClean="0"/>
              <a:t>communities</a:t>
            </a:r>
          </a:p>
          <a:p>
            <a:r>
              <a:rPr lang="en-GB" dirty="0" smtClean="0"/>
              <a:t>Payment </a:t>
            </a:r>
            <a:r>
              <a:rPr lang="en-GB" dirty="0" smtClean="0"/>
              <a:t>of monthly allowances to Para – Teachers and Feeding program for the Pre primary school Children in Project schools. </a:t>
            </a:r>
            <a:endParaRPr lang="en-GB" dirty="0" smtClean="0"/>
          </a:p>
          <a:p>
            <a:pPr lvl="1">
              <a:buNone/>
            </a:pPr>
            <a:endParaRPr lang="en-GB" dirty="0" smtClean="0"/>
          </a:p>
          <a:p>
            <a:pPr lvl="1"/>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Successful Programs cont...</a:t>
            </a:r>
            <a:endParaRPr lang="en-GB" dirty="0"/>
          </a:p>
        </p:txBody>
      </p:sp>
      <p:sp>
        <p:nvSpPr>
          <p:cNvPr id="3" name="Content Placeholder 2"/>
          <p:cNvSpPr>
            <a:spLocks noGrp="1"/>
          </p:cNvSpPr>
          <p:nvPr>
            <p:ph idx="1"/>
          </p:nvPr>
        </p:nvSpPr>
        <p:spPr/>
        <p:txBody>
          <a:bodyPr>
            <a:normAutofit/>
          </a:bodyPr>
          <a:lstStyle/>
          <a:p>
            <a:pPr lvl="0"/>
            <a:r>
              <a:rPr lang="en-GB" dirty="0" smtClean="0"/>
              <a:t>Improved </a:t>
            </a:r>
            <a:r>
              <a:rPr lang="en-GB" dirty="0" smtClean="0"/>
              <a:t>wellbeing – children are now well dressed and with better health </a:t>
            </a:r>
          </a:p>
          <a:p>
            <a:pPr lvl="0"/>
            <a:r>
              <a:rPr lang="en-GB" dirty="0" smtClean="0"/>
              <a:t>Children in pre school have the feeding program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Successful Programs cont...</a:t>
            </a:r>
            <a:endParaRPr lang="en-GB" dirty="0"/>
          </a:p>
        </p:txBody>
      </p:sp>
      <p:sp>
        <p:nvSpPr>
          <p:cNvPr id="3" name="Content Placeholder 2"/>
          <p:cNvSpPr>
            <a:spLocks noGrp="1"/>
          </p:cNvSpPr>
          <p:nvPr>
            <p:ph idx="1"/>
          </p:nvPr>
        </p:nvSpPr>
        <p:spPr/>
        <p:txBody>
          <a:bodyPr/>
          <a:lstStyle/>
          <a:p>
            <a:pPr>
              <a:buNone/>
            </a:pPr>
            <a:r>
              <a:rPr lang="en-GB" dirty="0" smtClean="0"/>
              <a:t> </a:t>
            </a:r>
            <a:r>
              <a:rPr lang="en-GB" b="1" dirty="0" smtClean="0"/>
              <a:t>Program </a:t>
            </a:r>
            <a:r>
              <a:rPr lang="en-GB" dirty="0" smtClean="0"/>
              <a:t>:Capacity Development  for member  TECDEN members  re ECD/Child Rights.</a:t>
            </a:r>
          </a:p>
          <a:p>
            <a:pPr>
              <a:buNone/>
            </a:pPr>
            <a:r>
              <a:rPr lang="en-GB" b="1" dirty="0" smtClean="0"/>
              <a:t>The aim</a:t>
            </a:r>
            <a:r>
              <a:rPr lang="en-GB" dirty="0" smtClean="0"/>
              <a:t>: To develop a team of ECD/Child Rights Champions among TECDEN members that will educate other members in order to establish changes in </a:t>
            </a:r>
            <a:r>
              <a:rPr lang="en-GB" dirty="0" smtClean="0"/>
              <a:t> altitude and practice </a:t>
            </a:r>
            <a:r>
              <a:rPr lang="en-GB" dirty="0" smtClean="0"/>
              <a:t>in the region</a:t>
            </a:r>
            <a:r>
              <a:rPr lang="en-GB" dirty="0" smtClean="0"/>
              <a:t>.</a:t>
            </a:r>
          </a:p>
          <a:p>
            <a:pPr lvl="0">
              <a:buNone/>
            </a:pPr>
            <a:r>
              <a:rPr lang="en-GB" b="1" dirty="0" smtClean="0"/>
              <a:t>Results</a:t>
            </a:r>
            <a:r>
              <a:rPr lang="en-GB" dirty="0" smtClean="0"/>
              <a:t> : </a:t>
            </a:r>
            <a:r>
              <a:rPr lang="en-GB" dirty="0" smtClean="0"/>
              <a:t>150 Child rights champions trained in 14 Regional Chapters</a:t>
            </a:r>
          </a:p>
          <a:p>
            <a:pPr>
              <a:buNone/>
            </a:pPr>
            <a:endParaRPr lang="en-GB" dirty="0" smtClean="0"/>
          </a:p>
          <a:p>
            <a:pPr>
              <a:buNone/>
            </a:pPr>
            <a:endParaRPr lang="en-GB" dirty="0" smtClean="0"/>
          </a:p>
          <a:p>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Successful Programs cont...</a:t>
            </a:r>
            <a:endParaRPr lang="en-GB" dirty="0"/>
          </a:p>
        </p:txBody>
      </p:sp>
      <p:sp>
        <p:nvSpPr>
          <p:cNvPr id="3" name="Content Placeholder 2"/>
          <p:cNvSpPr>
            <a:spLocks noGrp="1"/>
          </p:cNvSpPr>
          <p:nvPr>
            <p:ph idx="1"/>
          </p:nvPr>
        </p:nvSpPr>
        <p:spPr/>
        <p:txBody>
          <a:bodyPr>
            <a:normAutofit fontScale="92500" lnSpcReduction="20000"/>
          </a:bodyPr>
          <a:lstStyle/>
          <a:p>
            <a:pPr>
              <a:buNone/>
            </a:pPr>
            <a:r>
              <a:rPr lang="en-GB" dirty="0" smtClean="0"/>
              <a:t>Results 6 months later(evaluation)</a:t>
            </a:r>
          </a:p>
          <a:p>
            <a:pPr lvl="0"/>
            <a:r>
              <a:rPr lang="en-GB" dirty="0" smtClean="0"/>
              <a:t>93% had  introduced some Child Protection measures in their ECD Centre programs </a:t>
            </a:r>
          </a:p>
          <a:p>
            <a:pPr lvl="0"/>
            <a:r>
              <a:rPr lang="en-GB" dirty="0" smtClean="0"/>
              <a:t>70% had  educated parents of children at their centres on ECD and Child Rights issues </a:t>
            </a:r>
          </a:p>
          <a:p>
            <a:pPr lvl="0"/>
            <a:r>
              <a:rPr lang="en-GB" dirty="0" smtClean="0"/>
              <a:t>16% had introduced more play activities in their </a:t>
            </a:r>
            <a:r>
              <a:rPr lang="en-GB" dirty="0" smtClean="0"/>
              <a:t>programme</a:t>
            </a:r>
          </a:p>
          <a:p>
            <a:r>
              <a:rPr lang="en-GB" dirty="0" smtClean="0"/>
              <a:t>More knowledge sharing meetings were requested to keep them informed of new trends in ECD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Successful Programs cont...</a:t>
            </a:r>
            <a:endParaRPr lang="en-GB" dirty="0"/>
          </a:p>
        </p:txBody>
      </p:sp>
      <p:sp>
        <p:nvSpPr>
          <p:cNvPr id="3" name="Content Placeholder 2"/>
          <p:cNvSpPr>
            <a:spLocks noGrp="1"/>
          </p:cNvSpPr>
          <p:nvPr>
            <p:ph idx="1"/>
          </p:nvPr>
        </p:nvSpPr>
        <p:spPr/>
        <p:txBody>
          <a:bodyPr>
            <a:normAutofit fontScale="85000" lnSpcReduction="20000"/>
          </a:bodyPr>
          <a:lstStyle/>
          <a:p>
            <a:pPr>
              <a:buNone/>
            </a:pPr>
            <a:r>
              <a:rPr lang="en-GB" dirty="0" smtClean="0"/>
              <a:t>ECD Awareness campaign – Ruvuma Region </a:t>
            </a:r>
            <a:endParaRPr lang="en-GB" dirty="0" smtClean="0"/>
          </a:p>
          <a:p>
            <a:pPr lvl="0"/>
            <a:r>
              <a:rPr lang="en-GB" dirty="0" smtClean="0"/>
              <a:t>30 radio programs  on ECD  </a:t>
            </a:r>
            <a:r>
              <a:rPr lang="en-GB" dirty="0" smtClean="0"/>
              <a:t>- Reduction </a:t>
            </a:r>
            <a:r>
              <a:rPr lang="en-GB" dirty="0" smtClean="0"/>
              <a:t>in incidences of child abuse from 48 in march  2011 to 12 in October 2011</a:t>
            </a:r>
          </a:p>
          <a:p>
            <a:pPr lvl="0"/>
            <a:r>
              <a:rPr lang="en-GB" dirty="0" smtClean="0"/>
              <a:t>Churches </a:t>
            </a:r>
            <a:r>
              <a:rPr lang="en-GB" dirty="0" smtClean="0"/>
              <a:t>and mosques </a:t>
            </a:r>
            <a:r>
              <a:rPr lang="en-GB" dirty="0" smtClean="0"/>
              <a:t> are used as  alliances  for the campaigns </a:t>
            </a:r>
            <a:endParaRPr lang="en-GB" dirty="0" smtClean="0"/>
          </a:p>
          <a:p>
            <a:pPr lvl="0"/>
            <a:r>
              <a:rPr lang="en-GB" dirty="0" smtClean="0"/>
              <a:t>Support to 30  </a:t>
            </a:r>
            <a:r>
              <a:rPr lang="en-GB" dirty="0" smtClean="0"/>
              <a:t>infants </a:t>
            </a:r>
            <a:r>
              <a:rPr lang="en-GB" dirty="0" smtClean="0"/>
              <a:t>and young children abandoned </a:t>
            </a:r>
            <a:r>
              <a:rPr lang="en-GB" dirty="0" smtClean="0"/>
              <a:t>by their parents  2011.</a:t>
            </a:r>
          </a:p>
          <a:p>
            <a:pPr lvl="0"/>
            <a:r>
              <a:rPr lang="en-GB" dirty="0" smtClean="0"/>
              <a:t>100 </a:t>
            </a:r>
            <a:r>
              <a:rPr lang="en-GB" dirty="0" smtClean="0"/>
              <a:t>women provided with entrepreneurial skills </a:t>
            </a:r>
          </a:p>
          <a:p>
            <a:pPr lvl="0"/>
            <a:r>
              <a:rPr lang="en-GB" dirty="0" smtClean="0"/>
              <a:t>Resolve </a:t>
            </a:r>
            <a:r>
              <a:rPr lang="en-GB" dirty="0" smtClean="0"/>
              <a:t>68 cases of child rights. Were able to get out of remand prison a mother who was remanded with her 9 months old baby.</a:t>
            </a:r>
          </a:p>
          <a:p>
            <a:pPr>
              <a:buNone/>
            </a:pP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challenges </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Inadequate coordination and  </a:t>
            </a:r>
            <a:r>
              <a:rPr lang="en-GB" dirty="0" smtClean="0"/>
              <a:t>financing from the </a:t>
            </a:r>
            <a:r>
              <a:rPr lang="en-GB" dirty="0" smtClean="0"/>
              <a:t>government</a:t>
            </a:r>
          </a:p>
          <a:p>
            <a:r>
              <a:rPr lang="en-GB" dirty="0" smtClean="0"/>
              <a:t>Culture and practices affects child rights  movements . </a:t>
            </a:r>
            <a:endParaRPr lang="en-GB" dirty="0" smtClean="0"/>
          </a:p>
          <a:p>
            <a:pPr lvl="0"/>
            <a:r>
              <a:rPr lang="en-GB" dirty="0" smtClean="0"/>
              <a:t>Poverty  </a:t>
            </a:r>
            <a:r>
              <a:rPr lang="en-GB" dirty="0" smtClean="0"/>
              <a:t>still a problem in communities </a:t>
            </a:r>
          </a:p>
          <a:p>
            <a:pPr lvl="0"/>
            <a:r>
              <a:rPr lang="en-GB" dirty="0" smtClean="0"/>
              <a:t>Inadequate social services </a:t>
            </a:r>
            <a:r>
              <a:rPr lang="en-GB" dirty="0" smtClean="0"/>
              <a:t>-safe </a:t>
            </a:r>
            <a:r>
              <a:rPr lang="en-GB" dirty="0" smtClean="0"/>
              <a:t>and clean </a:t>
            </a:r>
            <a:r>
              <a:rPr lang="en-GB" dirty="0" smtClean="0"/>
              <a:t>water, health  </a:t>
            </a:r>
            <a:endParaRPr lang="en-GB" dirty="0" smtClean="0"/>
          </a:p>
          <a:p>
            <a:r>
              <a:rPr lang="en-GB" dirty="0" smtClean="0"/>
              <a:t>Inadequate policy dissemination and implementation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Are We Building Blocks? </a:t>
            </a:r>
            <a:endParaRPr lang="en-GB" dirty="0"/>
          </a:p>
        </p:txBody>
      </p:sp>
      <p:sp>
        <p:nvSpPr>
          <p:cNvPr id="3" name="Content Placeholder 2"/>
          <p:cNvSpPr>
            <a:spLocks noGrp="1"/>
          </p:cNvSpPr>
          <p:nvPr>
            <p:ph idx="1"/>
          </p:nvPr>
        </p:nvSpPr>
        <p:spPr/>
        <p:txBody>
          <a:bodyPr/>
          <a:lstStyle/>
          <a:p>
            <a:endParaRPr lang="en-GB" dirty="0" smtClean="0"/>
          </a:p>
          <a:p>
            <a:pPr>
              <a:buNone/>
            </a:pPr>
            <a:endParaRPr lang="en-GB" dirty="0"/>
          </a:p>
        </p:txBody>
      </p:sp>
      <p:pic>
        <p:nvPicPr>
          <p:cNvPr id="1026" name="Picture 2" descr="C:\Users\Arcard\Pictures\DCIM\101MSDCF\DSC01391.JPG"/>
          <p:cNvPicPr>
            <a:picLocks noChangeAspect="1" noChangeArrowheads="1"/>
          </p:cNvPicPr>
          <p:nvPr/>
        </p:nvPicPr>
        <p:blipFill>
          <a:blip r:embed="rId2" cstate="print"/>
          <a:srcRect/>
          <a:stretch>
            <a:fillRect/>
          </a:stretch>
        </p:blipFill>
        <p:spPr bwMode="auto">
          <a:xfrm>
            <a:off x="971600" y="1556792"/>
            <a:ext cx="6840760" cy="457250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p:txBody>
          <a:bodyPr/>
          <a:lstStyle/>
          <a:p>
            <a:r>
              <a:rPr lang="en-GB" dirty="0" smtClean="0"/>
              <a:t>Background</a:t>
            </a:r>
          </a:p>
          <a:p>
            <a:r>
              <a:rPr lang="en-GB" dirty="0" smtClean="0"/>
              <a:t>Role of the network </a:t>
            </a:r>
          </a:p>
          <a:p>
            <a:r>
              <a:rPr lang="en-GB" dirty="0" smtClean="0"/>
              <a:t>Successful programs </a:t>
            </a:r>
            <a:endParaRPr lang="en-GB" dirty="0" smtClean="0"/>
          </a:p>
          <a:p>
            <a:r>
              <a:rPr lang="en-GB" dirty="0" smtClean="0"/>
              <a:t>Key Challenges </a:t>
            </a:r>
            <a:endParaRPr lang="en-GB" dirty="0" smtClean="0"/>
          </a:p>
          <a:p>
            <a:pPr>
              <a:buNone/>
            </a:pPr>
            <a:endParaRPr lang="en-GB"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 </a:t>
            </a:r>
            <a:r>
              <a:rPr lang="en-GB" dirty="0" smtClean="0"/>
              <a:t/>
            </a:r>
            <a:br>
              <a:rPr lang="en-GB" dirty="0" smtClean="0"/>
            </a:br>
            <a:r>
              <a:rPr lang="en-GB" sz="4900" dirty="0" smtClean="0"/>
              <a:t>Background</a:t>
            </a:r>
            <a:r>
              <a:rPr lang="en-GB" sz="4900" dirty="0" smtClean="0"/>
              <a:t/>
            </a:r>
            <a:br>
              <a:rPr lang="en-GB" sz="4900" dirty="0" smtClean="0"/>
            </a:br>
            <a:endParaRPr lang="en-GB" sz="4900" dirty="0"/>
          </a:p>
        </p:txBody>
      </p:sp>
      <p:sp>
        <p:nvSpPr>
          <p:cNvPr id="3" name="Content Placeholder 2"/>
          <p:cNvSpPr>
            <a:spLocks noGrp="1"/>
          </p:cNvSpPr>
          <p:nvPr>
            <p:ph idx="1"/>
          </p:nvPr>
        </p:nvSpPr>
        <p:spPr/>
        <p:txBody>
          <a:bodyPr/>
          <a:lstStyle/>
          <a:p>
            <a:pPr>
              <a:buNone/>
            </a:pPr>
            <a:endParaRPr lang="en-GB" dirty="0"/>
          </a:p>
        </p:txBody>
      </p:sp>
      <p:sp>
        <p:nvSpPr>
          <p:cNvPr id="4" name="Rectangle 3"/>
          <p:cNvSpPr/>
          <p:nvPr/>
        </p:nvSpPr>
        <p:spPr>
          <a:xfrm>
            <a:off x="827584" y="1628801"/>
            <a:ext cx="6408712" cy="4401205"/>
          </a:xfrm>
          <a:prstGeom prst="rect">
            <a:avLst/>
          </a:prstGeom>
        </p:spPr>
        <p:txBody>
          <a:bodyPr wrap="square">
            <a:spAutoFit/>
          </a:bodyPr>
          <a:lstStyle/>
          <a:p>
            <a:r>
              <a:rPr lang="en-US" sz="2800" dirty="0" smtClean="0"/>
              <a:t>TECDEN is </a:t>
            </a:r>
            <a:r>
              <a:rPr lang="en-US" sz="2800" dirty="0"/>
              <a:t>a </a:t>
            </a:r>
            <a:r>
              <a:rPr lang="en-US" sz="2800" dirty="0" smtClean="0"/>
              <a:t>national umbrella of Early Childhood Development Organizations working in partnership to influence policies, </a:t>
            </a:r>
            <a:r>
              <a:rPr lang="en-US" sz="2800" dirty="0" smtClean="0"/>
              <a:t>programmes</a:t>
            </a:r>
            <a:r>
              <a:rPr lang="en-US" sz="2800" dirty="0" smtClean="0"/>
              <a:t> and practice related to Early Childhood Development (ECD) by sharing information, experiences and generating knowledge and understanding on ECD. TECDEN operates in Tanzania mainland and Zanzibar through its regional chapters. </a:t>
            </a:r>
            <a:endParaRPr lang="en-GB"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smtClean="0"/>
              <a:t> Background</a:t>
            </a:r>
            <a:br>
              <a:rPr lang="en-GB" dirty="0" smtClean="0"/>
            </a:br>
            <a:endParaRPr lang="en-GB" dirty="0"/>
          </a:p>
        </p:txBody>
      </p:sp>
      <p:sp>
        <p:nvSpPr>
          <p:cNvPr id="3" name="Content Placeholder 2"/>
          <p:cNvSpPr>
            <a:spLocks noGrp="1"/>
          </p:cNvSpPr>
          <p:nvPr>
            <p:ph idx="1"/>
          </p:nvPr>
        </p:nvSpPr>
        <p:spPr/>
        <p:txBody>
          <a:bodyPr>
            <a:normAutofit lnSpcReduction="10000"/>
          </a:bodyPr>
          <a:lstStyle/>
          <a:p>
            <a:r>
              <a:rPr lang="en-US" b="1" dirty="0" smtClean="0"/>
              <a:t>TECDEN </a:t>
            </a:r>
            <a:r>
              <a:rPr lang="en-US" dirty="0" smtClean="0"/>
              <a:t>is currently </a:t>
            </a:r>
            <a:r>
              <a:rPr lang="en-US" dirty="0"/>
              <a:t>in fourteen regions with a strategic expansion to all regions in </a:t>
            </a:r>
            <a:r>
              <a:rPr lang="en-US" dirty="0" smtClean="0"/>
              <a:t>Tanzania by year 2015. </a:t>
            </a:r>
          </a:p>
          <a:p>
            <a:endParaRPr lang="en-US" dirty="0"/>
          </a:p>
          <a:p>
            <a:r>
              <a:rPr lang="en-US" dirty="0" smtClean="0"/>
              <a:t>Regions are:  </a:t>
            </a:r>
            <a:r>
              <a:rPr lang="en-US" b="1" dirty="0"/>
              <a:t>Dar </a:t>
            </a:r>
            <a:r>
              <a:rPr lang="en-US" b="1" dirty="0"/>
              <a:t>es</a:t>
            </a:r>
            <a:r>
              <a:rPr lang="en-US" b="1" dirty="0"/>
              <a:t> </a:t>
            </a:r>
            <a:r>
              <a:rPr lang="en-US" b="1" dirty="0" smtClean="0"/>
              <a:t>Salaam;  </a:t>
            </a:r>
            <a:r>
              <a:rPr lang="en-US" b="1" dirty="0" smtClean="0"/>
              <a:t>Pwani</a:t>
            </a:r>
            <a:r>
              <a:rPr lang="en-US" b="1" dirty="0" smtClean="0"/>
              <a:t>;  </a:t>
            </a:r>
            <a:r>
              <a:rPr lang="en-US" b="1" dirty="0" smtClean="0"/>
              <a:t>Morogoro</a:t>
            </a:r>
            <a:r>
              <a:rPr lang="en-US" b="1" dirty="0" smtClean="0"/>
              <a:t>; </a:t>
            </a:r>
            <a:r>
              <a:rPr lang="en-US" b="1" dirty="0" smtClean="0"/>
              <a:t>Mwanza</a:t>
            </a:r>
            <a:r>
              <a:rPr lang="en-US" b="1" dirty="0" smtClean="0"/>
              <a:t>; </a:t>
            </a:r>
            <a:r>
              <a:rPr lang="en-US" b="1" dirty="0" smtClean="0"/>
              <a:t>Kagera</a:t>
            </a:r>
            <a:r>
              <a:rPr lang="en-US" b="1" dirty="0" smtClean="0"/>
              <a:t>; </a:t>
            </a:r>
            <a:r>
              <a:rPr lang="en-US" b="1" dirty="0" smtClean="0"/>
              <a:t>Manyara</a:t>
            </a:r>
            <a:r>
              <a:rPr lang="en-US" b="1" dirty="0" smtClean="0"/>
              <a:t>; </a:t>
            </a:r>
            <a:r>
              <a:rPr lang="en-US" b="1" dirty="0" smtClean="0"/>
              <a:t>Ruvuma;Arusha</a:t>
            </a:r>
            <a:r>
              <a:rPr lang="en-US" b="1" dirty="0" smtClean="0"/>
              <a:t>; </a:t>
            </a:r>
            <a:r>
              <a:rPr lang="en-US" b="1" dirty="0" smtClean="0"/>
              <a:t>Tanga</a:t>
            </a:r>
            <a:r>
              <a:rPr lang="en-US" b="1" dirty="0" smtClean="0"/>
              <a:t>; </a:t>
            </a:r>
            <a:r>
              <a:rPr lang="en-US" b="1" dirty="0" smtClean="0"/>
              <a:t>Kilimanjaro;Unguja</a:t>
            </a:r>
            <a:r>
              <a:rPr lang="en-US" b="1" dirty="0" smtClean="0"/>
              <a:t> </a:t>
            </a:r>
            <a:r>
              <a:rPr lang="en-US" b="1" dirty="0"/>
              <a:t>town </a:t>
            </a:r>
            <a:r>
              <a:rPr lang="en-US" b="1" dirty="0" smtClean="0"/>
              <a:t>West; </a:t>
            </a:r>
            <a:r>
              <a:rPr lang="en-US" b="1" dirty="0" smtClean="0"/>
              <a:t>Unguja</a:t>
            </a:r>
            <a:r>
              <a:rPr lang="en-US" b="1" dirty="0" smtClean="0"/>
              <a:t> North; </a:t>
            </a:r>
            <a:r>
              <a:rPr lang="en-US" b="1" dirty="0"/>
              <a:t>Pemba North and Pemba South.</a:t>
            </a:r>
            <a:endParaRPr lang="en-GB" b="1" dirty="0"/>
          </a:p>
          <a:p>
            <a:pPr>
              <a:buNone/>
            </a:pP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Background  cont...</a:t>
            </a:r>
            <a:endParaRPr lang="en-GB" dirty="0"/>
          </a:p>
        </p:txBody>
      </p:sp>
      <p:sp>
        <p:nvSpPr>
          <p:cNvPr id="3" name="Content Placeholder 2"/>
          <p:cNvSpPr>
            <a:spLocks noGrp="1"/>
          </p:cNvSpPr>
          <p:nvPr>
            <p:ph idx="1"/>
          </p:nvPr>
        </p:nvSpPr>
        <p:spPr/>
        <p:txBody>
          <a:bodyPr>
            <a:normAutofit fontScale="85000" lnSpcReduction="20000"/>
          </a:bodyPr>
          <a:lstStyle/>
          <a:p>
            <a:r>
              <a:rPr lang="en-US" b="1" dirty="0" smtClean="0"/>
              <a:t>Our Vision </a:t>
            </a:r>
            <a:r>
              <a:rPr lang="en-US" dirty="0" smtClean="0"/>
              <a:t>:</a:t>
            </a:r>
            <a:r>
              <a:rPr lang="en-GB" dirty="0"/>
              <a:t> </a:t>
            </a:r>
            <a:r>
              <a:rPr lang="en-GB" dirty="0" smtClean="0"/>
              <a:t> a </a:t>
            </a:r>
            <a:r>
              <a:rPr lang="en-GB" dirty="0"/>
              <a:t>Tanzania where all young children from conception to 8 years are treasured in such a way that their basic rights are met and their rights to survive and really thrive are realized through holistic approaches to supporting their </a:t>
            </a:r>
            <a:r>
              <a:rPr lang="en-GB" dirty="0" smtClean="0"/>
              <a:t>development</a:t>
            </a:r>
            <a:r>
              <a:rPr lang="en-GB" dirty="0"/>
              <a:t>.</a:t>
            </a:r>
          </a:p>
          <a:p>
            <a:endParaRPr lang="en-GB" dirty="0"/>
          </a:p>
          <a:p>
            <a:r>
              <a:rPr lang="en-US" b="1" dirty="0" smtClean="0"/>
              <a:t>Our Mission :  </a:t>
            </a:r>
            <a:r>
              <a:rPr lang="en-US" dirty="0" smtClean="0"/>
              <a:t>Is to ensure that all ECD network members work collaboratively to promote multicultural approaches which engender the holistic development of infants and young children and which bring the voice of young children into issues affecting them. </a:t>
            </a:r>
          </a:p>
          <a:p>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Background Cont..</a:t>
            </a:r>
            <a:endParaRPr lang="en-GB" dirty="0"/>
          </a:p>
        </p:txBody>
      </p:sp>
      <p:sp>
        <p:nvSpPr>
          <p:cNvPr id="3" name="Content Placeholder 2"/>
          <p:cNvSpPr>
            <a:spLocks noGrp="1"/>
          </p:cNvSpPr>
          <p:nvPr>
            <p:ph idx="1"/>
          </p:nvPr>
        </p:nvSpPr>
        <p:spPr/>
        <p:txBody>
          <a:bodyPr>
            <a:normAutofit/>
          </a:bodyPr>
          <a:lstStyle/>
          <a:p>
            <a:r>
              <a:rPr lang="en-GB" b="1" dirty="0" smtClean="0"/>
              <a:t>Main objective</a:t>
            </a:r>
            <a:r>
              <a:rPr lang="en-GB" dirty="0" smtClean="0"/>
              <a:t>:</a:t>
            </a:r>
          </a:p>
          <a:p>
            <a:pPr>
              <a:buNone/>
            </a:pPr>
            <a:r>
              <a:rPr lang="en-GB" dirty="0" smtClean="0"/>
              <a:t> “to create an enabling </a:t>
            </a:r>
            <a:r>
              <a:rPr lang="en-GB" dirty="0" smtClean="0"/>
              <a:t>environment and  </a:t>
            </a:r>
            <a:r>
              <a:rPr lang="en-GB" dirty="0" smtClean="0"/>
              <a:t>strengthening the capacity of members to strategically engage in key Policy </a:t>
            </a:r>
            <a:r>
              <a:rPr lang="en-GB" dirty="0" smtClean="0"/>
              <a:t>and </a:t>
            </a:r>
            <a:r>
              <a:rPr lang="en-GB" dirty="0" smtClean="0"/>
              <a:t>Programme Development processes at all levels so as to influence the improvement of support for holistic development of all infants and young </a:t>
            </a:r>
            <a:r>
              <a:rPr lang="en-GB" dirty="0" smtClean="0"/>
              <a:t>children 0-  8 years .”</a:t>
            </a:r>
            <a:r>
              <a:rPr lang="en-GB" dirty="0" smtClean="0"/>
              <a:t> </a:t>
            </a:r>
          </a:p>
          <a:p>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Background cont...</a:t>
            </a:r>
            <a:endParaRPr lang="en-GB" dirty="0"/>
          </a:p>
        </p:txBody>
      </p:sp>
      <p:sp>
        <p:nvSpPr>
          <p:cNvPr id="3" name="Content Placeholder 2"/>
          <p:cNvSpPr>
            <a:spLocks noGrp="1"/>
          </p:cNvSpPr>
          <p:nvPr>
            <p:ph idx="1"/>
          </p:nvPr>
        </p:nvSpPr>
        <p:spPr>
          <a:xfrm>
            <a:off x="457200" y="1600200"/>
            <a:ext cx="8363272" cy="4709120"/>
          </a:xfrm>
        </p:spPr>
        <p:txBody>
          <a:bodyPr>
            <a:normAutofit fontScale="70000" lnSpcReduction="20000"/>
          </a:bodyPr>
          <a:lstStyle/>
          <a:p>
            <a:pPr lvl="0">
              <a:buNone/>
            </a:pPr>
            <a:r>
              <a:rPr lang="en-GB" b="1" dirty="0" smtClean="0"/>
              <a:t>Our strategies </a:t>
            </a:r>
            <a:endParaRPr lang="en-US" b="1" dirty="0" smtClean="0"/>
          </a:p>
          <a:p>
            <a:pPr lvl="0"/>
            <a:r>
              <a:rPr lang="en-US" dirty="0" smtClean="0"/>
              <a:t>Influencing IECD policy </a:t>
            </a:r>
            <a:r>
              <a:rPr lang="en-US" dirty="0"/>
              <a:t>and </a:t>
            </a:r>
            <a:r>
              <a:rPr lang="en-US" dirty="0"/>
              <a:t>programme</a:t>
            </a:r>
            <a:r>
              <a:rPr lang="en-US" dirty="0"/>
              <a:t> </a:t>
            </a:r>
            <a:r>
              <a:rPr lang="en-US" dirty="0" smtClean="0"/>
              <a:t>development, dissemination  and follow up  implementation. </a:t>
            </a:r>
            <a:endParaRPr lang="en-GB" dirty="0"/>
          </a:p>
          <a:p>
            <a:pPr lvl="0"/>
            <a:r>
              <a:rPr lang="en-US" dirty="0" smtClean="0"/>
              <a:t>Play  a  l</a:t>
            </a:r>
            <a:r>
              <a:rPr lang="en-US" dirty="0" smtClean="0"/>
              <a:t>eadership </a:t>
            </a:r>
            <a:r>
              <a:rPr lang="en-US" dirty="0"/>
              <a:t>role in ECD </a:t>
            </a:r>
            <a:r>
              <a:rPr lang="en-US" dirty="0" smtClean="0"/>
              <a:t>initiatives at all levels </a:t>
            </a:r>
            <a:endParaRPr lang="en-GB" dirty="0"/>
          </a:p>
          <a:p>
            <a:pPr lvl="0"/>
            <a:r>
              <a:rPr lang="en-US" dirty="0" smtClean="0"/>
              <a:t>Contribute to </a:t>
            </a:r>
            <a:r>
              <a:rPr lang="en-US" dirty="0"/>
              <a:t>ECD capacity building of </a:t>
            </a:r>
            <a:r>
              <a:rPr lang="en-US" dirty="0" smtClean="0"/>
              <a:t> member  Organizations (CSOs.)</a:t>
            </a:r>
            <a:endParaRPr lang="en-GB" dirty="0"/>
          </a:p>
          <a:p>
            <a:pPr lvl="0"/>
            <a:r>
              <a:rPr lang="en-US" dirty="0" smtClean="0"/>
              <a:t>Promote  </a:t>
            </a:r>
            <a:r>
              <a:rPr lang="en-US" dirty="0"/>
              <a:t>inter-</a:t>
            </a:r>
            <a:r>
              <a:rPr lang="en-US" dirty="0"/>
              <a:t>sectoral</a:t>
            </a:r>
            <a:r>
              <a:rPr lang="en-US" dirty="0"/>
              <a:t> </a:t>
            </a:r>
            <a:r>
              <a:rPr lang="en-US" dirty="0" smtClean="0"/>
              <a:t>collaboration at al levels.</a:t>
            </a:r>
            <a:endParaRPr lang="en-GB" dirty="0"/>
          </a:p>
          <a:p>
            <a:pPr lvl="0"/>
            <a:r>
              <a:rPr lang="en-US" dirty="0"/>
              <a:t>Assessments, Researching, Documenting and Disseminating Information on ECD good </a:t>
            </a:r>
            <a:r>
              <a:rPr lang="en-US" dirty="0" smtClean="0"/>
              <a:t>practice  for advocacy.</a:t>
            </a:r>
            <a:endParaRPr lang="en-GB" dirty="0"/>
          </a:p>
          <a:p>
            <a:pPr lvl="0"/>
            <a:r>
              <a:rPr lang="en-US" dirty="0"/>
              <a:t>Piloting, documenting and disseminating information about community-based ECD experiences in order to influence future sector development.</a:t>
            </a:r>
            <a:endParaRPr lang="en-GB" dirty="0"/>
          </a:p>
          <a:p>
            <a:pPr lvl="0"/>
            <a:r>
              <a:rPr lang="en-US" dirty="0"/>
              <a:t>Establishing links with ministerial sector development planning, etc. </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Role of the Network </a:t>
            </a:r>
            <a:endParaRPr lang="en-GB" dirty="0"/>
          </a:p>
        </p:txBody>
      </p:sp>
      <p:sp>
        <p:nvSpPr>
          <p:cNvPr id="3" name="Content Placeholder 2"/>
          <p:cNvSpPr>
            <a:spLocks noGrp="1"/>
          </p:cNvSpPr>
          <p:nvPr>
            <p:ph idx="1"/>
          </p:nvPr>
        </p:nvSpPr>
        <p:spPr/>
        <p:txBody>
          <a:bodyPr>
            <a:normAutofit fontScale="92500" lnSpcReduction="10000"/>
          </a:bodyPr>
          <a:lstStyle/>
          <a:p>
            <a:pPr lvl="0"/>
            <a:r>
              <a:rPr lang="en-US" dirty="0" smtClean="0"/>
              <a:t>To facilitate and  enhance of  capacity of network members to be proactive and take a leading role in the implementation, monitoring and evaluation of ECD activities/issues at different levels.</a:t>
            </a:r>
          </a:p>
          <a:p>
            <a:pPr lvl="0"/>
            <a:r>
              <a:rPr lang="en-US" dirty="0" smtClean="0"/>
              <a:t>To engage in policy and advocacy  regarding ECD at all levels ..</a:t>
            </a:r>
            <a:endParaRPr lang="en-GB" dirty="0" smtClean="0"/>
          </a:p>
          <a:p>
            <a:pPr lvl="0"/>
            <a:r>
              <a:rPr lang="en-US" dirty="0" smtClean="0"/>
              <a:t>To facilitate the coordination and promotion of TECDEN’s activities as performed by members at different levels.</a:t>
            </a:r>
            <a:endParaRPr lang="en-GB" dirty="0" smtClean="0"/>
          </a:p>
          <a:p>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Role of the Network  cont...</a:t>
            </a:r>
            <a:endParaRPr lang="en-GB" dirty="0"/>
          </a:p>
        </p:txBody>
      </p:sp>
      <p:sp>
        <p:nvSpPr>
          <p:cNvPr id="3" name="Content Placeholder 2"/>
          <p:cNvSpPr>
            <a:spLocks noGrp="1"/>
          </p:cNvSpPr>
          <p:nvPr>
            <p:ph idx="1"/>
          </p:nvPr>
        </p:nvSpPr>
        <p:spPr/>
        <p:txBody>
          <a:bodyPr>
            <a:normAutofit/>
          </a:bodyPr>
          <a:lstStyle/>
          <a:p>
            <a:pPr lvl="0"/>
            <a:r>
              <a:rPr lang="en-US" dirty="0" smtClean="0"/>
              <a:t>To facilitate a two way communication, networking and information sharing among and beyond members locally and </a:t>
            </a:r>
            <a:r>
              <a:rPr lang="en-US" dirty="0" smtClean="0"/>
              <a:t>Regionally .</a:t>
            </a:r>
            <a:endParaRPr lang="en-GB" dirty="0" smtClean="0"/>
          </a:p>
          <a:p>
            <a:pPr lvl="0"/>
            <a:endParaRPr lang="en-GB" dirty="0" smtClean="0"/>
          </a:p>
          <a:p>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952</TotalTime>
  <Words>988</Words>
  <Application>Microsoft Office PowerPoint</Application>
  <PresentationFormat>On-screen Show (4:3)</PresentationFormat>
  <Paragraphs>96</Paragraphs>
  <Slides>19</Slides>
  <Notes>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     “Evidence from successful grassroots programs in Tanzania” Presented on the First Biennial National Forum on Early Childhood Development (ECD) February 21 – 23, 2012  Mount Meru Hotel Arusha, Tanzania.  </vt:lpstr>
      <vt:lpstr>Outline</vt:lpstr>
      <vt:lpstr>  Background </vt:lpstr>
      <vt:lpstr> Background </vt:lpstr>
      <vt:lpstr>Background  cont...</vt:lpstr>
      <vt:lpstr>Background Cont..</vt:lpstr>
      <vt:lpstr>Background cont...</vt:lpstr>
      <vt:lpstr>Role of the Network </vt:lpstr>
      <vt:lpstr>Role of the Network  cont...</vt:lpstr>
      <vt:lpstr>Successful programs </vt:lpstr>
      <vt:lpstr>Successful programs  Cont..</vt:lpstr>
      <vt:lpstr>Successful programs  cont...</vt:lpstr>
      <vt:lpstr>Successful Programs cont...</vt:lpstr>
      <vt:lpstr>Successful Programs cont...</vt:lpstr>
      <vt:lpstr>Successful Programs cont...</vt:lpstr>
      <vt:lpstr>Successful Programs cont...</vt:lpstr>
      <vt:lpstr>Successful Programs cont...</vt:lpstr>
      <vt:lpstr>Key challenges </vt:lpstr>
      <vt:lpstr>Are We Building Blocks?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on “Evidence from successful grassroots programs in Tanzania”  presented on the First Biennial National Forum on Early Childhood Development (ECD) February 21 – 23, 2012 Mount Meru Hotel Arusha, Tanzania</dc:title>
  <dc:creator>Arcard</dc:creator>
  <cp:lastModifiedBy>Arcard</cp:lastModifiedBy>
  <cp:revision>98</cp:revision>
  <dcterms:created xsi:type="dcterms:W3CDTF">2012-02-11T09:57:05Z</dcterms:created>
  <dcterms:modified xsi:type="dcterms:W3CDTF">2012-02-19T23:25:10Z</dcterms:modified>
</cp:coreProperties>
</file>