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3" r:id="rId2"/>
  </p:sldMasterIdLst>
  <p:notesMasterIdLst>
    <p:notesMasterId r:id="rId11"/>
  </p:notesMasterIdLst>
  <p:sldIdLst>
    <p:sldId id="3994" r:id="rId3"/>
    <p:sldId id="2147472068" r:id="rId4"/>
    <p:sldId id="2147472075" r:id="rId5"/>
    <p:sldId id="2147472078" r:id="rId6"/>
    <p:sldId id="2147472076" r:id="rId7"/>
    <p:sldId id="2147472080" r:id="rId8"/>
    <p:sldId id="2147472079" r:id="rId9"/>
    <p:sldId id="411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0841D78-A3E5-7584-4245-872D9CCE7FF7}" v="4" dt="2025-05-16T07:22:27.179"/>
    <p1510:client id="{610C718E-DB5A-185A-2585-4B13695C5741}" v="4" dt="2025-05-16T10:45:02.38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080" autoAdjust="0"/>
    <p:restoredTop sz="94651"/>
  </p:normalViewPr>
  <p:slideViewPr>
    <p:cSldViewPr snapToGrid="0">
      <p:cViewPr varScale="1">
        <p:scale>
          <a:sx n="70" d="100"/>
          <a:sy n="70" d="100"/>
        </p:scale>
        <p:origin x="30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3F7851-0FA3-46D1-8DAB-666B40957408}" type="datetimeFigureOut">
              <a:rPr lang="en-US" smtClean="0"/>
              <a:t>5/16/2025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3E8580-C1AF-4AA7-B2C0-6B78235955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3591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3E8580-C1AF-4AA7-B2C0-6B78235955B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478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- Fathers who do participate in childcare tend to do so mainly in physical activities like playing sports, rather than in caregiving tasks like feeding or bathing.</a:t>
            </a:r>
          </a:p>
          <a:p>
            <a:r>
              <a:rPr lang="en-US" dirty="0"/>
              <a:t>- When fathers are involved, it is often after work hours, with many fathers citing work as the reason for limited participation.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3E8580-C1AF-4AA7-B2C0-6B78235955B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7752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/>
              <a:t>Fathers who do participate in childcare tend to do so mainly in physical activities like playing sports, rather than in caregiving tasks like feeding or bathing.</a:t>
            </a:r>
          </a:p>
          <a:p>
            <a:pPr marL="171450" indent="-171450">
              <a:buFontTx/>
              <a:buChar char="-"/>
            </a:pPr>
            <a:r>
              <a:rPr lang="en-US" dirty="0"/>
              <a:t>When fathers are involved, it is often after work hours, with many fathers citing work as the reason for limited participation.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3E8580-C1AF-4AA7-B2C0-6B78235955B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7767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8E23B7-04FE-60AD-EA0B-DCAE74A5C2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6DCBFC7-5463-9E7E-6A95-AA9721C68D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9F9FA02-2ED5-21F9-898D-B0A6906866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A1C824-544B-28F9-B3A0-2A14A553C9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3E8580-C1AF-4AA7-B2C0-6B78235955B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609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2">
            <a:extLst>
              <a:ext uri="{FF2B5EF4-FFF2-40B4-BE49-F238E27FC236}">
                <a16:creationId xmlns:a16="http://schemas.microsoft.com/office/drawing/2014/main" id="{0B9CC689-4D3D-474C-A006-A19DFC473FC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236489"/>
            <a:ext cx="12192000" cy="4388064"/>
          </a:xfrm>
          <a:custGeom>
            <a:avLst/>
            <a:gdLst>
              <a:gd name="T0" fmla="*/ 0 w 2057"/>
              <a:gd name="T1" fmla="*/ 5854 h 5855"/>
              <a:gd name="T2" fmla="*/ 2056 w 2057"/>
              <a:gd name="T3" fmla="*/ 5854 h 5855"/>
              <a:gd name="T4" fmla="*/ 2056 w 2057"/>
              <a:gd name="T5" fmla="*/ 0 h 5855"/>
              <a:gd name="T6" fmla="*/ 0 w 2057"/>
              <a:gd name="T7" fmla="*/ 0 h 5855"/>
              <a:gd name="T8" fmla="*/ 0 w 2057"/>
              <a:gd name="T9" fmla="*/ 5854 h 5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7" h="5855">
                <a:moveTo>
                  <a:pt x="0" y="5854"/>
                </a:moveTo>
                <a:lnTo>
                  <a:pt x="2056" y="5854"/>
                </a:lnTo>
                <a:lnTo>
                  <a:pt x="2056" y="0"/>
                </a:lnTo>
                <a:lnTo>
                  <a:pt x="0" y="0"/>
                </a:lnTo>
                <a:lnTo>
                  <a:pt x="0" y="5854"/>
                </a:lnTo>
              </a:path>
            </a:pathLst>
          </a:custGeom>
          <a:solidFill>
            <a:srgbClr val="98206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10436E9-6029-B040-A620-4529C36835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4098" y="756745"/>
            <a:ext cx="7008299" cy="3359746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3C31CC-208A-0C44-B022-9B5C1491F5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4097" y="4864421"/>
            <a:ext cx="7604762" cy="1063413"/>
          </a:xfrm>
        </p:spPr>
        <p:txBody>
          <a:bodyPr/>
          <a:lstStyle>
            <a:lvl1pPr marL="0" indent="0" algn="l">
              <a:buNone/>
              <a:defRPr sz="2400" b="1">
                <a:solidFill>
                  <a:srgbClr val="71696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DB7572-3A3C-ED44-9FA3-D0E74ED00F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9DE43-1B47-3249-B667-59EC9E286597}" type="datetimeFigureOut">
              <a:rPr lang="en-US" smtClean="0"/>
              <a:t>5/16/2025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A7CF22-A271-C04F-8843-15C0C2C61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5E728E-C269-1949-BF7C-126D71A9B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33D6E-1DFA-A64C-8AF9-063A6AE38E55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90D2B9E-E1D9-EB47-98FE-C42B7FDE0D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2956" y="654846"/>
            <a:ext cx="2510405" cy="1809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802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2">
            <a:extLst>
              <a:ext uri="{FF2B5EF4-FFF2-40B4-BE49-F238E27FC236}">
                <a16:creationId xmlns:a16="http://schemas.microsoft.com/office/drawing/2014/main" id="{0B9CC689-4D3D-474C-A006-A19DFC473FC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236489"/>
            <a:ext cx="12192000" cy="3844623"/>
          </a:xfrm>
          <a:custGeom>
            <a:avLst/>
            <a:gdLst>
              <a:gd name="T0" fmla="*/ 0 w 2057"/>
              <a:gd name="T1" fmla="*/ 5854 h 5855"/>
              <a:gd name="T2" fmla="*/ 2056 w 2057"/>
              <a:gd name="T3" fmla="*/ 5854 h 5855"/>
              <a:gd name="T4" fmla="*/ 2056 w 2057"/>
              <a:gd name="T5" fmla="*/ 0 h 5855"/>
              <a:gd name="T6" fmla="*/ 0 w 2057"/>
              <a:gd name="T7" fmla="*/ 0 h 5855"/>
              <a:gd name="T8" fmla="*/ 0 w 2057"/>
              <a:gd name="T9" fmla="*/ 5854 h 5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7" h="5855">
                <a:moveTo>
                  <a:pt x="0" y="5854"/>
                </a:moveTo>
                <a:lnTo>
                  <a:pt x="2056" y="5854"/>
                </a:lnTo>
                <a:lnTo>
                  <a:pt x="2056" y="0"/>
                </a:lnTo>
                <a:lnTo>
                  <a:pt x="0" y="0"/>
                </a:lnTo>
                <a:lnTo>
                  <a:pt x="0" y="5854"/>
                </a:lnTo>
              </a:path>
            </a:pathLst>
          </a:custGeom>
          <a:solidFill>
            <a:srgbClr val="98206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10436E9-6029-B040-A620-4529C36835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4098" y="1180257"/>
            <a:ext cx="7008299" cy="2506219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3C31CC-208A-0C44-B022-9B5C1491F5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4097" y="4275317"/>
            <a:ext cx="4500922" cy="1686397"/>
          </a:xfrm>
        </p:spPr>
        <p:txBody>
          <a:bodyPr/>
          <a:lstStyle>
            <a:lvl1pPr marL="0" indent="0" algn="l">
              <a:buNone/>
              <a:defRPr sz="2400" b="1">
                <a:solidFill>
                  <a:srgbClr val="71696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DB7572-3A3C-ED44-9FA3-D0E74ED00F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9DE43-1B47-3249-B667-59EC9E286597}" type="datetimeFigureOut">
              <a:rPr lang="en-US" smtClean="0"/>
              <a:t>5/16/2025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A7CF22-A271-C04F-8843-15C0C2C61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5E728E-C269-1949-BF7C-126D71A9B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33D6E-1DFA-A64C-8AF9-063A6AE38E55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367CC68-E8C6-8145-9AAD-B924358CBF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564488" y="4473623"/>
            <a:ext cx="2040372" cy="147096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8FE9CA4-6319-0D44-B15B-6F1392159B79}"/>
              </a:ext>
            </a:extLst>
          </p:cNvPr>
          <p:cNvSpPr/>
          <p:nvPr userDrawn="1"/>
        </p:nvSpPr>
        <p:spPr>
          <a:xfrm>
            <a:off x="6699183" y="4600876"/>
            <a:ext cx="2338939" cy="12416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Co-branded presentation logos can go here</a:t>
            </a:r>
          </a:p>
        </p:txBody>
      </p:sp>
    </p:spTree>
    <p:extLst>
      <p:ext uri="{BB962C8B-B14F-4D97-AF65-F5344CB8AC3E}">
        <p14:creationId xmlns:p14="http://schemas.microsoft.com/office/powerpoint/2010/main" val="1497798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2">
            <a:extLst>
              <a:ext uri="{FF2B5EF4-FFF2-40B4-BE49-F238E27FC236}">
                <a16:creationId xmlns:a16="http://schemas.microsoft.com/office/drawing/2014/main" id="{0B9CC689-4D3D-474C-A006-A19DFC473FC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236489"/>
            <a:ext cx="12192000" cy="4388064"/>
          </a:xfrm>
          <a:custGeom>
            <a:avLst/>
            <a:gdLst>
              <a:gd name="T0" fmla="*/ 0 w 2057"/>
              <a:gd name="T1" fmla="*/ 5854 h 5855"/>
              <a:gd name="T2" fmla="*/ 2056 w 2057"/>
              <a:gd name="T3" fmla="*/ 5854 h 5855"/>
              <a:gd name="T4" fmla="*/ 2056 w 2057"/>
              <a:gd name="T5" fmla="*/ 0 h 5855"/>
              <a:gd name="T6" fmla="*/ 0 w 2057"/>
              <a:gd name="T7" fmla="*/ 0 h 5855"/>
              <a:gd name="T8" fmla="*/ 0 w 2057"/>
              <a:gd name="T9" fmla="*/ 5854 h 5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7" h="5855">
                <a:moveTo>
                  <a:pt x="0" y="5854"/>
                </a:moveTo>
                <a:lnTo>
                  <a:pt x="2056" y="5854"/>
                </a:lnTo>
                <a:lnTo>
                  <a:pt x="2056" y="0"/>
                </a:lnTo>
                <a:lnTo>
                  <a:pt x="0" y="0"/>
                </a:lnTo>
                <a:lnTo>
                  <a:pt x="0" y="5854"/>
                </a:lnTo>
              </a:path>
            </a:pathLst>
          </a:custGeom>
          <a:solidFill>
            <a:srgbClr val="98206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10436E9-6029-B040-A620-4529C36835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4098" y="756745"/>
            <a:ext cx="7008299" cy="3359746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3C31CC-208A-0C44-B022-9B5C1491F5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4097" y="4864421"/>
            <a:ext cx="7604762" cy="1063413"/>
          </a:xfrm>
        </p:spPr>
        <p:txBody>
          <a:bodyPr/>
          <a:lstStyle>
            <a:lvl1pPr marL="0" indent="0" algn="l">
              <a:buNone/>
              <a:defRPr sz="2400" b="1">
                <a:solidFill>
                  <a:srgbClr val="71696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DB7572-3A3C-ED44-9FA3-D0E74ED00F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9DE43-1B47-3249-B667-59EC9E286597}" type="datetimeFigureOut">
              <a:rPr lang="en-US" smtClean="0"/>
              <a:t>5/16/2025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A7CF22-A271-C04F-8843-15C0C2C61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5E728E-C269-1949-BF7C-126D71A9B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33D6E-1DFA-A64C-8AF9-063A6AE38E55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90D2B9E-E1D9-EB47-98FE-C42B7FDE0D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2956" y="654846"/>
            <a:ext cx="2510405" cy="1809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3225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F7FE73-36CD-D84E-81DB-FF235CBBF4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31917E-E1F1-D545-BE91-73624333A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0651A-E830-2E4E-B688-24FA5DC8A9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9DE43-1B47-3249-B667-59EC9E286597}" type="datetimeFigureOut">
              <a:rPr lang="en-US" smtClean="0"/>
              <a:t>5/16/2025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D4AAE3-D5C9-E74C-9673-B751F0C36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C3BD39-7FB0-F548-A477-89FB4867EA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33D6E-1DFA-A64C-8AF9-063A6AE38E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7271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1AC03-7558-8545-996A-4C4F0BC830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3D82E-B27A-4F43-A96B-623EFEDF92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48639" y="1825625"/>
            <a:ext cx="5471161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560F32-5BAA-7744-934A-AD74E87AD6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63E075-3333-0845-87F2-4D6171B000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9DE43-1B47-3249-B667-59EC9E286597}" type="datetimeFigureOut">
              <a:rPr lang="en-US" smtClean="0"/>
              <a:t>5/16/2025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4CD75E-58D7-E144-905E-9BBECFFB0C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B0702B-F78B-FC48-AEF2-55E5A4765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33D6E-1DFA-A64C-8AF9-063A6AE38E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2768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887DE3-5F68-8942-960C-5C392DCD96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39" y="365125"/>
            <a:ext cx="10806749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9157F1-3E7B-774E-8C03-1E8D343BC1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8640" y="1681163"/>
            <a:ext cx="544893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0BE9B6-2214-0E4C-B8D8-93547FD946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8640" y="2505075"/>
            <a:ext cx="544893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D4F5BE5-FCCB-204E-9716-F47A7FFF99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50B9BD1-D1D2-5943-9ABA-06F0B8FF90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0B71F4F-4A92-1343-8E95-3EEB6DF04F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9DE43-1B47-3249-B667-59EC9E286597}" type="datetimeFigureOut">
              <a:rPr lang="en-US" smtClean="0"/>
              <a:t>5/16/2025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1FEB3FF-3756-4246-82D3-681A4D509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7FB57DC-488C-BC41-B412-7CA83653D5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33D6E-1DFA-A64C-8AF9-063A6AE38E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3463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5189FE-D556-8745-826D-2FC3588D17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F1BFD7D-0A1E-934D-B30F-50BD9B10E6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9DE43-1B47-3249-B667-59EC9E286597}" type="datetimeFigureOut">
              <a:rPr lang="en-US" smtClean="0"/>
              <a:t>5/16/2025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BF7200D-E7E4-834C-805B-F0CABB3E1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E94740-D345-184F-8F85-17FF1BF7B8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33D6E-1DFA-A64C-8AF9-063A6AE38E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3795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81F91FB-AF81-B24F-94A2-BEE74BAD2B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9DE43-1B47-3249-B667-59EC9E286597}" type="datetimeFigureOut">
              <a:rPr lang="en-US" smtClean="0"/>
              <a:t>5/16/2025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E3C953C-8512-F241-A10D-520EDDAC8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CE5E59-3E3E-C744-99B4-DA7150B721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33D6E-1DFA-A64C-8AF9-063A6AE38E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6397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CD6D78-4434-694F-B3F1-1F90F735A7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3467A8-4B6A-004A-B468-E2E494494F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C99DAC-E2AD-F140-BA85-E081B7B93F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71D90E-5BBD-EC41-B01A-DD41324FF8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9DE43-1B47-3249-B667-59EC9E286597}" type="datetimeFigureOut">
              <a:rPr lang="en-US" smtClean="0"/>
              <a:t>5/16/2025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A4B235-7370-CA48-BFC8-5241D8DC80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850360-6D02-FB4D-81EF-9126B9F8A2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33D6E-1DFA-A64C-8AF9-063A6AE38E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0385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C4812B-7AD3-2B43-8032-99DC0BAAE9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2BBDE24-3E51-CF41-9A77-F2595C200F5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D2351B-17CB-2C45-B7A7-DE5423C40B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73406A-F4A3-DD44-B821-8ED388B23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9DE43-1B47-3249-B667-59EC9E286597}" type="datetimeFigureOut">
              <a:rPr lang="en-US" smtClean="0"/>
              <a:t>5/16/2025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E88CE1-B76C-2B45-985F-1DFD5F30DE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906945-C9D7-7B45-8441-79AAABB96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33D6E-1DFA-A64C-8AF9-063A6AE38E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7734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erson holding a baby&#10;&#10;Description automatically generated">
            <a:extLst>
              <a:ext uri="{FF2B5EF4-FFF2-40B4-BE49-F238E27FC236}">
                <a16:creationId xmlns:a16="http://schemas.microsoft.com/office/drawing/2014/main" id="{0FABD1FB-CC6A-7F29-AB32-323783BF93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4800" y="-143911"/>
            <a:ext cx="12496799" cy="7047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9129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F7FE73-36CD-D84E-81DB-FF235CBBF4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31917E-E1F1-D545-BE91-73624333A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0651A-E830-2E4E-B688-24FA5DC8A9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9DE43-1B47-3249-B667-59EC9E286597}" type="datetimeFigureOut">
              <a:rPr lang="en-US" smtClean="0"/>
              <a:t>5/16/2025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D4AAE3-D5C9-E74C-9673-B751F0C36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C3BD39-7FB0-F548-A477-89FB4867EA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33D6E-1DFA-A64C-8AF9-063A6AE38E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3773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2">
            <a:extLst>
              <a:ext uri="{FF2B5EF4-FFF2-40B4-BE49-F238E27FC236}">
                <a16:creationId xmlns:a16="http://schemas.microsoft.com/office/drawing/2014/main" id="{0B9CC689-4D3D-474C-A006-A19DFC473FC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236489"/>
            <a:ext cx="12192000" cy="3844623"/>
          </a:xfrm>
          <a:custGeom>
            <a:avLst/>
            <a:gdLst>
              <a:gd name="T0" fmla="*/ 0 w 2057"/>
              <a:gd name="T1" fmla="*/ 5854 h 5855"/>
              <a:gd name="T2" fmla="*/ 2056 w 2057"/>
              <a:gd name="T3" fmla="*/ 5854 h 5855"/>
              <a:gd name="T4" fmla="*/ 2056 w 2057"/>
              <a:gd name="T5" fmla="*/ 0 h 5855"/>
              <a:gd name="T6" fmla="*/ 0 w 2057"/>
              <a:gd name="T7" fmla="*/ 0 h 5855"/>
              <a:gd name="T8" fmla="*/ 0 w 2057"/>
              <a:gd name="T9" fmla="*/ 5854 h 5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7" h="5855">
                <a:moveTo>
                  <a:pt x="0" y="5854"/>
                </a:moveTo>
                <a:lnTo>
                  <a:pt x="2056" y="5854"/>
                </a:lnTo>
                <a:lnTo>
                  <a:pt x="2056" y="0"/>
                </a:lnTo>
                <a:lnTo>
                  <a:pt x="0" y="0"/>
                </a:lnTo>
                <a:lnTo>
                  <a:pt x="0" y="5854"/>
                </a:lnTo>
              </a:path>
            </a:pathLst>
          </a:custGeom>
          <a:solidFill>
            <a:srgbClr val="98206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10436E9-6029-B040-A620-4529C36835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4098" y="1180257"/>
            <a:ext cx="7008299" cy="2506219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3C31CC-208A-0C44-B022-9B5C1491F5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4097" y="4275317"/>
            <a:ext cx="4500922" cy="1686397"/>
          </a:xfrm>
        </p:spPr>
        <p:txBody>
          <a:bodyPr/>
          <a:lstStyle>
            <a:lvl1pPr marL="0" indent="0" algn="l">
              <a:buNone/>
              <a:defRPr sz="2400" b="1">
                <a:solidFill>
                  <a:srgbClr val="71696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DB7572-3A3C-ED44-9FA3-D0E74ED00F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9DE43-1B47-3249-B667-59EC9E286597}" type="datetimeFigureOut">
              <a:rPr lang="en-US" smtClean="0"/>
              <a:t>5/16/2025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A7CF22-A271-C04F-8843-15C0C2C61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5E728E-C269-1949-BF7C-126D71A9B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33D6E-1DFA-A64C-8AF9-063A6AE38E55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367CC68-E8C6-8145-9AAD-B924358CBF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564488" y="4473623"/>
            <a:ext cx="2040372" cy="147096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8FE9CA4-6319-0D44-B15B-6F1392159B79}"/>
              </a:ext>
            </a:extLst>
          </p:cNvPr>
          <p:cNvSpPr/>
          <p:nvPr userDrawn="1"/>
        </p:nvSpPr>
        <p:spPr>
          <a:xfrm>
            <a:off x="6699183" y="4600876"/>
            <a:ext cx="2338939" cy="12416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Co-branded presentation logos can go here</a:t>
            </a:r>
          </a:p>
        </p:txBody>
      </p:sp>
    </p:spTree>
    <p:extLst>
      <p:ext uri="{BB962C8B-B14F-4D97-AF65-F5344CB8AC3E}">
        <p14:creationId xmlns:p14="http://schemas.microsoft.com/office/powerpoint/2010/main" val="34696479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Red/Gray 1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38809"/>
            <a:ext cx="2844801" cy="184794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1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1" b="0" i="0" u="none" strike="noStrike" kern="1200" cap="none" spc="0" normalizeH="0" baseline="0" noProof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</a:rPr>
              <a:t>ACHIEVE Introduction 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2" y="6438809"/>
            <a:ext cx="2844801" cy="184794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1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782948-4DBE-204D-AB9E-B65E067054AE}" type="slidenum">
              <a:rPr kumimoji="0" lang="en-US" sz="601" b="0" i="0" u="none" strike="noStrike" kern="1200" cap="none" spc="0" normalizeH="0" baseline="0" noProof="0" smtClean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01" b="0" i="0" u="none" strike="noStrike" kern="1200" cap="none" spc="0" normalizeH="0" baseline="0" noProof="0">
              <a:ln>
                <a:noFill/>
              </a:ln>
              <a:solidFill>
                <a:srgbClr val="6C6463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914805" y="812239"/>
            <a:ext cx="10363200" cy="70173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idx="1" hasCustomPrompt="1"/>
          </p:nvPr>
        </p:nvSpPr>
        <p:spPr>
          <a:xfrm>
            <a:off x="914402" y="1715549"/>
            <a:ext cx="10363200" cy="4233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30211" marR="0" indent="-230211" algn="l" defTabSz="45724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/>
              <a:buChar char="•"/>
              <a:defRPr/>
            </a:lvl1pPr>
          </a:lstStyle>
          <a:p>
            <a:pPr marL="230211" marR="0" lvl="0" indent="-230211" algn="l" defTabSz="45724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/>
              <a:buChar char="•"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Click to edit Master text styles</a:t>
            </a:r>
          </a:p>
          <a:p>
            <a:pPr marL="684278" marR="0" lvl="1" indent="-230211" algn="l" defTabSz="45724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/>
              <a:buChar char="–"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530906165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1AC03-7558-8545-996A-4C4F0BC830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3D82E-B27A-4F43-A96B-623EFEDF92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48639" y="1825625"/>
            <a:ext cx="5471161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560F32-5BAA-7744-934A-AD74E87AD6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63E075-3333-0845-87F2-4D6171B000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9DE43-1B47-3249-B667-59EC9E286597}" type="datetimeFigureOut">
              <a:rPr lang="en-US" smtClean="0"/>
              <a:t>5/16/2025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4CD75E-58D7-E144-905E-9BBECFFB0C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B0702B-F78B-FC48-AEF2-55E5A4765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33D6E-1DFA-A64C-8AF9-063A6AE38E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220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887DE3-5F68-8942-960C-5C392DCD96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39" y="365125"/>
            <a:ext cx="10806749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9157F1-3E7B-774E-8C03-1E8D343BC1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8640" y="1681163"/>
            <a:ext cx="544893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0BE9B6-2214-0E4C-B8D8-93547FD946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8640" y="2505075"/>
            <a:ext cx="544893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D4F5BE5-FCCB-204E-9716-F47A7FFF99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50B9BD1-D1D2-5943-9ABA-06F0B8FF90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0B71F4F-4A92-1343-8E95-3EEB6DF04F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9DE43-1B47-3249-B667-59EC9E286597}" type="datetimeFigureOut">
              <a:rPr lang="en-US" smtClean="0"/>
              <a:t>5/16/2025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1FEB3FF-3756-4246-82D3-681A4D509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7FB57DC-488C-BC41-B412-7CA83653D5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33D6E-1DFA-A64C-8AF9-063A6AE38E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78564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5189FE-D556-8745-826D-2FC3588D17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F1BFD7D-0A1E-934D-B30F-50BD9B10E6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9DE43-1B47-3249-B667-59EC9E286597}" type="datetimeFigureOut">
              <a:rPr lang="en-US" smtClean="0"/>
              <a:t>5/16/2025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BF7200D-E7E4-834C-805B-F0CABB3E1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E94740-D345-184F-8F85-17FF1BF7B8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33D6E-1DFA-A64C-8AF9-063A6AE38E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224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81F91FB-AF81-B24F-94A2-BEE74BAD2B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9DE43-1B47-3249-B667-59EC9E286597}" type="datetimeFigureOut">
              <a:rPr lang="en-US" smtClean="0"/>
              <a:t>5/16/2025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E3C953C-8512-F241-A10D-520EDDAC8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CE5E59-3E3E-C744-99B4-DA7150B721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33D6E-1DFA-A64C-8AF9-063A6AE38E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0317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CD6D78-4434-694F-B3F1-1F90F735A7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3467A8-4B6A-004A-B468-E2E494494F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C99DAC-E2AD-F140-BA85-E081B7B93F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71D90E-5BBD-EC41-B01A-DD41324FF8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9DE43-1B47-3249-B667-59EC9E286597}" type="datetimeFigureOut">
              <a:rPr lang="en-US" smtClean="0"/>
              <a:t>5/16/2025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A4B235-7370-CA48-BFC8-5241D8DC80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850360-6D02-FB4D-81EF-9126B9F8A2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33D6E-1DFA-A64C-8AF9-063A6AE38E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326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C4812B-7AD3-2B43-8032-99DC0BAAE9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2BBDE24-3E51-CF41-9A77-F2595C200F5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D2351B-17CB-2C45-B7A7-DE5423C40B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73406A-F4A3-DD44-B821-8ED388B23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9DE43-1B47-3249-B667-59EC9E286597}" type="datetimeFigureOut">
              <a:rPr lang="en-US" smtClean="0"/>
              <a:t>5/16/2025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E88CE1-B76C-2B45-985F-1DFD5F30DE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906945-C9D7-7B45-8441-79AAABB96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33D6E-1DFA-A64C-8AF9-063A6AE38E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1368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5">
            <a:extLst>
              <a:ext uri="{FF2B5EF4-FFF2-40B4-BE49-F238E27FC236}">
                <a16:creationId xmlns:a16="http://schemas.microsoft.com/office/drawing/2014/main" id="{2FD4F265-545C-C04C-9296-CAE54F286C0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252248"/>
            <a:ext cx="12192000" cy="5837402"/>
          </a:xfrm>
          <a:custGeom>
            <a:avLst/>
            <a:gdLst>
              <a:gd name="T0" fmla="*/ 0 w 2057"/>
              <a:gd name="T1" fmla="*/ 1245 h 1246"/>
              <a:gd name="T2" fmla="*/ 2056 w 2057"/>
              <a:gd name="T3" fmla="*/ 1245 h 1246"/>
              <a:gd name="T4" fmla="*/ 2056 w 2057"/>
              <a:gd name="T5" fmla="*/ 0 h 1246"/>
              <a:gd name="T6" fmla="*/ 0 w 2057"/>
              <a:gd name="T7" fmla="*/ 0 h 1246"/>
              <a:gd name="T8" fmla="*/ 0 w 2057"/>
              <a:gd name="T9" fmla="*/ 1245 h 1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7" h="1246">
                <a:moveTo>
                  <a:pt x="0" y="1245"/>
                </a:moveTo>
                <a:lnTo>
                  <a:pt x="2056" y="1245"/>
                </a:lnTo>
                <a:lnTo>
                  <a:pt x="2056" y="0"/>
                </a:lnTo>
                <a:lnTo>
                  <a:pt x="0" y="0"/>
                </a:lnTo>
                <a:lnTo>
                  <a:pt x="0" y="1245"/>
                </a:lnTo>
              </a:path>
            </a:pathLst>
          </a:custGeom>
          <a:solidFill>
            <a:srgbClr val="716963">
              <a:alpha val="22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673536-A875-0247-BB2A-D813C3B06B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030013"/>
            <a:ext cx="5400784" cy="315408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C0469A-BDCA-9E43-AA77-A54E6CFC2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9DE43-1B47-3249-B667-59EC9E286597}" type="datetimeFigureOut">
              <a:rPr lang="en-US" smtClean="0"/>
              <a:t>5/16/2025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487AB-4794-4247-88D5-E0DDDD8D2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6D667C-F024-0B4E-A385-42C0D3289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33D6E-1DFA-A64C-8AF9-063A6AE38E55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E606CB1D-E316-B54B-BE14-CB258D677E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54598" y="252248"/>
            <a:ext cx="5837402" cy="5837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896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0444EDD-DB18-5C42-AE2B-E7EB525AB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39" y="365125"/>
            <a:ext cx="1113416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8ECD0E-4AFD-A944-80AC-681F6102CA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8639" y="1825625"/>
            <a:ext cx="1113416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E7BBA5-E0B1-0A49-9D4B-270B29894F2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8639" y="6356350"/>
            <a:ext cx="30327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9DE43-1B47-3249-B667-59EC9E286597}" type="datetimeFigureOut">
              <a:rPr lang="en-US" smtClean="0"/>
              <a:t>5/16/2025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83FBA9-6D92-854A-B72B-B740BBBDF9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DFBBA6-40AF-E44F-8670-C20BA6700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30722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133D6E-1DFA-A64C-8AF9-063A6AE38E55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68C6948-0891-0D4F-808F-E207E656E8A2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251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878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491D53"/>
          </a:solidFill>
          <a:latin typeface="Georgia" panose="02040502050405020303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0444EDD-DB18-5C42-AE2B-E7EB525AB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39" y="365125"/>
            <a:ext cx="1113416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8ECD0E-4AFD-A944-80AC-681F6102CA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8639" y="1825625"/>
            <a:ext cx="1113416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E7BBA5-E0B1-0A49-9D4B-270B29894F2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8639" y="6356350"/>
            <a:ext cx="30327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9DE43-1B47-3249-B667-59EC9E286597}" type="datetimeFigureOut">
              <a:rPr lang="en-US" smtClean="0"/>
              <a:t>5/16/2025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83FBA9-6D92-854A-B72B-B740BBBDF9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DFBBA6-40AF-E44F-8670-C20BA6700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30722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133D6E-1DFA-A64C-8AF9-063A6AE38E55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68C6948-0891-0D4F-808F-E207E656E8A2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251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402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491D53"/>
          </a:solidFill>
          <a:latin typeface="Georgia" panose="02040502050405020303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13" Type="http://schemas.openxmlformats.org/officeDocument/2006/relationships/image" Target="../media/image20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svg"/><Relationship Id="rId2" Type="http://schemas.openxmlformats.org/officeDocument/2006/relationships/image" Target="../media/image9.png"/><Relationship Id="rId16" Type="http://schemas.openxmlformats.org/officeDocument/2006/relationships/image" Target="../media/image23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sv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10" Type="http://schemas.openxmlformats.org/officeDocument/2006/relationships/image" Target="../media/image17.svg"/><Relationship Id="rId4" Type="http://schemas.openxmlformats.org/officeDocument/2006/relationships/image" Target="../media/image11.svg"/><Relationship Id="rId9" Type="http://schemas.openxmlformats.org/officeDocument/2006/relationships/image" Target="../media/image16.png"/><Relationship Id="rId14" Type="http://schemas.openxmlformats.org/officeDocument/2006/relationships/image" Target="../media/image21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95DE8A3-3801-194D-BB8F-EFE46291BA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762" y="2756118"/>
            <a:ext cx="11942149" cy="1753043"/>
          </a:xfrm>
        </p:spPr>
        <p:txBody>
          <a:bodyPr>
            <a:no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Too Busy to Play? Exploring Male Caregivers’ Role in Promoting the Developmental Potential of Children aged 0–3 Years through Play-based Stimulation:  A Qualitative Study in Mbeya and </a:t>
            </a:r>
            <a:r>
              <a:rPr lang="en-US" sz="2800" b="1" dirty="0" err="1">
                <a:cs typeface="Arial" panose="020B0604020202020204" pitchFamily="34" charset="0"/>
              </a:rPr>
              <a:t>Tabora</a:t>
            </a:r>
            <a:r>
              <a:rPr lang="en-US" sz="2800" b="1" dirty="0">
                <a:cs typeface="Arial" panose="020B0604020202020204" pitchFamily="34" charset="0"/>
              </a:rPr>
              <a:t> Regions of Tanzania</a:t>
            </a:r>
            <a:endParaRPr lang="en-US" sz="2800" b="1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248AB8F7-BADC-BE4A-A121-119F8F34EA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962" y="4676805"/>
            <a:ext cx="12208202" cy="198267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By: </a:t>
            </a: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Amon Exavery, Esther Ndyetabura, John Charles, Asheri Barankena,  Aidan Tarimo, Levina Kikoyo</a:t>
            </a: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600" dirty="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6CE8FB2-25D3-3543-8BF6-7A9E26A0E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133D6E-1DFA-A64C-8AF9-063A6AE38E5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716963">
                    <a:tint val="7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16963">
                  <a:tint val="75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7" name="Picture 6" descr="Text&#10;&#10;Description automatically generated">
            <a:extLst>
              <a:ext uri="{FF2B5EF4-FFF2-40B4-BE49-F238E27FC236}">
                <a16:creationId xmlns:a16="http://schemas.microsoft.com/office/drawing/2014/main" id="{64EA3932-3F8C-BBF8-F8D2-49B330DAA8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1171" y="664233"/>
            <a:ext cx="1749430" cy="1906878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392E46-0D93-88B4-FB53-7B8FBF69A37A}"/>
              </a:ext>
            </a:extLst>
          </p:cNvPr>
          <p:cNvCxnSpPr/>
          <p:nvPr/>
        </p:nvCxnSpPr>
        <p:spPr>
          <a:xfrm>
            <a:off x="8952931" y="664233"/>
            <a:ext cx="0" cy="190687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6BC7F41B-F2D9-B810-87B3-259143A40E38}"/>
              </a:ext>
            </a:extLst>
          </p:cNvPr>
          <p:cNvSpPr txBox="1"/>
          <p:nvPr/>
        </p:nvSpPr>
        <p:spPr>
          <a:xfrm>
            <a:off x="95930" y="5753175"/>
            <a:ext cx="30557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Pact Tanzania, </a:t>
            </a:r>
          </a:p>
          <a:p>
            <a:pPr marL="0" marR="0" lvl="0" indent="0" defTabSz="914400" rtl="0" eaLnBrk="1" fontAlgn="auto" latinLnBrk="0" hangingPunct="1"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P.O. Box 6348, </a:t>
            </a:r>
          </a:p>
          <a:p>
            <a:pPr marL="0" marR="0" lvl="0" indent="0" defTabSz="914400" rtl="0" eaLnBrk="1" fontAlgn="auto" latinLnBrk="0" hangingPunct="1"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Dar es Salaam, Tanzania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383361E-4BEE-2CF2-6322-5F68B522A284}"/>
              </a:ext>
            </a:extLst>
          </p:cNvPr>
          <p:cNvSpPr txBox="1"/>
          <p:nvPr/>
        </p:nvSpPr>
        <p:spPr>
          <a:xfrm>
            <a:off x="7994329" y="5723195"/>
            <a:ext cx="4000095" cy="73866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Presented at the Tanzania </a:t>
            </a:r>
            <a:r>
              <a:rPr lang="en-GB" sz="1400" dirty="0" err="1">
                <a:latin typeface="Arial" panose="020B0604020202020204" pitchFamily="34" charset="0"/>
                <a:cs typeface="Arial" panose="020B0604020202020204" pitchFamily="34" charset="0"/>
              </a:rPr>
              <a:t>Malezi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 Summit 2025, </a:t>
            </a:r>
          </a:p>
          <a:p>
            <a:pPr algn="r"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1400" dirty="0">
                <a:latin typeface="Arial"/>
                <a:cs typeface="Arial"/>
              </a:rPr>
              <a:t>May 23-24, 2025, </a:t>
            </a:r>
          </a:p>
          <a:p>
            <a:pPr algn="r"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Rock City Mall – Mwanza, Tanzania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27695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163422-3745-C7A7-E372-FAE65797A2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9A4BDF-7E1C-2AC9-6BE9-1F8151134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227" y="411903"/>
            <a:ext cx="11134165" cy="641872"/>
          </a:xfrm>
        </p:spPr>
        <p:txBody>
          <a:bodyPr>
            <a:normAutofit fontScale="90000"/>
          </a:bodyPr>
          <a:lstStyle/>
          <a:p>
            <a:r>
              <a:rPr lang="en-GB" b="1" dirty="0"/>
              <a:t>Background</a:t>
            </a:r>
            <a:endParaRPr lang="en-TZ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8056F8-5AA0-5F3D-B9A5-46EF029C84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1990" y="4871678"/>
            <a:ext cx="2085460" cy="143792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first three years of life are a critical window for a child’s cognitive, emotional, and social development.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E3CDE0A-2E85-148B-8F22-83119A437906}"/>
              </a:ext>
            </a:extLst>
          </p:cNvPr>
          <p:cNvSpPr txBox="1"/>
          <p:nvPr/>
        </p:nvSpPr>
        <p:spPr>
          <a:xfrm>
            <a:off x="9051403" y="4719412"/>
            <a:ext cx="262745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This study explored the extent of male participation in play-based stimulation and caregiving for children aged 0–3 in Mbeya and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Tabora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Tanzania.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44FC6-288E-D253-05FE-900866B66783}"/>
              </a:ext>
            </a:extLst>
          </p:cNvPr>
          <p:cNvSpPr txBox="1"/>
          <p:nvPr/>
        </p:nvSpPr>
        <p:spPr>
          <a:xfrm>
            <a:off x="5856380" y="4796847"/>
            <a:ext cx="252369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While both mothers and fathers play important roles, evidence on male caregiver involvement in early stimulation remains limited.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1C0EB38-154B-0C41-967C-12D4340D5BD5}"/>
              </a:ext>
            </a:extLst>
          </p:cNvPr>
          <p:cNvSpPr txBox="1"/>
          <p:nvPr/>
        </p:nvSpPr>
        <p:spPr>
          <a:xfrm>
            <a:off x="2729693" y="4777287"/>
            <a:ext cx="262745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Responsive caregiving and playful learning experiences during this period are key to helping children reach their full potential.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C118B58-C598-382B-FA70-4E0278C63CE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6785"/>
          <a:stretch/>
        </p:blipFill>
        <p:spPr>
          <a:xfrm>
            <a:off x="284713" y="827230"/>
            <a:ext cx="11134164" cy="3950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9416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7B0D97-8225-5014-73AC-9222E4CD2E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56">
            <a:extLst>
              <a:ext uri="{FF2B5EF4-FFF2-40B4-BE49-F238E27FC236}">
                <a16:creationId xmlns:a16="http://schemas.microsoft.com/office/drawing/2014/main" id="{B263BF4A-1547-8D5E-A214-3CFCA94E20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0448" y="346075"/>
            <a:ext cx="6502400" cy="6502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39F7F12-CC5D-3103-D426-2CFD5ADA64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39" y="346075"/>
            <a:ext cx="11134165" cy="649327"/>
          </a:xfrm>
        </p:spPr>
        <p:txBody>
          <a:bodyPr>
            <a:normAutofit fontScale="90000"/>
          </a:bodyPr>
          <a:lstStyle/>
          <a:p>
            <a:r>
              <a:rPr lang="en-GB" b="1" dirty="0"/>
              <a:t>Methods</a:t>
            </a:r>
            <a:endParaRPr lang="en-TZ" b="1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F35DAC87-DB8B-5195-863A-6BF8822B38CD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1370100" y="6370416"/>
            <a:ext cx="10139166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 algn="just" eaLnBrk="0" fontAlgn="base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Thematic analysis to explore male engagement in early caregiving.</a:t>
            </a:r>
            <a:endParaRPr lang="en-US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5A69FBD4-8723-AE5E-E884-23E0078245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6871" y="6016793"/>
            <a:ext cx="687366" cy="687366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BBE25CB4-A4D5-0267-4F69-ED5DE9D9F463}"/>
              </a:ext>
            </a:extLst>
          </p:cNvPr>
          <p:cNvGrpSpPr/>
          <p:nvPr/>
        </p:nvGrpSpPr>
        <p:grpSpPr>
          <a:xfrm>
            <a:off x="668574" y="1049866"/>
            <a:ext cx="11732942" cy="868907"/>
            <a:chOff x="668574" y="1068916"/>
            <a:chExt cx="11732942" cy="868907"/>
          </a:xfrm>
        </p:grpSpPr>
        <p:pic>
          <p:nvPicPr>
            <p:cNvPr id="3" name="Graphic 2">
              <a:extLst>
                <a:ext uri="{FF2B5EF4-FFF2-40B4-BE49-F238E27FC236}">
                  <a16:creationId xmlns:a16="http://schemas.microsoft.com/office/drawing/2014/main" id="{B1748E3E-02F6-781E-CC61-8937769E9DE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68574" y="1118501"/>
              <a:ext cx="685663" cy="685663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1DC3057-8FEB-28C3-1EF5-291A0583AF62}"/>
                </a:ext>
              </a:extLst>
            </p:cNvPr>
            <p:cNvSpPr txBox="1"/>
            <p:nvPr/>
          </p:nvSpPr>
          <p:spPr>
            <a:xfrm>
              <a:off x="1406277" y="1068916"/>
              <a:ext cx="237991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Study Design</a:t>
              </a:r>
              <a:endParaRPr lang="en-TZ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B50AB21-0D01-0608-8CFB-A900EF634692}"/>
                </a:ext>
              </a:extLst>
            </p:cNvPr>
            <p:cNvSpPr txBox="1"/>
            <p:nvPr/>
          </p:nvSpPr>
          <p:spPr>
            <a:xfrm>
              <a:off x="1403262" y="1353048"/>
              <a:ext cx="1099825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1" algn="just" eaLnBrk="0" fontAlgn="base" hangingPunct="0">
                <a:lnSpc>
                  <a:spcPct val="100000"/>
                </a:lnSpc>
                <a:buClrTx/>
                <a:buSzTx/>
                <a:tabLst/>
              </a:pPr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Qualitative baseline data from Pact Tanzania’s ECD project, funded by the</a:t>
              </a:r>
            </a:p>
            <a:p>
              <a:pPr marL="0" marR="0" lvl="1" algn="just" eaLnBrk="0" fontAlgn="base" hangingPunct="0">
                <a:lnSpc>
                  <a:spcPct val="100000"/>
                </a:lnSpc>
                <a:buClrTx/>
                <a:buSzTx/>
                <a:tabLst/>
              </a:pPr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Hilton Foundation (2023 – 2026).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46BEC1A-562C-421A-C72B-5250415124E2}"/>
              </a:ext>
            </a:extLst>
          </p:cNvPr>
          <p:cNvGrpSpPr/>
          <p:nvPr/>
        </p:nvGrpSpPr>
        <p:grpSpPr>
          <a:xfrm>
            <a:off x="668575" y="2059387"/>
            <a:ext cx="6371301" cy="687366"/>
            <a:chOff x="668575" y="2264179"/>
            <a:chExt cx="6371301" cy="687366"/>
          </a:xfrm>
        </p:grpSpPr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A4696B14-A043-4E83-9472-D017570C013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68575" y="2264179"/>
              <a:ext cx="687366" cy="687366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6380E2B-1772-0371-16A3-7E63C6A32B02}"/>
                </a:ext>
              </a:extLst>
            </p:cNvPr>
            <p:cNvSpPr txBox="1"/>
            <p:nvPr/>
          </p:nvSpPr>
          <p:spPr>
            <a:xfrm>
              <a:off x="1387496" y="2272069"/>
              <a:ext cx="155019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Study Area</a:t>
              </a:r>
              <a:endParaRPr lang="en-TZ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0C478CB-B5E4-E0A5-A5CF-209C0C7B2689}"/>
                </a:ext>
              </a:extLst>
            </p:cNvPr>
            <p:cNvSpPr txBox="1"/>
            <p:nvPr/>
          </p:nvSpPr>
          <p:spPr>
            <a:xfrm>
              <a:off x="939114" y="2581046"/>
              <a:ext cx="61007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lvl="1" algn="just" eaLnBrk="0" fontAlgn="base" hangingPunct="0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tabLst/>
              </a:pPr>
              <a:r>
                <a:rPr lang="en-US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Tabora</a:t>
              </a:r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 and Mbeya regions, Tanzania.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B624735-2749-2B99-1469-6D93F0D6B069}"/>
              </a:ext>
            </a:extLst>
          </p:cNvPr>
          <p:cNvGrpSpPr/>
          <p:nvPr/>
        </p:nvGrpSpPr>
        <p:grpSpPr>
          <a:xfrm>
            <a:off x="673169" y="2931801"/>
            <a:ext cx="9335555" cy="856506"/>
            <a:chOff x="666871" y="2965826"/>
            <a:chExt cx="9335555" cy="856506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2A6BFBB-894D-C123-4CCC-3E2F482BC171}"/>
                </a:ext>
              </a:extLst>
            </p:cNvPr>
            <p:cNvSpPr txBox="1"/>
            <p:nvPr/>
          </p:nvSpPr>
          <p:spPr>
            <a:xfrm>
              <a:off x="1370003" y="3237557"/>
              <a:ext cx="8632423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35 caregivers of orphaned and vulnerable children (OVC)</a:t>
              </a:r>
            </a:p>
            <a:p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aged 0–3 years.</a:t>
              </a:r>
              <a:endParaRPr lang="en-TZ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F99B2DBE-6538-FCD8-1A10-42EB14CA0428}"/>
                </a:ext>
              </a:extLst>
            </p:cNvPr>
            <p:cNvSpPr txBox="1"/>
            <p:nvPr/>
          </p:nvSpPr>
          <p:spPr>
            <a:xfrm>
              <a:off x="1354237" y="2965826"/>
              <a:ext cx="610076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Study Population</a:t>
              </a:r>
              <a:endParaRPr lang="en-TZ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BEB3A8A2-C976-8EAF-9B12-949E707D032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666871" y="3031316"/>
              <a:ext cx="687366" cy="687366"/>
            </a:xfrm>
            <a:prstGeom prst="rect">
              <a:avLst/>
            </a:prstGeom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F91025C-951D-A880-1DBC-60021DC9D53F}"/>
              </a:ext>
            </a:extLst>
          </p:cNvPr>
          <p:cNvGrpSpPr/>
          <p:nvPr/>
        </p:nvGrpSpPr>
        <p:grpSpPr>
          <a:xfrm>
            <a:off x="666871" y="3989409"/>
            <a:ext cx="7816828" cy="695981"/>
            <a:chOff x="666871" y="4037035"/>
            <a:chExt cx="7816828" cy="695981"/>
          </a:xfrm>
        </p:grpSpPr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A7A7CAFB-82EA-1A25-A78A-D2B7967C016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666871" y="4037035"/>
              <a:ext cx="687366" cy="687366"/>
            </a:xfrm>
            <a:prstGeom prst="rect">
              <a:avLst/>
            </a:prstGeom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D7FA6792-7F98-CA60-D1D1-96DC696811B2}"/>
                </a:ext>
              </a:extLst>
            </p:cNvPr>
            <p:cNvSpPr txBox="1"/>
            <p:nvPr/>
          </p:nvSpPr>
          <p:spPr>
            <a:xfrm>
              <a:off x="1354237" y="4064523"/>
              <a:ext cx="610076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800" b="1" dirty="0">
                  <a:latin typeface="Arial" panose="020B0604020202020204" pitchFamily="34" charset="0"/>
                  <a:cs typeface="Arial" panose="020B0604020202020204" pitchFamily="34" charset="0"/>
                </a:rPr>
                <a:t>Data Collection</a:t>
              </a:r>
              <a:endParaRPr lang="en-TZ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334EF26-0538-A964-D9E7-7852221E0678}"/>
                </a:ext>
              </a:extLst>
            </p:cNvPr>
            <p:cNvSpPr txBox="1"/>
            <p:nvPr/>
          </p:nvSpPr>
          <p:spPr>
            <a:xfrm>
              <a:off x="1354237" y="4394462"/>
              <a:ext cx="71294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4 Focus Group Discussions (FGDs) conducted in May 2023</a:t>
              </a:r>
              <a:endParaRPr lang="en-TZ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1" name="Graphic 30" descr="Research with solid fill">
              <a:extLst>
                <a:ext uri="{FF2B5EF4-FFF2-40B4-BE49-F238E27FC236}">
                  <a16:creationId xmlns:a16="http://schemas.microsoft.com/office/drawing/2014/main" id="{E0DCB71F-3565-BE3D-56D2-3DCF7240BAD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751774" y="4121938"/>
              <a:ext cx="517559" cy="517559"/>
            </a:xfrm>
            <a:prstGeom prst="rect">
              <a:avLst/>
            </a:prstGeom>
          </p:spPr>
        </p:pic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13D9F45D-696F-2869-FAFA-990FD06F5811}"/>
              </a:ext>
            </a:extLst>
          </p:cNvPr>
          <p:cNvGrpSpPr/>
          <p:nvPr/>
        </p:nvGrpSpPr>
        <p:grpSpPr>
          <a:xfrm>
            <a:off x="666871" y="5016655"/>
            <a:ext cx="7832691" cy="688100"/>
            <a:chOff x="666871" y="5035705"/>
            <a:chExt cx="7832691" cy="688100"/>
          </a:xfrm>
        </p:grpSpPr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936041DC-B112-06EA-2CE9-496F001C6325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666871" y="5036439"/>
              <a:ext cx="687366" cy="687366"/>
            </a:xfrm>
            <a:prstGeom prst="rect">
              <a:avLst/>
            </a:prstGeom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346460D0-EDAA-A279-541D-6BE0CD170182}"/>
                </a:ext>
              </a:extLst>
            </p:cNvPr>
            <p:cNvSpPr txBox="1"/>
            <p:nvPr/>
          </p:nvSpPr>
          <p:spPr>
            <a:xfrm>
              <a:off x="1354237" y="5035705"/>
              <a:ext cx="712946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Data Processing</a:t>
              </a:r>
              <a:endParaRPr lang="en-TZ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44CD0311-EB3E-B099-1B96-59F7A8A41BB8}"/>
                </a:ext>
              </a:extLst>
            </p:cNvPr>
            <p:cNvSpPr txBox="1"/>
            <p:nvPr/>
          </p:nvSpPr>
          <p:spPr>
            <a:xfrm>
              <a:off x="1370100" y="5372248"/>
              <a:ext cx="71294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eaLnBrk="0" fontAlgn="base" hangingPunct="0">
                <a:spcBef>
                  <a:spcPts val="600"/>
                </a:spcBef>
                <a:spcAft>
                  <a:spcPts val="600"/>
                </a:spcAft>
              </a:pPr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Audio recordings transcribed and translated verbatim.</a:t>
              </a:r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1AC7E35F-BD99-6BEB-3015-9B8A2EA585AB}"/>
              </a:ext>
            </a:extLst>
          </p:cNvPr>
          <p:cNvSpPr txBox="1"/>
          <p:nvPr/>
        </p:nvSpPr>
        <p:spPr>
          <a:xfrm>
            <a:off x="1368955" y="5986067"/>
            <a:ext cx="610222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Data Analysis</a:t>
            </a:r>
            <a:endParaRPr lang="en-TZ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Google Shape;82;p7">
            <a:extLst>
              <a:ext uri="{FF2B5EF4-FFF2-40B4-BE49-F238E27FC236}">
                <a16:creationId xmlns:a16="http://schemas.microsoft.com/office/drawing/2014/main" id="{EBD07FAA-B1FE-ABA3-D88A-1C5CAA90A379}"/>
              </a:ext>
            </a:extLst>
          </p:cNvPr>
          <p:cNvSpPr/>
          <p:nvPr/>
        </p:nvSpPr>
        <p:spPr>
          <a:xfrm>
            <a:off x="737544" y="2151534"/>
            <a:ext cx="509027" cy="452205"/>
          </a:xfrm>
          <a:custGeom>
            <a:avLst/>
            <a:gdLst/>
            <a:ahLst/>
            <a:cxnLst/>
            <a:rect l="l" t="t" r="r" b="b"/>
            <a:pathLst>
              <a:path w="6674" h="5929" extrusionOk="0">
                <a:moveTo>
                  <a:pt x="3431" y="970"/>
                </a:moveTo>
                <a:lnTo>
                  <a:pt x="3524" y="1008"/>
                </a:lnTo>
                <a:lnTo>
                  <a:pt x="3617" y="1045"/>
                </a:lnTo>
                <a:lnTo>
                  <a:pt x="3691" y="1101"/>
                </a:lnTo>
                <a:lnTo>
                  <a:pt x="3747" y="1175"/>
                </a:lnTo>
                <a:lnTo>
                  <a:pt x="3785" y="1268"/>
                </a:lnTo>
                <a:lnTo>
                  <a:pt x="3822" y="1362"/>
                </a:lnTo>
                <a:lnTo>
                  <a:pt x="3822" y="1455"/>
                </a:lnTo>
                <a:lnTo>
                  <a:pt x="3822" y="1548"/>
                </a:lnTo>
                <a:lnTo>
                  <a:pt x="3785" y="1641"/>
                </a:lnTo>
                <a:lnTo>
                  <a:pt x="3747" y="1734"/>
                </a:lnTo>
                <a:lnTo>
                  <a:pt x="3691" y="1790"/>
                </a:lnTo>
                <a:lnTo>
                  <a:pt x="3617" y="1865"/>
                </a:lnTo>
                <a:lnTo>
                  <a:pt x="3524" y="1902"/>
                </a:lnTo>
                <a:lnTo>
                  <a:pt x="3431" y="1940"/>
                </a:lnTo>
                <a:lnTo>
                  <a:pt x="3244" y="1940"/>
                </a:lnTo>
                <a:lnTo>
                  <a:pt x="3151" y="1902"/>
                </a:lnTo>
                <a:lnTo>
                  <a:pt x="3076" y="1865"/>
                </a:lnTo>
                <a:lnTo>
                  <a:pt x="3002" y="1790"/>
                </a:lnTo>
                <a:lnTo>
                  <a:pt x="2946" y="1734"/>
                </a:lnTo>
                <a:lnTo>
                  <a:pt x="2890" y="1641"/>
                </a:lnTo>
                <a:lnTo>
                  <a:pt x="2871" y="1548"/>
                </a:lnTo>
                <a:lnTo>
                  <a:pt x="2853" y="1455"/>
                </a:lnTo>
                <a:lnTo>
                  <a:pt x="2871" y="1362"/>
                </a:lnTo>
                <a:lnTo>
                  <a:pt x="2890" y="1268"/>
                </a:lnTo>
                <a:lnTo>
                  <a:pt x="2946" y="1175"/>
                </a:lnTo>
                <a:lnTo>
                  <a:pt x="3002" y="1101"/>
                </a:lnTo>
                <a:lnTo>
                  <a:pt x="3076" y="1045"/>
                </a:lnTo>
                <a:lnTo>
                  <a:pt x="3151" y="1008"/>
                </a:lnTo>
                <a:lnTo>
                  <a:pt x="3244" y="970"/>
                </a:lnTo>
                <a:close/>
                <a:moveTo>
                  <a:pt x="3188" y="1"/>
                </a:moveTo>
                <a:lnTo>
                  <a:pt x="3039" y="20"/>
                </a:lnTo>
                <a:lnTo>
                  <a:pt x="2909" y="57"/>
                </a:lnTo>
                <a:lnTo>
                  <a:pt x="2778" y="113"/>
                </a:lnTo>
                <a:lnTo>
                  <a:pt x="2648" y="169"/>
                </a:lnTo>
                <a:lnTo>
                  <a:pt x="2517" y="243"/>
                </a:lnTo>
                <a:lnTo>
                  <a:pt x="2405" y="318"/>
                </a:lnTo>
                <a:lnTo>
                  <a:pt x="2312" y="411"/>
                </a:lnTo>
                <a:lnTo>
                  <a:pt x="2219" y="523"/>
                </a:lnTo>
                <a:lnTo>
                  <a:pt x="2126" y="635"/>
                </a:lnTo>
                <a:lnTo>
                  <a:pt x="2051" y="765"/>
                </a:lnTo>
                <a:lnTo>
                  <a:pt x="1995" y="877"/>
                </a:lnTo>
                <a:lnTo>
                  <a:pt x="1939" y="1026"/>
                </a:lnTo>
                <a:lnTo>
                  <a:pt x="1902" y="1157"/>
                </a:lnTo>
                <a:lnTo>
                  <a:pt x="1883" y="1306"/>
                </a:lnTo>
                <a:lnTo>
                  <a:pt x="1883" y="1455"/>
                </a:lnTo>
                <a:lnTo>
                  <a:pt x="1883" y="1585"/>
                </a:lnTo>
                <a:lnTo>
                  <a:pt x="1921" y="1716"/>
                </a:lnTo>
                <a:lnTo>
                  <a:pt x="1977" y="1865"/>
                </a:lnTo>
                <a:lnTo>
                  <a:pt x="2033" y="2014"/>
                </a:lnTo>
                <a:lnTo>
                  <a:pt x="2200" y="2350"/>
                </a:lnTo>
                <a:lnTo>
                  <a:pt x="2405" y="2666"/>
                </a:lnTo>
                <a:lnTo>
                  <a:pt x="2629" y="2983"/>
                </a:lnTo>
                <a:lnTo>
                  <a:pt x="2834" y="3282"/>
                </a:lnTo>
                <a:lnTo>
                  <a:pt x="3207" y="3729"/>
                </a:lnTo>
                <a:lnTo>
                  <a:pt x="3263" y="3785"/>
                </a:lnTo>
                <a:lnTo>
                  <a:pt x="3412" y="3785"/>
                </a:lnTo>
                <a:lnTo>
                  <a:pt x="3486" y="3729"/>
                </a:lnTo>
                <a:lnTo>
                  <a:pt x="3841" y="3282"/>
                </a:lnTo>
                <a:lnTo>
                  <a:pt x="4064" y="2983"/>
                </a:lnTo>
                <a:lnTo>
                  <a:pt x="4288" y="2666"/>
                </a:lnTo>
                <a:lnTo>
                  <a:pt x="4474" y="2350"/>
                </a:lnTo>
                <a:lnTo>
                  <a:pt x="4642" y="2014"/>
                </a:lnTo>
                <a:lnTo>
                  <a:pt x="4717" y="1865"/>
                </a:lnTo>
                <a:lnTo>
                  <a:pt x="4754" y="1716"/>
                </a:lnTo>
                <a:lnTo>
                  <a:pt x="4791" y="1585"/>
                </a:lnTo>
                <a:lnTo>
                  <a:pt x="4810" y="1455"/>
                </a:lnTo>
                <a:lnTo>
                  <a:pt x="4791" y="1306"/>
                </a:lnTo>
                <a:lnTo>
                  <a:pt x="4773" y="1157"/>
                </a:lnTo>
                <a:lnTo>
                  <a:pt x="4735" y="1026"/>
                </a:lnTo>
                <a:lnTo>
                  <a:pt x="4679" y="877"/>
                </a:lnTo>
                <a:lnTo>
                  <a:pt x="4623" y="765"/>
                </a:lnTo>
                <a:lnTo>
                  <a:pt x="4549" y="635"/>
                </a:lnTo>
                <a:lnTo>
                  <a:pt x="4474" y="523"/>
                </a:lnTo>
                <a:lnTo>
                  <a:pt x="4381" y="411"/>
                </a:lnTo>
                <a:lnTo>
                  <a:pt x="4269" y="318"/>
                </a:lnTo>
                <a:lnTo>
                  <a:pt x="4157" y="243"/>
                </a:lnTo>
                <a:lnTo>
                  <a:pt x="4046" y="169"/>
                </a:lnTo>
                <a:lnTo>
                  <a:pt x="3915" y="113"/>
                </a:lnTo>
                <a:lnTo>
                  <a:pt x="3785" y="57"/>
                </a:lnTo>
                <a:lnTo>
                  <a:pt x="3636" y="20"/>
                </a:lnTo>
                <a:lnTo>
                  <a:pt x="3486" y="1"/>
                </a:lnTo>
                <a:close/>
                <a:moveTo>
                  <a:pt x="1604" y="1940"/>
                </a:moveTo>
                <a:lnTo>
                  <a:pt x="224" y="2499"/>
                </a:lnTo>
                <a:lnTo>
                  <a:pt x="131" y="2555"/>
                </a:lnTo>
                <a:lnTo>
                  <a:pt x="57" y="2629"/>
                </a:lnTo>
                <a:lnTo>
                  <a:pt x="19" y="2722"/>
                </a:lnTo>
                <a:lnTo>
                  <a:pt x="1" y="2834"/>
                </a:lnTo>
                <a:lnTo>
                  <a:pt x="1" y="5742"/>
                </a:lnTo>
                <a:lnTo>
                  <a:pt x="1" y="5798"/>
                </a:lnTo>
                <a:lnTo>
                  <a:pt x="19" y="5835"/>
                </a:lnTo>
                <a:lnTo>
                  <a:pt x="75" y="5891"/>
                </a:lnTo>
                <a:lnTo>
                  <a:pt x="169" y="5928"/>
                </a:lnTo>
                <a:lnTo>
                  <a:pt x="206" y="5928"/>
                </a:lnTo>
                <a:lnTo>
                  <a:pt x="262" y="5910"/>
                </a:lnTo>
                <a:lnTo>
                  <a:pt x="1865" y="5183"/>
                </a:lnTo>
                <a:lnTo>
                  <a:pt x="1865" y="2480"/>
                </a:lnTo>
                <a:lnTo>
                  <a:pt x="1716" y="2219"/>
                </a:lnTo>
                <a:lnTo>
                  <a:pt x="1604" y="1940"/>
                </a:lnTo>
                <a:close/>
                <a:moveTo>
                  <a:pt x="2219" y="3077"/>
                </a:moveTo>
                <a:lnTo>
                  <a:pt x="2219" y="5183"/>
                </a:lnTo>
                <a:lnTo>
                  <a:pt x="4456" y="5928"/>
                </a:lnTo>
                <a:lnTo>
                  <a:pt x="4456" y="3077"/>
                </a:lnTo>
                <a:lnTo>
                  <a:pt x="4120" y="3543"/>
                </a:lnTo>
                <a:lnTo>
                  <a:pt x="3766" y="3971"/>
                </a:lnTo>
                <a:lnTo>
                  <a:pt x="3673" y="4046"/>
                </a:lnTo>
                <a:lnTo>
                  <a:pt x="3580" y="4120"/>
                </a:lnTo>
                <a:lnTo>
                  <a:pt x="3468" y="4158"/>
                </a:lnTo>
                <a:lnTo>
                  <a:pt x="3225" y="4158"/>
                </a:lnTo>
                <a:lnTo>
                  <a:pt x="3114" y="4120"/>
                </a:lnTo>
                <a:lnTo>
                  <a:pt x="3002" y="4046"/>
                </a:lnTo>
                <a:lnTo>
                  <a:pt x="2909" y="3971"/>
                </a:lnTo>
                <a:lnTo>
                  <a:pt x="2573" y="3543"/>
                </a:lnTo>
                <a:lnTo>
                  <a:pt x="2219" y="3077"/>
                </a:lnTo>
                <a:close/>
                <a:moveTo>
                  <a:pt x="6469" y="1846"/>
                </a:moveTo>
                <a:lnTo>
                  <a:pt x="6432" y="1865"/>
                </a:lnTo>
                <a:lnTo>
                  <a:pt x="4829" y="2592"/>
                </a:lnTo>
                <a:lnTo>
                  <a:pt x="4829" y="5928"/>
                </a:lnTo>
                <a:lnTo>
                  <a:pt x="6450" y="5276"/>
                </a:lnTo>
                <a:lnTo>
                  <a:pt x="6543" y="5220"/>
                </a:lnTo>
                <a:lnTo>
                  <a:pt x="6618" y="5146"/>
                </a:lnTo>
                <a:lnTo>
                  <a:pt x="6674" y="5052"/>
                </a:lnTo>
                <a:lnTo>
                  <a:pt x="6674" y="4941"/>
                </a:lnTo>
                <a:lnTo>
                  <a:pt x="6674" y="2033"/>
                </a:lnTo>
                <a:lnTo>
                  <a:pt x="6674" y="1995"/>
                </a:lnTo>
                <a:lnTo>
                  <a:pt x="6655" y="1940"/>
                </a:lnTo>
                <a:lnTo>
                  <a:pt x="6599" y="1884"/>
                </a:lnTo>
                <a:lnTo>
                  <a:pt x="6525" y="18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0" name="Google Shape;330;p7">
            <a:extLst>
              <a:ext uri="{FF2B5EF4-FFF2-40B4-BE49-F238E27FC236}">
                <a16:creationId xmlns:a16="http://schemas.microsoft.com/office/drawing/2014/main" id="{2E5DEB51-6ED6-678D-1B75-57F6F8805650}"/>
              </a:ext>
            </a:extLst>
          </p:cNvPr>
          <p:cNvGrpSpPr/>
          <p:nvPr/>
        </p:nvGrpSpPr>
        <p:grpSpPr>
          <a:xfrm>
            <a:off x="856268" y="6190726"/>
            <a:ext cx="271577" cy="339499"/>
            <a:chOff x="3430800" y="2155300"/>
            <a:chExt cx="118150" cy="147700"/>
          </a:xfrm>
          <a:solidFill>
            <a:schemeClr val="bg1"/>
          </a:solidFill>
        </p:grpSpPr>
        <p:sp>
          <p:nvSpPr>
            <p:cNvPr id="51" name="Google Shape;331;p7">
              <a:extLst>
                <a:ext uri="{FF2B5EF4-FFF2-40B4-BE49-F238E27FC236}">
                  <a16:creationId xmlns:a16="http://schemas.microsoft.com/office/drawing/2014/main" id="{BD5181E8-2AB3-C368-82CD-193015CC201D}"/>
                </a:ext>
              </a:extLst>
            </p:cNvPr>
            <p:cNvSpPr/>
            <p:nvPr/>
          </p:nvSpPr>
          <p:spPr>
            <a:xfrm>
              <a:off x="3430800" y="2155300"/>
              <a:ext cx="118150" cy="147700"/>
            </a:xfrm>
            <a:custGeom>
              <a:avLst/>
              <a:gdLst/>
              <a:ahLst/>
              <a:cxnLst/>
              <a:rect l="l" t="t" r="r" b="b"/>
              <a:pathLst>
                <a:path w="4726" h="5908" fill="none" extrusionOk="0">
                  <a:moveTo>
                    <a:pt x="2973" y="0"/>
                  </a:moveTo>
                  <a:lnTo>
                    <a:pt x="610" y="0"/>
                  </a:lnTo>
                  <a:lnTo>
                    <a:pt x="610" y="0"/>
                  </a:lnTo>
                  <a:lnTo>
                    <a:pt x="496" y="0"/>
                  </a:lnTo>
                  <a:lnTo>
                    <a:pt x="381" y="39"/>
                  </a:lnTo>
                  <a:lnTo>
                    <a:pt x="191" y="191"/>
                  </a:lnTo>
                  <a:lnTo>
                    <a:pt x="76" y="343"/>
                  </a:lnTo>
                  <a:lnTo>
                    <a:pt x="38" y="458"/>
                  </a:lnTo>
                  <a:lnTo>
                    <a:pt x="0" y="610"/>
                  </a:lnTo>
                  <a:lnTo>
                    <a:pt x="0" y="5298"/>
                  </a:lnTo>
                  <a:lnTo>
                    <a:pt x="0" y="5298"/>
                  </a:lnTo>
                  <a:lnTo>
                    <a:pt x="38" y="5412"/>
                  </a:lnTo>
                  <a:lnTo>
                    <a:pt x="76" y="5526"/>
                  </a:lnTo>
                  <a:lnTo>
                    <a:pt x="191" y="5717"/>
                  </a:lnTo>
                  <a:lnTo>
                    <a:pt x="381" y="5831"/>
                  </a:lnTo>
                  <a:lnTo>
                    <a:pt x="496" y="5869"/>
                  </a:lnTo>
                  <a:lnTo>
                    <a:pt x="610" y="5908"/>
                  </a:lnTo>
                  <a:lnTo>
                    <a:pt x="4154" y="5908"/>
                  </a:lnTo>
                  <a:lnTo>
                    <a:pt x="4154" y="5908"/>
                  </a:lnTo>
                  <a:lnTo>
                    <a:pt x="4269" y="5869"/>
                  </a:lnTo>
                  <a:lnTo>
                    <a:pt x="4383" y="5831"/>
                  </a:lnTo>
                  <a:lnTo>
                    <a:pt x="4573" y="5717"/>
                  </a:lnTo>
                  <a:lnTo>
                    <a:pt x="4688" y="5526"/>
                  </a:lnTo>
                  <a:lnTo>
                    <a:pt x="4726" y="5412"/>
                  </a:lnTo>
                  <a:lnTo>
                    <a:pt x="4726" y="5298"/>
                  </a:lnTo>
                  <a:lnTo>
                    <a:pt x="4726" y="1754"/>
                  </a:lnTo>
                  <a:lnTo>
                    <a:pt x="2973" y="0"/>
                  </a:lnTo>
                  <a:close/>
                </a:path>
              </a:pathLst>
            </a:custGeom>
            <a:grpFill/>
            <a:ln w="1430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332;p7">
              <a:extLst>
                <a:ext uri="{FF2B5EF4-FFF2-40B4-BE49-F238E27FC236}">
                  <a16:creationId xmlns:a16="http://schemas.microsoft.com/office/drawing/2014/main" id="{E98904B9-A167-42C2-3BCE-D4B373E23037}"/>
                </a:ext>
              </a:extLst>
            </p:cNvPr>
            <p:cNvSpPr/>
            <p:nvPr/>
          </p:nvSpPr>
          <p:spPr>
            <a:xfrm>
              <a:off x="3505100" y="2155300"/>
              <a:ext cx="43850" cy="43850"/>
            </a:xfrm>
            <a:custGeom>
              <a:avLst/>
              <a:gdLst/>
              <a:ahLst/>
              <a:cxnLst/>
              <a:rect l="l" t="t" r="r" b="b"/>
              <a:pathLst>
                <a:path w="1754" h="1754" fill="none" extrusionOk="0">
                  <a:moveTo>
                    <a:pt x="1" y="0"/>
                  </a:moveTo>
                  <a:lnTo>
                    <a:pt x="1" y="1754"/>
                  </a:lnTo>
                  <a:lnTo>
                    <a:pt x="1754" y="1754"/>
                  </a:lnTo>
                </a:path>
              </a:pathLst>
            </a:custGeom>
            <a:grpFill/>
            <a:ln w="1430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333;p7">
              <a:extLst>
                <a:ext uri="{FF2B5EF4-FFF2-40B4-BE49-F238E27FC236}">
                  <a16:creationId xmlns:a16="http://schemas.microsoft.com/office/drawing/2014/main" id="{602D54FD-EF20-275D-C715-E8F02660CE25}"/>
                </a:ext>
              </a:extLst>
            </p:cNvPr>
            <p:cNvSpPr/>
            <p:nvPr/>
          </p:nvSpPr>
          <p:spPr>
            <a:xfrm>
              <a:off x="3460325" y="2236275"/>
              <a:ext cx="59100" cy="25"/>
            </a:xfrm>
            <a:custGeom>
              <a:avLst/>
              <a:gdLst/>
              <a:ahLst/>
              <a:cxnLst/>
              <a:rect l="l" t="t" r="r" b="b"/>
              <a:pathLst>
                <a:path w="2364" h="1" fill="none" extrusionOk="0">
                  <a:moveTo>
                    <a:pt x="2363" y="1"/>
                  </a:moveTo>
                  <a:lnTo>
                    <a:pt x="1" y="1"/>
                  </a:lnTo>
                </a:path>
              </a:pathLst>
            </a:custGeom>
            <a:grpFill/>
            <a:ln w="1430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334;p7">
              <a:extLst>
                <a:ext uri="{FF2B5EF4-FFF2-40B4-BE49-F238E27FC236}">
                  <a16:creationId xmlns:a16="http://schemas.microsoft.com/office/drawing/2014/main" id="{0C740A24-6AA4-7890-C3C3-909AF910B8ED}"/>
                </a:ext>
              </a:extLst>
            </p:cNvPr>
            <p:cNvSpPr/>
            <p:nvPr/>
          </p:nvSpPr>
          <p:spPr>
            <a:xfrm>
              <a:off x="3460325" y="2265825"/>
              <a:ext cx="59100" cy="25"/>
            </a:xfrm>
            <a:custGeom>
              <a:avLst/>
              <a:gdLst/>
              <a:ahLst/>
              <a:cxnLst/>
              <a:rect l="l" t="t" r="r" b="b"/>
              <a:pathLst>
                <a:path w="2364" h="1" fill="none" extrusionOk="0">
                  <a:moveTo>
                    <a:pt x="2363" y="0"/>
                  </a:moveTo>
                  <a:lnTo>
                    <a:pt x="1" y="0"/>
                  </a:lnTo>
                </a:path>
              </a:pathLst>
            </a:custGeom>
            <a:grpFill/>
            <a:ln w="1430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335;p7">
              <a:extLst>
                <a:ext uri="{FF2B5EF4-FFF2-40B4-BE49-F238E27FC236}">
                  <a16:creationId xmlns:a16="http://schemas.microsoft.com/office/drawing/2014/main" id="{E511E0EA-7E94-4C13-F960-23026246CF93}"/>
                </a:ext>
              </a:extLst>
            </p:cNvPr>
            <p:cNvSpPr/>
            <p:nvPr/>
          </p:nvSpPr>
          <p:spPr>
            <a:xfrm>
              <a:off x="3460325" y="2206750"/>
              <a:ext cx="15275" cy="25"/>
            </a:xfrm>
            <a:custGeom>
              <a:avLst/>
              <a:gdLst/>
              <a:ahLst/>
              <a:cxnLst/>
              <a:rect l="l" t="t" r="r" b="b"/>
              <a:pathLst>
                <a:path w="611" h="1" fill="none" extrusionOk="0">
                  <a:moveTo>
                    <a:pt x="610" y="0"/>
                  </a:moveTo>
                  <a:lnTo>
                    <a:pt x="229" y="0"/>
                  </a:lnTo>
                  <a:lnTo>
                    <a:pt x="1" y="0"/>
                  </a:lnTo>
                </a:path>
              </a:pathLst>
            </a:custGeom>
            <a:grpFill/>
            <a:ln w="1430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" name="Google Shape;246;p7">
            <a:extLst>
              <a:ext uri="{FF2B5EF4-FFF2-40B4-BE49-F238E27FC236}">
                <a16:creationId xmlns:a16="http://schemas.microsoft.com/office/drawing/2014/main" id="{40329CC2-EA70-4E76-EEA9-313C04B94AD5}"/>
              </a:ext>
            </a:extLst>
          </p:cNvPr>
          <p:cNvGrpSpPr/>
          <p:nvPr/>
        </p:nvGrpSpPr>
        <p:grpSpPr>
          <a:xfrm>
            <a:off x="706848" y="5077947"/>
            <a:ext cx="593565" cy="586477"/>
            <a:chOff x="1515750" y="3831175"/>
            <a:chExt cx="159150" cy="157250"/>
          </a:xfrm>
          <a:solidFill>
            <a:schemeClr val="bg1"/>
          </a:solidFill>
        </p:grpSpPr>
        <p:sp>
          <p:nvSpPr>
            <p:cNvPr id="7" name="Google Shape;247;p7">
              <a:extLst>
                <a:ext uri="{FF2B5EF4-FFF2-40B4-BE49-F238E27FC236}">
                  <a16:creationId xmlns:a16="http://schemas.microsoft.com/office/drawing/2014/main" id="{BC5B91ED-C1EA-F444-23EA-A922C8C80D72}"/>
                </a:ext>
              </a:extLst>
            </p:cNvPr>
            <p:cNvSpPr/>
            <p:nvPr/>
          </p:nvSpPr>
          <p:spPr>
            <a:xfrm>
              <a:off x="1575775" y="3886450"/>
              <a:ext cx="44800" cy="44800"/>
            </a:xfrm>
            <a:custGeom>
              <a:avLst/>
              <a:gdLst/>
              <a:ahLst/>
              <a:cxnLst/>
              <a:rect l="l" t="t" r="r" b="b"/>
              <a:pathLst>
                <a:path w="1792" h="1792" fill="none" extrusionOk="0">
                  <a:moveTo>
                    <a:pt x="877" y="0"/>
                  </a:moveTo>
                  <a:lnTo>
                    <a:pt x="877" y="0"/>
                  </a:lnTo>
                  <a:lnTo>
                    <a:pt x="1068" y="38"/>
                  </a:lnTo>
                  <a:lnTo>
                    <a:pt x="1220" y="76"/>
                  </a:lnTo>
                  <a:lnTo>
                    <a:pt x="1373" y="153"/>
                  </a:lnTo>
                  <a:lnTo>
                    <a:pt x="1525" y="267"/>
                  </a:lnTo>
                  <a:lnTo>
                    <a:pt x="1639" y="419"/>
                  </a:lnTo>
                  <a:lnTo>
                    <a:pt x="1716" y="572"/>
                  </a:lnTo>
                  <a:lnTo>
                    <a:pt x="1754" y="724"/>
                  </a:lnTo>
                  <a:lnTo>
                    <a:pt x="1792" y="915"/>
                  </a:lnTo>
                  <a:lnTo>
                    <a:pt x="1792" y="915"/>
                  </a:lnTo>
                  <a:lnTo>
                    <a:pt x="1754" y="1067"/>
                  </a:lnTo>
                  <a:lnTo>
                    <a:pt x="1716" y="1258"/>
                  </a:lnTo>
                  <a:lnTo>
                    <a:pt x="1639" y="1410"/>
                  </a:lnTo>
                  <a:lnTo>
                    <a:pt x="1525" y="1525"/>
                  </a:lnTo>
                  <a:lnTo>
                    <a:pt x="1373" y="1639"/>
                  </a:lnTo>
                  <a:lnTo>
                    <a:pt x="1220" y="1715"/>
                  </a:lnTo>
                  <a:lnTo>
                    <a:pt x="1068" y="1753"/>
                  </a:lnTo>
                  <a:lnTo>
                    <a:pt x="877" y="1791"/>
                  </a:lnTo>
                  <a:lnTo>
                    <a:pt x="877" y="1791"/>
                  </a:lnTo>
                  <a:lnTo>
                    <a:pt x="725" y="1753"/>
                  </a:lnTo>
                  <a:lnTo>
                    <a:pt x="534" y="1715"/>
                  </a:lnTo>
                  <a:lnTo>
                    <a:pt x="382" y="1639"/>
                  </a:lnTo>
                  <a:lnTo>
                    <a:pt x="267" y="1525"/>
                  </a:lnTo>
                  <a:lnTo>
                    <a:pt x="153" y="1410"/>
                  </a:lnTo>
                  <a:lnTo>
                    <a:pt x="77" y="1258"/>
                  </a:lnTo>
                  <a:lnTo>
                    <a:pt x="39" y="1067"/>
                  </a:lnTo>
                  <a:lnTo>
                    <a:pt x="1" y="915"/>
                  </a:lnTo>
                  <a:lnTo>
                    <a:pt x="1" y="915"/>
                  </a:lnTo>
                  <a:lnTo>
                    <a:pt x="39" y="724"/>
                  </a:lnTo>
                  <a:lnTo>
                    <a:pt x="77" y="572"/>
                  </a:lnTo>
                  <a:lnTo>
                    <a:pt x="153" y="419"/>
                  </a:lnTo>
                  <a:lnTo>
                    <a:pt x="267" y="267"/>
                  </a:lnTo>
                  <a:lnTo>
                    <a:pt x="382" y="153"/>
                  </a:lnTo>
                  <a:lnTo>
                    <a:pt x="534" y="76"/>
                  </a:lnTo>
                  <a:lnTo>
                    <a:pt x="725" y="38"/>
                  </a:lnTo>
                  <a:lnTo>
                    <a:pt x="877" y="0"/>
                  </a:lnTo>
                  <a:lnTo>
                    <a:pt x="877" y="0"/>
                  </a:lnTo>
                  <a:close/>
                </a:path>
              </a:pathLst>
            </a:custGeom>
            <a:grpFill/>
            <a:ln w="1430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2" name="Google Shape;248;p7">
              <a:extLst>
                <a:ext uri="{FF2B5EF4-FFF2-40B4-BE49-F238E27FC236}">
                  <a16:creationId xmlns:a16="http://schemas.microsoft.com/office/drawing/2014/main" id="{C0754FCA-21E5-6C0A-8A37-9A145CC92C24}"/>
                </a:ext>
              </a:extLst>
            </p:cNvPr>
            <p:cNvSpPr/>
            <p:nvPr/>
          </p:nvSpPr>
          <p:spPr>
            <a:xfrm>
              <a:off x="1515750" y="3831175"/>
              <a:ext cx="159150" cy="157250"/>
            </a:xfrm>
            <a:custGeom>
              <a:avLst/>
              <a:gdLst/>
              <a:ahLst/>
              <a:cxnLst/>
              <a:rect l="l" t="t" r="r" b="b"/>
              <a:pathLst>
                <a:path w="6366" h="6290" fill="none" extrusionOk="0">
                  <a:moveTo>
                    <a:pt x="5336" y="3964"/>
                  </a:moveTo>
                  <a:lnTo>
                    <a:pt x="5336" y="3964"/>
                  </a:lnTo>
                  <a:lnTo>
                    <a:pt x="5298" y="4079"/>
                  </a:lnTo>
                  <a:lnTo>
                    <a:pt x="5298" y="4231"/>
                  </a:lnTo>
                  <a:lnTo>
                    <a:pt x="5374" y="4384"/>
                  </a:lnTo>
                  <a:lnTo>
                    <a:pt x="5450" y="4498"/>
                  </a:lnTo>
                  <a:lnTo>
                    <a:pt x="5489" y="4536"/>
                  </a:lnTo>
                  <a:lnTo>
                    <a:pt x="5489" y="4536"/>
                  </a:lnTo>
                  <a:lnTo>
                    <a:pt x="5603" y="4727"/>
                  </a:lnTo>
                  <a:lnTo>
                    <a:pt x="5641" y="4917"/>
                  </a:lnTo>
                  <a:lnTo>
                    <a:pt x="5603" y="5108"/>
                  </a:lnTo>
                  <a:lnTo>
                    <a:pt x="5489" y="5298"/>
                  </a:lnTo>
                  <a:lnTo>
                    <a:pt x="5450" y="5336"/>
                  </a:lnTo>
                  <a:lnTo>
                    <a:pt x="5450" y="5336"/>
                  </a:lnTo>
                  <a:lnTo>
                    <a:pt x="5374" y="5413"/>
                  </a:lnTo>
                  <a:lnTo>
                    <a:pt x="5260" y="5451"/>
                  </a:lnTo>
                  <a:lnTo>
                    <a:pt x="5069" y="5489"/>
                  </a:lnTo>
                  <a:lnTo>
                    <a:pt x="4841" y="5451"/>
                  </a:lnTo>
                  <a:lnTo>
                    <a:pt x="4765" y="5413"/>
                  </a:lnTo>
                  <a:lnTo>
                    <a:pt x="4650" y="5336"/>
                  </a:lnTo>
                  <a:lnTo>
                    <a:pt x="4650" y="5336"/>
                  </a:lnTo>
                  <a:lnTo>
                    <a:pt x="4650" y="5336"/>
                  </a:lnTo>
                  <a:lnTo>
                    <a:pt x="4650" y="5336"/>
                  </a:lnTo>
                  <a:lnTo>
                    <a:pt x="4536" y="5222"/>
                  </a:lnTo>
                  <a:lnTo>
                    <a:pt x="4383" y="5184"/>
                  </a:lnTo>
                  <a:lnTo>
                    <a:pt x="4269" y="5184"/>
                  </a:lnTo>
                  <a:lnTo>
                    <a:pt x="4117" y="5222"/>
                  </a:lnTo>
                  <a:lnTo>
                    <a:pt x="4117" y="5222"/>
                  </a:lnTo>
                  <a:lnTo>
                    <a:pt x="4002" y="5298"/>
                  </a:lnTo>
                  <a:lnTo>
                    <a:pt x="3926" y="5413"/>
                  </a:lnTo>
                  <a:lnTo>
                    <a:pt x="3888" y="5527"/>
                  </a:lnTo>
                  <a:lnTo>
                    <a:pt x="3850" y="5679"/>
                  </a:lnTo>
                  <a:lnTo>
                    <a:pt x="3850" y="5717"/>
                  </a:lnTo>
                  <a:lnTo>
                    <a:pt x="3850" y="5717"/>
                  </a:lnTo>
                  <a:lnTo>
                    <a:pt x="3812" y="5870"/>
                  </a:lnTo>
                  <a:lnTo>
                    <a:pt x="3774" y="5984"/>
                  </a:lnTo>
                  <a:lnTo>
                    <a:pt x="3697" y="6137"/>
                  </a:lnTo>
                  <a:lnTo>
                    <a:pt x="3545" y="6213"/>
                  </a:lnTo>
                  <a:lnTo>
                    <a:pt x="3545" y="6213"/>
                  </a:lnTo>
                  <a:lnTo>
                    <a:pt x="3393" y="6251"/>
                  </a:lnTo>
                  <a:lnTo>
                    <a:pt x="3240" y="6289"/>
                  </a:lnTo>
                  <a:lnTo>
                    <a:pt x="3088" y="6251"/>
                  </a:lnTo>
                  <a:lnTo>
                    <a:pt x="2935" y="6175"/>
                  </a:lnTo>
                  <a:lnTo>
                    <a:pt x="2821" y="6098"/>
                  </a:lnTo>
                  <a:lnTo>
                    <a:pt x="2745" y="5984"/>
                  </a:lnTo>
                  <a:lnTo>
                    <a:pt x="2707" y="5832"/>
                  </a:lnTo>
                  <a:lnTo>
                    <a:pt x="2668" y="5679"/>
                  </a:lnTo>
                  <a:lnTo>
                    <a:pt x="2668" y="5679"/>
                  </a:lnTo>
                  <a:lnTo>
                    <a:pt x="2668" y="5679"/>
                  </a:lnTo>
                  <a:lnTo>
                    <a:pt x="2630" y="5527"/>
                  </a:lnTo>
                  <a:lnTo>
                    <a:pt x="2592" y="5413"/>
                  </a:lnTo>
                  <a:lnTo>
                    <a:pt x="2478" y="5298"/>
                  </a:lnTo>
                  <a:lnTo>
                    <a:pt x="2364" y="5222"/>
                  </a:lnTo>
                  <a:lnTo>
                    <a:pt x="2364" y="5222"/>
                  </a:lnTo>
                  <a:lnTo>
                    <a:pt x="2211" y="5184"/>
                  </a:lnTo>
                  <a:lnTo>
                    <a:pt x="2059" y="5184"/>
                  </a:lnTo>
                  <a:lnTo>
                    <a:pt x="1944" y="5222"/>
                  </a:lnTo>
                  <a:lnTo>
                    <a:pt x="1830" y="5336"/>
                  </a:lnTo>
                  <a:lnTo>
                    <a:pt x="1792" y="5374"/>
                  </a:lnTo>
                  <a:lnTo>
                    <a:pt x="1792" y="5374"/>
                  </a:lnTo>
                  <a:lnTo>
                    <a:pt x="1601" y="5489"/>
                  </a:lnTo>
                  <a:lnTo>
                    <a:pt x="1373" y="5527"/>
                  </a:lnTo>
                  <a:lnTo>
                    <a:pt x="1182" y="5489"/>
                  </a:lnTo>
                  <a:lnTo>
                    <a:pt x="992" y="5374"/>
                  </a:lnTo>
                  <a:lnTo>
                    <a:pt x="953" y="5298"/>
                  </a:lnTo>
                  <a:lnTo>
                    <a:pt x="953" y="5298"/>
                  </a:lnTo>
                  <a:lnTo>
                    <a:pt x="801" y="5146"/>
                  </a:lnTo>
                  <a:lnTo>
                    <a:pt x="763" y="4917"/>
                  </a:lnTo>
                  <a:lnTo>
                    <a:pt x="801" y="4727"/>
                  </a:lnTo>
                  <a:lnTo>
                    <a:pt x="953" y="4536"/>
                  </a:lnTo>
                  <a:lnTo>
                    <a:pt x="953" y="4498"/>
                  </a:lnTo>
                  <a:lnTo>
                    <a:pt x="992" y="4498"/>
                  </a:lnTo>
                  <a:lnTo>
                    <a:pt x="992" y="4498"/>
                  </a:lnTo>
                  <a:lnTo>
                    <a:pt x="1068" y="4384"/>
                  </a:lnTo>
                  <a:lnTo>
                    <a:pt x="1106" y="4231"/>
                  </a:lnTo>
                  <a:lnTo>
                    <a:pt x="1106" y="4079"/>
                  </a:lnTo>
                  <a:lnTo>
                    <a:pt x="1068" y="3964"/>
                  </a:lnTo>
                  <a:lnTo>
                    <a:pt x="1068" y="3964"/>
                  </a:lnTo>
                  <a:lnTo>
                    <a:pt x="992" y="3812"/>
                  </a:lnTo>
                  <a:lnTo>
                    <a:pt x="915" y="3736"/>
                  </a:lnTo>
                  <a:lnTo>
                    <a:pt x="763" y="3659"/>
                  </a:lnTo>
                  <a:lnTo>
                    <a:pt x="649" y="3659"/>
                  </a:lnTo>
                  <a:lnTo>
                    <a:pt x="572" y="3659"/>
                  </a:lnTo>
                  <a:lnTo>
                    <a:pt x="572" y="3659"/>
                  </a:lnTo>
                  <a:lnTo>
                    <a:pt x="420" y="3621"/>
                  </a:lnTo>
                  <a:lnTo>
                    <a:pt x="268" y="3583"/>
                  </a:lnTo>
                  <a:lnTo>
                    <a:pt x="153" y="3469"/>
                  </a:lnTo>
                  <a:lnTo>
                    <a:pt x="77" y="3355"/>
                  </a:lnTo>
                  <a:lnTo>
                    <a:pt x="77" y="3355"/>
                  </a:lnTo>
                  <a:lnTo>
                    <a:pt x="1" y="3202"/>
                  </a:lnTo>
                  <a:lnTo>
                    <a:pt x="1" y="3050"/>
                  </a:lnTo>
                  <a:lnTo>
                    <a:pt x="39" y="2897"/>
                  </a:lnTo>
                  <a:lnTo>
                    <a:pt x="77" y="2745"/>
                  </a:lnTo>
                  <a:lnTo>
                    <a:pt x="191" y="2630"/>
                  </a:lnTo>
                  <a:lnTo>
                    <a:pt x="306" y="2554"/>
                  </a:lnTo>
                  <a:lnTo>
                    <a:pt x="420" y="2516"/>
                  </a:lnTo>
                  <a:lnTo>
                    <a:pt x="572" y="2478"/>
                  </a:lnTo>
                  <a:lnTo>
                    <a:pt x="649" y="2478"/>
                  </a:lnTo>
                  <a:lnTo>
                    <a:pt x="649" y="2478"/>
                  </a:lnTo>
                  <a:lnTo>
                    <a:pt x="763" y="2440"/>
                  </a:lnTo>
                  <a:lnTo>
                    <a:pt x="915" y="2402"/>
                  </a:lnTo>
                  <a:lnTo>
                    <a:pt x="992" y="2287"/>
                  </a:lnTo>
                  <a:lnTo>
                    <a:pt x="1068" y="2173"/>
                  </a:lnTo>
                  <a:lnTo>
                    <a:pt x="1068" y="2173"/>
                  </a:lnTo>
                  <a:lnTo>
                    <a:pt x="1106" y="2059"/>
                  </a:lnTo>
                  <a:lnTo>
                    <a:pt x="1106" y="1906"/>
                  </a:lnTo>
                  <a:lnTo>
                    <a:pt x="1068" y="1792"/>
                  </a:lnTo>
                  <a:lnTo>
                    <a:pt x="992" y="1678"/>
                  </a:lnTo>
                  <a:lnTo>
                    <a:pt x="953" y="1678"/>
                  </a:lnTo>
                  <a:lnTo>
                    <a:pt x="953" y="1678"/>
                  </a:lnTo>
                  <a:lnTo>
                    <a:pt x="877" y="1563"/>
                  </a:lnTo>
                  <a:lnTo>
                    <a:pt x="839" y="1487"/>
                  </a:lnTo>
                  <a:lnTo>
                    <a:pt x="801" y="1297"/>
                  </a:lnTo>
                  <a:lnTo>
                    <a:pt x="839" y="1068"/>
                  </a:lnTo>
                  <a:lnTo>
                    <a:pt x="877" y="992"/>
                  </a:lnTo>
                  <a:lnTo>
                    <a:pt x="953" y="916"/>
                  </a:lnTo>
                  <a:lnTo>
                    <a:pt x="1030" y="839"/>
                  </a:lnTo>
                  <a:lnTo>
                    <a:pt x="1030" y="839"/>
                  </a:lnTo>
                  <a:lnTo>
                    <a:pt x="1182" y="725"/>
                  </a:lnTo>
                  <a:lnTo>
                    <a:pt x="1373" y="687"/>
                  </a:lnTo>
                  <a:lnTo>
                    <a:pt x="1563" y="725"/>
                  </a:lnTo>
                  <a:lnTo>
                    <a:pt x="1716" y="839"/>
                  </a:lnTo>
                  <a:lnTo>
                    <a:pt x="1792" y="916"/>
                  </a:lnTo>
                  <a:lnTo>
                    <a:pt x="1830" y="916"/>
                  </a:lnTo>
                  <a:lnTo>
                    <a:pt x="1830" y="916"/>
                  </a:lnTo>
                  <a:lnTo>
                    <a:pt x="1944" y="992"/>
                  </a:lnTo>
                  <a:lnTo>
                    <a:pt x="2059" y="1030"/>
                  </a:lnTo>
                  <a:lnTo>
                    <a:pt x="2211" y="1030"/>
                  </a:lnTo>
                  <a:lnTo>
                    <a:pt x="2364" y="992"/>
                  </a:lnTo>
                  <a:lnTo>
                    <a:pt x="2364" y="992"/>
                  </a:lnTo>
                  <a:lnTo>
                    <a:pt x="2364" y="992"/>
                  </a:lnTo>
                  <a:lnTo>
                    <a:pt x="2516" y="954"/>
                  </a:lnTo>
                  <a:lnTo>
                    <a:pt x="2592" y="839"/>
                  </a:lnTo>
                  <a:lnTo>
                    <a:pt x="2668" y="725"/>
                  </a:lnTo>
                  <a:lnTo>
                    <a:pt x="2668" y="611"/>
                  </a:lnTo>
                  <a:lnTo>
                    <a:pt x="2668" y="573"/>
                  </a:lnTo>
                  <a:lnTo>
                    <a:pt x="2668" y="573"/>
                  </a:lnTo>
                  <a:lnTo>
                    <a:pt x="2707" y="420"/>
                  </a:lnTo>
                  <a:lnTo>
                    <a:pt x="2745" y="268"/>
                  </a:lnTo>
                  <a:lnTo>
                    <a:pt x="2821" y="153"/>
                  </a:lnTo>
                  <a:lnTo>
                    <a:pt x="2973" y="77"/>
                  </a:lnTo>
                  <a:lnTo>
                    <a:pt x="2973" y="77"/>
                  </a:lnTo>
                  <a:lnTo>
                    <a:pt x="3126" y="1"/>
                  </a:lnTo>
                  <a:lnTo>
                    <a:pt x="3278" y="1"/>
                  </a:lnTo>
                  <a:lnTo>
                    <a:pt x="3431" y="39"/>
                  </a:lnTo>
                  <a:lnTo>
                    <a:pt x="3583" y="77"/>
                  </a:lnTo>
                  <a:lnTo>
                    <a:pt x="3697" y="153"/>
                  </a:lnTo>
                  <a:lnTo>
                    <a:pt x="3774" y="268"/>
                  </a:lnTo>
                  <a:lnTo>
                    <a:pt x="3812" y="420"/>
                  </a:lnTo>
                  <a:lnTo>
                    <a:pt x="3850" y="534"/>
                  </a:lnTo>
                  <a:lnTo>
                    <a:pt x="3850" y="534"/>
                  </a:lnTo>
                  <a:lnTo>
                    <a:pt x="3850" y="534"/>
                  </a:lnTo>
                  <a:lnTo>
                    <a:pt x="3888" y="687"/>
                  </a:lnTo>
                  <a:lnTo>
                    <a:pt x="3926" y="801"/>
                  </a:lnTo>
                  <a:lnTo>
                    <a:pt x="4002" y="877"/>
                  </a:lnTo>
                  <a:lnTo>
                    <a:pt x="4117" y="954"/>
                  </a:lnTo>
                  <a:lnTo>
                    <a:pt x="4117" y="954"/>
                  </a:lnTo>
                  <a:lnTo>
                    <a:pt x="4269" y="992"/>
                  </a:lnTo>
                  <a:lnTo>
                    <a:pt x="4383" y="992"/>
                  </a:lnTo>
                  <a:lnTo>
                    <a:pt x="4536" y="954"/>
                  </a:lnTo>
                  <a:lnTo>
                    <a:pt x="4612" y="877"/>
                  </a:lnTo>
                  <a:lnTo>
                    <a:pt x="4650" y="839"/>
                  </a:lnTo>
                  <a:lnTo>
                    <a:pt x="4650" y="839"/>
                  </a:lnTo>
                  <a:lnTo>
                    <a:pt x="4841" y="725"/>
                  </a:lnTo>
                  <a:lnTo>
                    <a:pt x="5031" y="687"/>
                  </a:lnTo>
                  <a:lnTo>
                    <a:pt x="5260" y="725"/>
                  </a:lnTo>
                  <a:lnTo>
                    <a:pt x="5412" y="839"/>
                  </a:lnTo>
                  <a:lnTo>
                    <a:pt x="5412" y="839"/>
                  </a:lnTo>
                  <a:lnTo>
                    <a:pt x="5412" y="839"/>
                  </a:lnTo>
                  <a:lnTo>
                    <a:pt x="5565" y="1030"/>
                  </a:lnTo>
                  <a:lnTo>
                    <a:pt x="5603" y="1259"/>
                  </a:lnTo>
                  <a:lnTo>
                    <a:pt x="5565" y="1449"/>
                  </a:lnTo>
                  <a:lnTo>
                    <a:pt x="5412" y="1640"/>
                  </a:lnTo>
                  <a:lnTo>
                    <a:pt x="5412" y="1640"/>
                  </a:lnTo>
                  <a:lnTo>
                    <a:pt x="5412" y="1640"/>
                  </a:lnTo>
                  <a:lnTo>
                    <a:pt x="5412" y="1640"/>
                  </a:lnTo>
                  <a:lnTo>
                    <a:pt x="5336" y="1754"/>
                  </a:lnTo>
                  <a:lnTo>
                    <a:pt x="5298" y="1906"/>
                  </a:lnTo>
                  <a:lnTo>
                    <a:pt x="5298" y="2021"/>
                  </a:lnTo>
                  <a:lnTo>
                    <a:pt x="5336" y="2173"/>
                  </a:lnTo>
                  <a:lnTo>
                    <a:pt x="5336" y="2173"/>
                  </a:lnTo>
                  <a:lnTo>
                    <a:pt x="5336" y="2173"/>
                  </a:lnTo>
                  <a:lnTo>
                    <a:pt x="5374" y="2287"/>
                  </a:lnTo>
                  <a:lnTo>
                    <a:pt x="5489" y="2402"/>
                  </a:lnTo>
                  <a:lnTo>
                    <a:pt x="5603" y="2440"/>
                  </a:lnTo>
                  <a:lnTo>
                    <a:pt x="5755" y="2478"/>
                  </a:lnTo>
                  <a:lnTo>
                    <a:pt x="5755" y="2478"/>
                  </a:lnTo>
                  <a:lnTo>
                    <a:pt x="5755" y="2478"/>
                  </a:lnTo>
                  <a:lnTo>
                    <a:pt x="5946" y="2516"/>
                  </a:lnTo>
                  <a:lnTo>
                    <a:pt x="6098" y="2592"/>
                  </a:lnTo>
                  <a:lnTo>
                    <a:pt x="6251" y="2707"/>
                  </a:lnTo>
                  <a:lnTo>
                    <a:pt x="6327" y="2859"/>
                  </a:lnTo>
                  <a:lnTo>
                    <a:pt x="6327" y="2859"/>
                  </a:lnTo>
                  <a:lnTo>
                    <a:pt x="6365" y="3012"/>
                  </a:lnTo>
                  <a:lnTo>
                    <a:pt x="6365" y="3164"/>
                  </a:lnTo>
                  <a:lnTo>
                    <a:pt x="6327" y="3278"/>
                  </a:lnTo>
                  <a:lnTo>
                    <a:pt x="6251" y="3393"/>
                  </a:lnTo>
                  <a:lnTo>
                    <a:pt x="6175" y="3507"/>
                  </a:lnTo>
                  <a:lnTo>
                    <a:pt x="6060" y="3583"/>
                  </a:lnTo>
                  <a:lnTo>
                    <a:pt x="5946" y="3621"/>
                  </a:lnTo>
                  <a:lnTo>
                    <a:pt x="5793" y="3659"/>
                  </a:lnTo>
                  <a:lnTo>
                    <a:pt x="5755" y="3659"/>
                  </a:lnTo>
                  <a:lnTo>
                    <a:pt x="5755" y="3659"/>
                  </a:lnTo>
                  <a:lnTo>
                    <a:pt x="5641" y="3659"/>
                  </a:lnTo>
                  <a:lnTo>
                    <a:pt x="5527" y="3736"/>
                  </a:lnTo>
                  <a:lnTo>
                    <a:pt x="5412" y="3812"/>
                  </a:lnTo>
                  <a:lnTo>
                    <a:pt x="5336" y="3964"/>
                  </a:lnTo>
                  <a:lnTo>
                    <a:pt x="5336" y="3964"/>
                  </a:lnTo>
                  <a:close/>
                </a:path>
              </a:pathLst>
            </a:custGeom>
            <a:grpFill/>
            <a:ln w="1430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175737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6737F1-711D-E9FD-D093-C2E64875E5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965682-1959-7FA9-14BD-FDAE18B45C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494" y="315940"/>
            <a:ext cx="11134165" cy="769441"/>
          </a:xfrm>
        </p:spPr>
        <p:txBody>
          <a:bodyPr/>
          <a:lstStyle/>
          <a:p>
            <a:r>
              <a:rPr lang="en-GB" b="1" dirty="0"/>
              <a:t>Results</a:t>
            </a:r>
            <a:endParaRPr lang="en-TZ" b="1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51A27041-A667-F445-1A7B-54E3BA654AF6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7710636" y="2060231"/>
            <a:ext cx="3959326" cy="4401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just" eaLnBrk="0" fontAlgn="base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Mothers are the primary caregivers, consistently engaging in play, feeding, bathing, and healthcare.</a:t>
            </a:r>
          </a:p>
          <a:p>
            <a:pPr lvl="1" algn="just" eaLnBrk="0" fontAlgn="base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Most mothers balance childcare with other responsibilities, often without support from their male partners.</a:t>
            </a:r>
          </a:p>
          <a:p>
            <a:pPr lvl="1" algn="just" eaLnBrk="0" fontAlgn="base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Fathers are typically less involved in childcare due to work or absence, with a few exceptions.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5523B88-90CE-CB5C-70AD-AA577EC117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03" y="1085381"/>
            <a:ext cx="7879866" cy="535830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F38E8F6-38BC-7914-7614-546E94DA807D}"/>
              </a:ext>
            </a:extLst>
          </p:cNvPr>
          <p:cNvSpPr txBox="1"/>
          <p:nvPr/>
        </p:nvSpPr>
        <p:spPr>
          <a:xfrm>
            <a:off x="8115072" y="940685"/>
            <a:ext cx="37195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TZ" sz="3600" b="1" dirty="0">
                <a:latin typeface="Georgia" panose="02040502050405020303" pitchFamily="18" charset="0"/>
              </a:rPr>
              <a:t>Mothers are at the Forefront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094B6CBE-CE4F-131F-EB51-3CE5F10CFD09}"/>
              </a:ext>
            </a:extLst>
          </p:cNvPr>
          <p:cNvSpPr/>
          <p:nvPr/>
        </p:nvSpPr>
        <p:spPr>
          <a:xfrm>
            <a:off x="3600543" y="1246383"/>
            <a:ext cx="2376093" cy="2349226"/>
          </a:xfrm>
          <a:prstGeom prst="ellips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Z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3FC8C70-55D8-3F28-DB21-1F488FC36DEE}"/>
              </a:ext>
            </a:extLst>
          </p:cNvPr>
          <p:cNvSpPr txBox="1"/>
          <p:nvPr/>
        </p:nvSpPr>
        <p:spPr>
          <a:xfrm>
            <a:off x="3633028" y="1956370"/>
            <a:ext cx="227699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i="1" dirty="0">
                <a:solidFill>
                  <a:schemeClr val="bg1"/>
                </a:solidFill>
                <a:latin typeface="Gill Sans MT" panose="020B0502020104020203" pitchFamily="34" charset="0"/>
              </a:rPr>
              <a:t>The absolute guardian of the child is the mother.</a:t>
            </a:r>
            <a:endParaRPr lang="en-TZ" dirty="0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4ACCE90-C65A-45EF-B1E8-FF364F4D42D6}"/>
              </a:ext>
            </a:extLst>
          </p:cNvPr>
          <p:cNvSpPr txBox="1"/>
          <p:nvPr/>
        </p:nvSpPr>
        <p:spPr>
          <a:xfrm>
            <a:off x="3235595" y="1083133"/>
            <a:ext cx="457200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500" b="1" i="1" dirty="0">
                <a:solidFill>
                  <a:schemeClr val="bg1"/>
                </a:solidFill>
                <a:latin typeface="Georgia" panose="02040502050405020303" pitchFamily="18" charset="0"/>
              </a:rPr>
              <a:t>“</a:t>
            </a:r>
            <a:endParaRPr lang="en-TZ" sz="4000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2DB3903-0F6C-1ED8-72B9-BCF1AA362D4F}"/>
              </a:ext>
            </a:extLst>
          </p:cNvPr>
          <p:cNvSpPr txBox="1"/>
          <p:nvPr/>
        </p:nvSpPr>
        <p:spPr>
          <a:xfrm>
            <a:off x="3872850" y="2786900"/>
            <a:ext cx="179953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Female Caregiver,  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Tabora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MC</a:t>
            </a:r>
          </a:p>
        </p:txBody>
      </p:sp>
    </p:spTree>
    <p:extLst>
      <p:ext uri="{BB962C8B-B14F-4D97-AF65-F5344CB8AC3E}">
        <p14:creationId xmlns:p14="http://schemas.microsoft.com/office/powerpoint/2010/main" val="34593299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546C5E-F7AF-C003-4019-AB4203D916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FBFC5F-4AF5-C3B5-3B5F-65EB3C9A88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679" y="517333"/>
            <a:ext cx="11134165" cy="626767"/>
          </a:xfrm>
        </p:spPr>
        <p:txBody>
          <a:bodyPr>
            <a:noAutofit/>
          </a:bodyPr>
          <a:lstStyle/>
          <a:p>
            <a:r>
              <a:rPr lang="en-GB" b="1" dirty="0"/>
              <a:t>Results</a:t>
            </a:r>
            <a:endParaRPr lang="en-TZ" b="1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91B34902-75A0-E067-43BC-C8C95ABF797C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230705" y="1229953"/>
            <a:ext cx="3325938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None/>
              <a:tabLst/>
            </a:pPr>
            <a:r>
              <a:rPr lang="en-US" altLang="en-US" sz="3600" b="1" dirty="0">
                <a:latin typeface="Georgia" panose="02040502050405020303" pitchFamily="18" charset="0"/>
              </a:rPr>
              <a:t>Limited Male Involvement</a:t>
            </a:r>
            <a:endParaRPr kumimoji="0" lang="en-US" altLang="en-US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5A221E0-5965-D898-9E7E-2F84E32024E0}"/>
              </a:ext>
            </a:extLst>
          </p:cNvPr>
          <p:cNvSpPr txBox="1"/>
          <p:nvPr/>
        </p:nvSpPr>
        <p:spPr>
          <a:xfrm>
            <a:off x="73781" y="2632704"/>
            <a:ext cx="3662590" cy="36317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eaLnBrk="0" fontAlgn="base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Some mothers reported positive examples of father involvement, though these were not the norm.</a:t>
            </a:r>
          </a:p>
          <a:p>
            <a:pPr marL="285750" indent="-285750" eaLnBrk="0" fontAlgn="base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Male involvement often depends on mothers’ encouragement or necessity, such as when the mother is away.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D32D016-384E-84D8-3F9A-2613943D50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69" y="495146"/>
            <a:ext cx="8165720" cy="6114795"/>
          </a:xfrm>
          <a:prstGeom prst="rect">
            <a:avLst/>
          </a:prstGeom>
        </p:spPr>
      </p:pic>
      <p:sp>
        <p:nvSpPr>
          <p:cNvPr id="13" name="Round Diagonal Corner of Rectangle 12">
            <a:extLst>
              <a:ext uri="{FF2B5EF4-FFF2-40B4-BE49-F238E27FC236}">
                <a16:creationId xmlns:a16="http://schemas.microsoft.com/office/drawing/2014/main" id="{3A962EA6-C7EE-745E-DFC2-196F021FC174}"/>
              </a:ext>
            </a:extLst>
          </p:cNvPr>
          <p:cNvSpPr/>
          <p:nvPr/>
        </p:nvSpPr>
        <p:spPr>
          <a:xfrm>
            <a:off x="7922129" y="4645572"/>
            <a:ext cx="3660271" cy="1717282"/>
          </a:xfrm>
          <a:prstGeom prst="round2Diag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Z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C87C26-A8DC-4953-F872-122704EFA43E}"/>
              </a:ext>
            </a:extLst>
          </p:cNvPr>
          <p:cNvSpPr txBox="1"/>
          <p:nvPr/>
        </p:nvSpPr>
        <p:spPr>
          <a:xfrm>
            <a:off x="8062390" y="4700861"/>
            <a:ext cx="3417112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“…he used to take care of the kids when I went out to the farm... he would feed them, bathe them, wash their clothing, and then play with them.</a:t>
            </a:r>
          </a:p>
          <a:p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Female Caregiver, Kyela DC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2FB3D59-ED87-A3C8-5128-40C2F8729E1D}"/>
              </a:ext>
            </a:extLst>
          </p:cNvPr>
          <p:cNvSpPr txBox="1"/>
          <p:nvPr/>
        </p:nvSpPr>
        <p:spPr>
          <a:xfrm>
            <a:off x="7391241" y="4097465"/>
            <a:ext cx="457200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500" b="1" i="1" dirty="0">
                <a:solidFill>
                  <a:schemeClr val="bg1"/>
                </a:solidFill>
                <a:latin typeface="Georgia" panose="02040502050405020303" pitchFamily="18" charset="0"/>
              </a:rPr>
              <a:t>“</a:t>
            </a:r>
            <a:endParaRPr lang="en-TZ" sz="4000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39365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0D7D5D-348A-2954-6D1B-90C26DC109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56B11F-F9A3-84BE-7E9D-8178A50F76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689" y="365125"/>
            <a:ext cx="11134165" cy="758825"/>
          </a:xfrm>
        </p:spPr>
        <p:txBody>
          <a:bodyPr/>
          <a:lstStyle/>
          <a:p>
            <a:r>
              <a:rPr lang="en-GB" b="1" dirty="0"/>
              <a:t>Results</a:t>
            </a:r>
            <a:endParaRPr lang="en-TZ" b="1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7A547902-F020-CA25-CCAF-3750D3B2E7B9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186689" y="1119574"/>
            <a:ext cx="1209428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None/>
              <a:tabLst/>
            </a:pPr>
            <a:r>
              <a:rPr lang="en-US" alt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Barriers to Male Involvement</a:t>
            </a:r>
            <a:endParaRPr kumimoji="0" lang="en-US" altLang="en-US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1E0D66-2AA4-A006-608D-356BDEFB99C3}"/>
              </a:ext>
            </a:extLst>
          </p:cNvPr>
          <p:cNvSpPr txBox="1"/>
          <p:nvPr/>
        </p:nvSpPr>
        <p:spPr>
          <a:xfrm>
            <a:off x="6667499" y="5646592"/>
            <a:ext cx="5471161" cy="1124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  <a:buSzPct val="100000"/>
              <a:tabLst>
                <a:tab pos="457200" algn="l"/>
              </a:tabLst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Some fathers were perceived as emotionally distant or rude, creating barriers to child bonding.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38AE918-F126-EF98-88F0-2C3229557F78}"/>
              </a:ext>
            </a:extLst>
          </p:cNvPr>
          <p:cNvSpPr txBox="1"/>
          <p:nvPr/>
        </p:nvSpPr>
        <p:spPr>
          <a:xfrm>
            <a:off x="0" y="5823563"/>
            <a:ext cx="3604046" cy="7700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  <a:buSzPct val="100000"/>
              <a:tabLst>
                <a:tab pos="457200" algn="l"/>
              </a:tabLst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Cultural norms and work demands/commitments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EF5B39E-2994-48B2-4ADF-46AC5594C441}"/>
              </a:ext>
            </a:extLst>
          </p:cNvPr>
          <p:cNvSpPr/>
          <p:nvPr/>
        </p:nvSpPr>
        <p:spPr>
          <a:xfrm>
            <a:off x="3945596" y="1884695"/>
            <a:ext cx="3922054" cy="3846143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Z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F2FF5E-B798-7B72-7200-2EE5A2A34095}"/>
              </a:ext>
            </a:extLst>
          </p:cNvPr>
          <p:cNvSpPr txBox="1"/>
          <p:nvPr/>
        </p:nvSpPr>
        <p:spPr>
          <a:xfrm>
            <a:off x="4270118" y="2940098"/>
            <a:ext cx="3235582" cy="215443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i="1" kern="1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An advice to the fathers: they should change, love their children, and work together with the mothers to take care of the children</a:t>
            </a:r>
            <a:r>
              <a:rPr lang="en-US" sz="2000" i="1" kern="100" dirty="0">
                <a:solidFill>
                  <a:schemeClr val="bg1"/>
                </a:solidFill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.</a:t>
            </a:r>
            <a:endParaRPr lang="en-US" sz="2000" i="1" kern="100" dirty="0">
              <a:solidFill>
                <a:schemeClr val="bg1"/>
              </a:solidFill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400" kern="100" dirty="0">
                <a:solidFill>
                  <a:schemeClr val="bg1"/>
                </a:solidFill>
                <a:effectLst/>
                <a:latin typeface="Arial"/>
                <a:ea typeface="Aptos" panose="020B0004020202020204" pitchFamily="34" charset="0"/>
                <a:cs typeface="Arial"/>
              </a:rPr>
              <a:t>Female </a:t>
            </a:r>
            <a:r>
              <a:rPr lang="en-US" sz="1400" kern="100" dirty="0">
                <a:solidFill>
                  <a:schemeClr val="bg1"/>
                </a:solidFill>
                <a:latin typeface="Arial"/>
                <a:ea typeface="Aptos" panose="020B0004020202020204" pitchFamily="34" charset="0"/>
                <a:cs typeface="Arial"/>
              </a:rPr>
              <a:t>Caregivers</a:t>
            </a:r>
            <a:r>
              <a:rPr lang="en-US" sz="1400" kern="100" dirty="0">
                <a:solidFill>
                  <a:schemeClr val="bg1"/>
                </a:solidFill>
                <a:effectLst/>
                <a:latin typeface="Arial"/>
                <a:ea typeface="Aptos" panose="020B0004020202020204" pitchFamily="34" charset="0"/>
                <a:cs typeface="Arial"/>
              </a:rPr>
              <a:t>, Tabora MC</a:t>
            </a:r>
            <a:endParaRPr lang="en-US" sz="1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8BEE92E-E13B-71E1-507B-BB62A63BC7D6}"/>
              </a:ext>
            </a:extLst>
          </p:cNvPr>
          <p:cNvSpPr txBox="1"/>
          <p:nvPr/>
        </p:nvSpPr>
        <p:spPr>
          <a:xfrm>
            <a:off x="3389119" y="819721"/>
            <a:ext cx="457200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700" b="1" i="1" dirty="0">
                <a:solidFill>
                  <a:schemeClr val="accent2"/>
                </a:solidFill>
                <a:latin typeface="Georgia" panose="02040502050405020303" pitchFamily="18" charset="0"/>
              </a:rPr>
              <a:t>“</a:t>
            </a:r>
            <a:endParaRPr lang="en-TZ" sz="6600" dirty="0">
              <a:solidFill>
                <a:schemeClr val="accent2"/>
              </a:solidFill>
              <a:latin typeface="Georgia" panose="02040502050405020303" pitchFamily="18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8D7F09E-61EB-D663-F21A-BACD4E753A6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24"/>
          <a:stretch/>
        </p:blipFill>
        <p:spPr>
          <a:xfrm>
            <a:off x="7566877" y="1525411"/>
            <a:ext cx="4076484" cy="439919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361824D-A0E0-3357-412C-8C5D6DC659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7208" y="2148960"/>
            <a:ext cx="5246448" cy="349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8400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25620B-AAB1-65A9-1B29-5C59E1BD66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3BC7E-AAB9-0AA2-C89D-BC8F98AFA2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2889" y="212725"/>
            <a:ext cx="11134165" cy="1015619"/>
          </a:xfrm>
        </p:spPr>
        <p:txBody>
          <a:bodyPr/>
          <a:lstStyle/>
          <a:p>
            <a:r>
              <a:rPr lang="en-GB" b="1" dirty="0"/>
              <a:t>Conclusions and Recommendations</a:t>
            </a:r>
            <a:endParaRPr lang="en-TZ" b="1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AD776D72-9F7F-985A-C25F-12A24F3B047A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6448331" y="5213898"/>
            <a:ext cx="5567547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ct val="100000"/>
              <a:buNone/>
              <a:tabLst>
                <a:tab pos="457200" algn="l"/>
                <a:tab pos="929005" algn="l"/>
              </a:tabLst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We need to promote inclusive parenting through community education and awareness campaigns to challenge gender norms and encourage active male engagement in ECD.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E69F181-F0FA-D85E-AA66-473634928907}"/>
              </a:ext>
            </a:extLst>
          </p:cNvPr>
          <p:cNvGrpSpPr/>
          <p:nvPr/>
        </p:nvGrpSpPr>
        <p:grpSpPr>
          <a:xfrm>
            <a:off x="262889" y="1377402"/>
            <a:ext cx="5567082" cy="1640841"/>
            <a:chOff x="262889" y="1377402"/>
            <a:chExt cx="5567082" cy="1640841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78D2C39-D726-94AA-0AFD-762C5BD1DD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889" y="1377402"/>
              <a:ext cx="2461261" cy="1640841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7DF77A5-5C90-8A67-1221-47E8636E8BE6}"/>
                </a:ext>
              </a:extLst>
            </p:cNvPr>
            <p:cNvSpPr txBox="1"/>
            <p:nvPr/>
          </p:nvSpPr>
          <p:spPr>
            <a:xfrm>
              <a:off x="2410496" y="1597657"/>
              <a:ext cx="3419475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1" algn="just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SzPct val="100000"/>
                <a:tabLst>
                  <a:tab pos="457200" algn="l"/>
                  <a:tab pos="929005" algn="l"/>
                </a:tabLst>
              </a:pPr>
              <a:r>
                <a:rPr lang="en-US" sz="1800" dirty="0">
                  <a:latin typeface="Arial" panose="020B0604020202020204" pitchFamily="34" charset="0"/>
                  <a:cs typeface="Arial" panose="020B0604020202020204" pitchFamily="34" charset="0"/>
                </a:rPr>
                <a:t>Male involvement in early caregiving, particularly in play-based stimulation, is limited and inconsistent.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92580C1-0DE5-02B5-3A1F-E8BFCF497E72}"/>
              </a:ext>
            </a:extLst>
          </p:cNvPr>
          <p:cNvGrpSpPr/>
          <p:nvPr/>
        </p:nvGrpSpPr>
        <p:grpSpPr>
          <a:xfrm>
            <a:off x="-334029" y="3014129"/>
            <a:ext cx="6181502" cy="2014393"/>
            <a:chOff x="-334029" y="3014129"/>
            <a:chExt cx="6181502" cy="2014393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55B928D-2DBD-140E-019C-64A8BDF0ABE5}"/>
                </a:ext>
              </a:extLst>
            </p:cNvPr>
            <p:cNvSpPr txBox="1"/>
            <p:nvPr/>
          </p:nvSpPr>
          <p:spPr>
            <a:xfrm>
              <a:off x="-334029" y="3536870"/>
              <a:ext cx="4975861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1" algn="ctr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SzPct val="100000"/>
                <a:tabLst>
                  <a:tab pos="457200" algn="l"/>
                  <a:tab pos="929005" algn="l"/>
                </a:tabLst>
              </a:pPr>
              <a:r>
                <a:rPr lang="en-US" sz="1800" dirty="0">
                  <a:latin typeface="Arial" panose="020B0604020202020204" pitchFamily="34" charset="0"/>
                  <a:cs typeface="Arial" panose="020B0604020202020204" pitchFamily="34" charset="0"/>
                </a:rPr>
                <a:t>Cultural norms, work responsibilities, and traditional gender roles are key barriers to male participation.</a:t>
              </a: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E0D63C66-AFCE-928F-D469-834834D6FBC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504544" y="3014129"/>
              <a:ext cx="1342929" cy="2014393"/>
            </a:xfrm>
            <a:prstGeom prst="rect">
              <a:avLst/>
            </a:prstGeom>
          </p:spPr>
        </p:pic>
      </p:grpSp>
      <p:sp>
        <p:nvSpPr>
          <p:cNvPr id="14" name="Right Brace 13">
            <a:extLst>
              <a:ext uri="{FF2B5EF4-FFF2-40B4-BE49-F238E27FC236}">
                <a16:creationId xmlns:a16="http://schemas.microsoft.com/office/drawing/2014/main" id="{726CEC98-D951-72CD-64A9-5DA334DC19BF}"/>
              </a:ext>
            </a:extLst>
          </p:cNvPr>
          <p:cNvSpPr/>
          <p:nvPr/>
        </p:nvSpPr>
        <p:spPr>
          <a:xfrm>
            <a:off x="5642515" y="1377402"/>
            <a:ext cx="1291685" cy="5251998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TZ" dirty="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376759D-6A27-7554-76E6-24274A2FB6FA}"/>
              </a:ext>
            </a:extLst>
          </p:cNvPr>
          <p:cNvGrpSpPr/>
          <p:nvPr/>
        </p:nvGrpSpPr>
        <p:grpSpPr>
          <a:xfrm>
            <a:off x="85821" y="4460200"/>
            <a:ext cx="5744150" cy="2222500"/>
            <a:chOff x="85821" y="4460200"/>
            <a:chExt cx="5744150" cy="2222500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3FE3AD2-DF44-F22E-2423-D179C08C8677}"/>
                </a:ext>
              </a:extLst>
            </p:cNvPr>
            <p:cNvSpPr txBox="1"/>
            <p:nvPr/>
          </p:nvSpPr>
          <p:spPr>
            <a:xfrm>
              <a:off x="2287905" y="5213898"/>
              <a:ext cx="3542066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spcBef>
                  <a:spcPts val="600"/>
                </a:spcBef>
                <a:spcAft>
                  <a:spcPts val="600"/>
                </a:spcAft>
                <a:buSzPct val="100000"/>
                <a:tabLst>
                  <a:tab pos="457200" algn="l"/>
                  <a:tab pos="929005" algn="l"/>
                </a:tabLst>
              </a:pP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Mothers continue to bear the primary responsibility for childcare, often without adequate support from fathers.</a:t>
              </a:r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E9929EFD-5DF7-C4C2-DA65-4B18A7F1843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821" y="4460200"/>
              <a:ext cx="2222500" cy="2222500"/>
            </a:xfrm>
            <a:prstGeom prst="rect">
              <a:avLst/>
            </a:prstGeom>
          </p:spPr>
        </p:pic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F2F23A94-CE52-B01B-8586-69C03D4812C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6995" y="1149433"/>
            <a:ext cx="4272117" cy="4272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6509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849;p49">
            <a:extLst>
              <a:ext uri="{FF2B5EF4-FFF2-40B4-BE49-F238E27FC236}">
                <a16:creationId xmlns:a16="http://schemas.microsoft.com/office/drawing/2014/main" id="{E505BDFD-35FA-44A6-DD3D-7285220AFA17}"/>
              </a:ext>
            </a:extLst>
          </p:cNvPr>
          <p:cNvGrpSpPr/>
          <p:nvPr/>
        </p:nvGrpSpPr>
        <p:grpSpPr>
          <a:xfrm rot="-6123802">
            <a:off x="80593" y="1284835"/>
            <a:ext cx="1068247" cy="1196196"/>
            <a:chOff x="1835200" y="3337050"/>
            <a:chExt cx="279350" cy="312825"/>
          </a:xfrm>
          <a:solidFill>
            <a:schemeClr val="bg1"/>
          </a:solidFill>
        </p:grpSpPr>
        <p:sp>
          <p:nvSpPr>
            <p:cNvPr id="3" name="Google Shape;850;p49">
              <a:extLst>
                <a:ext uri="{FF2B5EF4-FFF2-40B4-BE49-F238E27FC236}">
                  <a16:creationId xmlns:a16="http://schemas.microsoft.com/office/drawing/2014/main" id="{E11A6398-A53B-586F-D5E9-97EC8ECD8B46}"/>
                </a:ext>
              </a:extLst>
            </p:cNvPr>
            <p:cNvSpPr/>
            <p:nvPr/>
          </p:nvSpPr>
          <p:spPr>
            <a:xfrm>
              <a:off x="1835200" y="3337050"/>
              <a:ext cx="64900" cy="154325"/>
            </a:xfrm>
            <a:custGeom>
              <a:avLst/>
              <a:gdLst/>
              <a:ahLst/>
              <a:cxnLst/>
              <a:rect l="l" t="t" r="r" b="b"/>
              <a:pathLst>
                <a:path w="2596" h="6173" extrusionOk="0">
                  <a:moveTo>
                    <a:pt x="2595" y="795"/>
                  </a:moveTo>
                  <a:cubicBezTo>
                    <a:pt x="2574" y="942"/>
                    <a:pt x="2511" y="1172"/>
                    <a:pt x="2449" y="1381"/>
                  </a:cubicBezTo>
                  <a:lnTo>
                    <a:pt x="1967" y="3034"/>
                  </a:lnTo>
                  <a:cubicBezTo>
                    <a:pt x="1779" y="3599"/>
                    <a:pt x="1549" y="4143"/>
                    <a:pt x="1361" y="4729"/>
                  </a:cubicBezTo>
                  <a:cubicBezTo>
                    <a:pt x="1277" y="4959"/>
                    <a:pt x="1214" y="5189"/>
                    <a:pt x="1130" y="5461"/>
                  </a:cubicBezTo>
                  <a:cubicBezTo>
                    <a:pt x="1110" y="5566"/>
                    <a:pt x="1089" y="5691"/>
                    <a:pt x="1047" y="5796"/>
                  </a:cubicBezTo>
                  <a:cubicBezTo>
                    <a:pt x="963" y="6005"/>
                    <a:pt x="838" y="6131"/>
                    <a:pt x="607" y="6173"/>
                  </a:cubicBezTo>
                  <a:cubicBezTo>
                    <a:pt x="398" y="6173"/>
                    <a:pt x="231" y="6068"/>
                    <a:pt x="168" y="5859"/>
                  </a:cubicBezTo>
                  <a:cubicBezTo>
                    <a:pt x="63" y="5545"/>
                    <a:pt x="1" y="5252"/>
                    <a:pt x="105" y="4938"/>
                  </a:cubicBezTo>
                  <a:cubicBezTo>
                    <a:pt x="168" y="4771"/>
                    <a:pt x="252" y="4624"/>
                    <a:pt x="314" y="4457"/>
                  </a:cubicBezTo>
                  <a:cubicBezTo>
                    <a:pt x="628" y="3871"/>
                    <a:pt x="838" y="3201"/>
                    <a:pt x="1026" y="2532"/>
                  </a:cubicBezTo>
                  <a:cubicBezTo>
                    <a:pt x="1193" y="2030"/>
                    <a:pt x="1361" y="1569"/>
                    <a:pt x="1528" y="1088"/>
                  </a:cubicBezTo>
                  <a:cubicBezTo>
                    <a:pt x="1612" y="858"/>
                    <a:pt x="1654" y="586"/>
                    <a:pt x="1737" y="356"/>
                  </a:cubicBezTo>
                  <a:cubicBezTo>
                    <a:pt x="1821" y="147"/>
                    <a:pt x="1988" y="0"/>
                    <a:pt x="2177" y="21"/>
                  </a:cubicBezTo>
                  <a:cubicBezTo>
                    <a:pt x="2386" y="63"/>
                    <a:pt x="2511" y="230"/>
                    <a:pt x="2532" y="440"/>
                  </a:cubicBezTo>
                  <a:cubicBezTo>
                    <a:pt x="2532" y="460"/>
                    <a:pt x="2574" y="586"/>
                    <a:pt x="2595" y="79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716963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4" name="Google Shape;851;p49">
              <a:extLst>
                <a:ext uri="{FF2B5EF4-FFF2-40B4-BE49-F238E27FC236}">
                  <a16:creationId xmlns:a16="http://schemas.microsoft.com/office/drawing/2014/main" id="{BED12199-7FA0-4050-3EB6-37AFFF6EEA0F}"/>
                </a:ext>
              </a:extLst>
            </p:cNvPr>
            <p:cNvSpPr/>
            <p:nvPr/>
          </p:nvSpPr>
          <p:spPr>
            <a:xfrm>
              <a:off x="1948725" y="3612700"/>
              <a:ext cx="165825" cy="37175"/>
            </a:xfrm>
            <a:custGeom>
              <a:avLst/>
              <a:gdLst/>
              <a:ahLst/>
              <a:cxnLst/>
              <a:rect l="l" t="t" r="r" b="b"/>
              <a:pathLst>
                <a:path w="6633" h="1487" extrusionOk="0">
                  <a:moveTo>
                    <a:pt x="2260" y="1466"/>
                  </a:moveTo>
                  <a:cubicBezTo>
                    <a:pt x="1653" y="1382"/>
                    <a:pt x="1088" y="1340"/>
                    <a:pt x="481" y="1256"/>
                  </a:cubicBezTo>
                  <a:cubicBezTo>
                    <a:pt x="377" y="1235"/>
                    <a:pt x="272" y="1214"/>
                    <a:pt x="167" y="1152"/>
                  </a:cubicBezTo>
                  <a:cubicBezTo>
                    <a:pt x="21" y="1068"/>
                    <a:pt x="0" y="817"/>
                    <a:pt x="146" y="733"/>
                  </a:cubicBezTo>
                  <a:cubicBezTo>
                    <a:pt x="272" y="649"/>
                    <a:pt x="398" y="608"/>
                    <a:pt x="544" y="587"/>
                  </a:cubicBezTo>
                  <a:cubicBezTo>
                    <a:pt x="1109" y="524"/>
                    <a:pt x="1653" y="440"/>
                    <a:pt x="2239" y="419"/>
                  </a:cubicBezTo>
                  <a:cubicBezTo>
                    <a:pt x="2846" y="398"/>
                    <a:pt x="3411" y="398"/>
                    <a:pt x="4017" y="273"/>
                  </a:cubicBezTo>
                  <a:cubicBezTo>
                    <a:pt x="4582" y="126"/>
                    <a:pt x="5189" y="85"/>
                    <a:pt x="5796" y="22"/>
                  </a:cubicBezTo>
                  <a:cubicBezTo>
                    <a:pt x="5984" y="1"/>
                    <a:pt x="6193" y="64"/>
                    <a:pt x="6361" y="105"/>
                  </a:cubicBezTo>
                  <a:cubicBezTo>
                    <a:pt x="6612" y="189"/>
                    <a:pt x="6633" y="524"/>
                    <a:pt x="6445" y="691"/>
                  </a:cubicBezTo>
                  <a:cubicBezTo>
                    <a:pt x="6361" y="754"/>
                    <a:pt x="6277" y="817"/>
                    <a:pt x="6152" y="859"/>
                  </a:cubicBezTo>
                  <a:cubicBezTo>
                    <a:pt x="5900" y="942"/>
                    <a:pt x="5608" y="1068"/>
                    <a:pt x="5356" y="1110"/>
                  </a:cubicBezTo>
                  <a:cubicBezTo>
                    <a:pt x="4310" y="1173"/>
                    <a:pt x="3306" y="1486"/>
                    <a:pt x="2260" y="14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716963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5" name="Google Shape;852;p49">
              <a:extLst>
                <a:ext uri="{FF2B5EF4-FFF2-40B4-BE49-F238E27FC236}">
                  <a16:creationId xmlns:a16="http://schemas.microsoft.com/office/drawing/2014/main" id="{BF626B63-C63D-96C3-B308-BC98B626AABB}"/>
                </a:ext>
              </a:extLst>
            </p:cNvPr>
            <p:cNvSpPr/>
            <p:nvPr/>
          </p:nvSpPr>
          <p:spPr>
            <a:xfrm>
              <a:off x="1926750" y="3445325"/>
              <a:ext cx="122425" cy="81100"/>
            </a:xfrm>
            <a:custGeom>
              <a:avLst/>
              <a:gdLst/>
              <a:ahLst/>
              <a:cxnLst/>
              <a:rect l="l" t="t" r="r" b="b"/>
              <a:pathLst>
                <a:path w="4897" h="3244" extrusionOk="0">
                  <a:moveTo>
                    <a:pt x="4373" y="0"/>
                  </a:moveTo>
                  <a:cubicBezTo>
                    <a:pt x="4415" y="21"/>
                    <a:pt x="4562" y="63"/>
                    <a:pt x="4624" y="84"/>
                  </a:cubicBezTo>
                  <a:cubicBezTo>
                    <a:pt x="4855" y="189"/>
                    <a:pt x="4896" y="502"/>
                    <a:pt x="4729" y="649"/>
                  </a:cubicBezTo>
                  <a:cubicBezTo>
                    <a:pt x="4708" y="712"/>
                    <a:pt x="4666" y="733"/>
                    <a:pt x="4603" y="754"/>
                  </a:cubicBezTo>
                  <a:cubicBezTo>
                    <a:pt x="3515" y="1528"/>
                    <a:pt x="2427" y="2302"/>
                    <a:pt x="1235" y="2909"/>
                  </a:cubicBezTo>
                  <a:cubicBezTo>
                    <a:pt x="1005" y="3013"/>
                    <a:pt x="753" y="3118"/>
                    <a:pt x="523" y="3202"/>
                  </a:cubicBezTo>
                  <a:cubicBezTo>
                    <a:pt x="356" y="3243"/>
                    <a:pt x="168" y="3202"/>
                    <a:pt x="84" y="3034"/>
                  </a:cubicBezTo>
                  <a:cubicBezTo>
                    <a:pt x="42" y="2909"/>
                    <a:pt x="0" y="2699"/>
                    <a:pt x="63" y="2574"/>
                  </a:cubicBezTo>
                  <a:cubicBezTo>
                    <a:pt x="147" y="2407"/>
                    <a:pt x="314" y="2260"/>
                    <a:pt x="481" y="2176"/>
                  </a:cubicBezTo>
                  <a:cubicBezTo>
                    <a:pt x="942" y="1883"/>
                    <a:pt x="1465" y="1632"/>
                    <a:pt x="1946" y="1298"/>
                  </a:cubicBezTo>
                  <a:cubicBezTo>
                    <a:pt x="2406" y="1026"/>
                    <a:pt x="2867" y="733"/>
                    <a:pt x="3306" y="419"/>
                  </a:cubicBezTo>
                  <a:cubicBezTo>
                    <a:pt x="3641" y="210"/>
                    <a:pt x="3955" y="21"/>
                    <a:pt x="43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716963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grpSp>
        <p:nvGrpSpPr>
          <p:cNvPr id="6" name="Google Shape;857;p49">
            <a:extLst>
              <a:ext uri="{FF2B5EF4-FFF2-40B4-BE49-F238E27FC236}">
                <a16:creationId xmlns:a16="http://schemas.microsoft.com/office/drawing/2014/main" id="{0A2D3AB8-0FFF-7EA1-8B50-B597FD6767CC}"/>
              </a:ext>
            </a:extLst>
          </p:cNvPr>
          <p:cNvGrpSpPr/>
          <p:nvPr/>
        </p:nvGrpSpPr>
        <p:grpSpPr>
          <a:xfrm rot="5202478" flipH="1">
            <a:off x="4240579" y="1392948"/>
            <a:ext cx="895215" cy="1524038"/>
            <a:chOff x="1474325" y="858525"/>
            <a:chExt cx="808300" cy="1469525"/>
          </a:xfrm>
          <a:solidFill>
            <a:schemeClr val="bg1">
              <a:lumMod val="95000"/>
            </a:schemeClr>
          </a:solidFill>
        </p:grpSpPr>
        <p:sp>
          <p:nvSpPr>
            <p:cNvPr id="7" name="Google Shape;858;p49">
              <a:extLst>
                <a:ext uri="{FF2B5EF4-FFF2-40B4-BE49-F238E27FC236}">
                  <a16:creationId xmlns:a16="http://schemas.microsoft.com/office/drawing/2014/main" id="{4DF872E7-29F4-4808-720F-7F4402A0DF6F}"/>
                </a:ext>
              </a:extLst>
            </p:cNvPr>
            <p:cNvSpPr/>
            <p:nvPr/>
          </p:nvSpPr>
          <p:spPr>
            <a:xfrm flipH="1">
              <a:off x="1835475" y="881650"/>
              <a:ext cx="292975" cy="224175"/>
            </a:xfrm>
            <a:custGeom>
              <a:avLst/>
              <a:gdLst/>
              <a:ahLst/>
              <a:cxnLst/>
              <a:rect l="l" t="t" r="r" b="b"/>
              <a:pathLst>
                <a:path w="11719" h="8967" extrusionOk="0">
                  <a:moveTo>
                    <a:pt x="7758" y="8967"/>
                  </a:moveTo>
                  <a:cubicBezTo>
                    <a:pt x="7663" y="8825"/>
                    <a:pt x="7544" y="8682"/>
                    <a:pt x="7449" y="8540"/>
                  </a:cubicBezTo>
                  <a:cubicBezTo>
                    <a:pt x="6429" y="7354"/>
                    <a:pt x="5124" y="6452"/>
                    <a:pt x="3654" y="5931"/>
                  </a:cubicBezTo>
                  <a:cubicBezTo>
                    <a:pt x="3037" y="5693"/>
                    <a:pt x="2373" y="5646"/>
                    <a:pt x="1756" y="5812"/>
                  </a:cubicBezTo>
                  <a:lnTo>
                    <a:pt x="1424" y="5670"/>
                  </a:lnTo>
                  <a:cubicBezTo>
                    <a:pt x="1116" y="5504"/>
                    <a:pt x="855" y="5219"/>
                    <a:pt x="736" y="4887"/>
                  </a:cubicBezTo>
                  <a:cubicBezTo>
                    <a:pt x="475" y="4365"/>
                    <a:pt x="285" y="3796"/>
                    <a:pt x="143" y="3226"/>
                  </a:cubicBezTo>
                  <a:cubicBezTo>
                    <a:pt x="25" y="2823"/>
                    <a:pt x="1" y="2420"/>
                    <a:pt x="25" y="1993"/>
                  </a:cubicBezTo>
                  <a:cubicBezTo>
                    <a:pt x="96" y="1163"/>
                    <a:pt x="641" y="475"/>
                    <a:pt x="1448" y="238"/>
                  </a:cubicBezTo>
                  <a:cubicBezTo>
                    <a:pt x="1780" y="143"/>
                    <a:pt x="2136" y="72"/>
                    <a:pt x="2491" y="0"/>
                  </a:cubicBezTo>
                  <a:cubicBezTo>
                    <a:pt x="2563" y="0"/>
                    <a:pt x="2634" y="0"/>
                    <a:pt x="2729" y="0"/>
                  </a:cubicBezTo>
                  <a:cubicBezTo>
                    <a:pt x="3559" y="214"/>
                    <a:pt x="4342" y="522"/>
                    <a:pt x="4745" y="1400"/>
                  </a:cubicBezTo>
                  <a:cubicBezTo>
                    <a:pt x="5077" y="2159"/>
                    <a:pt x="5314" y="2965"/>
                    <a:pt x="5433" y="3796"/>
                  </a:cubicBezTo>
                  <a:cubicBezTo>
                    <a:pt x="5480" y="4080"/>
                    <a:pt x="5457" y="4365"/>
                    <a:pt x="5362" y="4626"/>
                  </a:cubicBezTo>
                  <a:cubicBezTo>
                    <a:pt x="5314" y="4839"/>
                    <a:pt x="5267" y="5053"/>
                    <a:pt x="5291" y="5243"/>
                  </a:cubicBezTo>
                  <a:cubicBezTo>
                    <a:pt x="5291" y="5409"/>
                    <a:pt x="5338" y="5551"/>
                    <a:pt x="5409" y="5670"/>
                  </a:cubicBezTo>
                  <a:cubicBezTo>
                    <a:pt x="5480" y="5836"/>
                    <a:pt x="5670" y="5931"/>
                    <a:pt x="5836" y="5883"/>
                  </a:cubicBezTo>
                  <a:cubicBezTo>
                    <a:pt x="6050" y="5883"/>
                    <a:pt x="6216" y="5765"/>
                    <a:pt x="6263" y="5575"/>
                  </a:cubicBezTo>
                  <a:cubicBezTo>
                    <a:pt x="6334" y="5361"/>
                    <a:pt x="6382" y="5124"/>
                    <a:pt x="6405" y="4887"/>
                  </a:cubicBezTo>
                  <a:cubicBezTo>
                    <a:pt x="6405" y="4626"/>
                    <a:pt x="6548" y="4389"/>
                    <a:pt x="6761" y="4223"/>
                  </a:cubicBezTo>
                  <a:cubicBezTo>
                    <a:pt x="6832" y="4152"/>
                    <a:pt x="6927" y="4104"/>
                    <a:pt x="6998" y="4057"/>
                  </a:cubicBezTo>
                  <a:cubicBezTo>
                    <a:pt x="8208" y="3392"/>
                    <a:pt x="9442" y="3321"/>
                    <a:pt x="10675" y="3985"/>
                  </a:cubicBezTo>
                  <a:cubicBezTo>
                    <a:pt x="11244" y="4294"/>
                    <a:pt x="11600" y="4839"/>
                    <a:pt x="11671" y="5456"/>
                  </a:cubicBezTo>
                  <a:cubicBezTo>
                    <a:pt x="11719" y="5812"/>
                    <a:pt x="11648" y="6192"/>
                    <a:pt x="11482" y="6500"/>
                  </a:cubicBezTo>
                  <a:cubicBezTo>
                    <a:pt x="11268" y="6856"/>
                    <a:pt x="10984" y="7188"/>
                    <a:pt x="10675" y="7449"/>
                  </a:cubicBezTo>
                  <a:cubicBezTo>
                    <a:pt x="10153" y="7899"/>
                    <a:pt x="9537" y="8279"/>
                    <a:pt x="8896" y="8540"/>
                  </a:cubicBezTo>
                  <a:cubicBezTo>
                    <a:pt x="8540" y="8730"/>
                    <a:pt x="8161" y="8896"/>
                    <a:pt x="7758" y="89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716963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8" name="Google Shape;859;p49">
              <a:extLst>
                <a:ext uri="{FF2B5EF4-FFF2-40B4-BE49-F238E27FC236}">
                  <a16:creationId xmlns:a16="http://schemas.microsoft.com/office/drawing/2014/main" id="{7294984C-465B-FE34-3252-672B14297286}"/>
                </a:ext>
              </a:extLst>
            </p:cNvPr>
            <p:cNvSpPr/>
            <p:nvPr/>
          </p:nvSpPr>
          <p:spPr>
            <a:xfrm flipH="1">
              <a:off x="1975425" y="1054800"/>
              <a:ext cx="218850" cy="182675"/>
            </a:xfrm>
            <a:custGeom>
              <a:avLst/>
              <a:gdLst/>
              <a:ahLst/>
              <a:cxnLst/>
              <a:rect l="l" t="t" r="r" b="b"/>
              <a:pathLst>
                <a:path w="8754" h="7307" extrusionOk="0">
                  <a:moveTo>
                    <a:pt x="4223" y="1"/>
                  </a:moveTo>
                  <a:cubicBezTo>
                    <a:pt x="4626" y="1045"/>
                    <a:pt x="5457" y="1709"/>
                    <a:pt x="6263" y="2397"/>
                  </a:cubicBezTo>
                  <a:cubicBezTo>
                    <a:pt x="6548" y="2658"/>
                    <a:pt x="6856" y="2871"/>
                    <a:pt x="7141" y="3108"/>
                  </a:cubicBezTo>
                  <a:cubicBezTo>
                    <a:pt x="7520" y="3417"/>
                    <a:pt x="7947" y="3678"/>
                    <a:pt x="8422" y="3844"/>
                  </a:cubicBezTo>
                  <a:cubicBezTo>
                    <a:pt x="8493" y="3867"/>
                    <a:pt x="8564" y="3915"/>
                    <a:pt x="8611" y="3962"/>
                  </a:cubicBezTo>
                  <a:cubicBezTo>
                    <a:pt x="8754" y="4484"/>
                    <a:pt x="8683" y="5053"/>
                    <a:pt x="8398" y="5552"/>
                  </a:cubicBezTo>
                  <a:cubicBezTo>
                    <a:pt x="8279" y="5765"/>
                    <a:pt x="8161" y="5979"/>
                    <a:pt x="8018" y="6168"/>
                  </a:cubicBezTo>
                  <a:cubicBezTo>
                    <a:pt x="7473" y="6927"/>
                    <a:pt x="6714" y="7188"/>
                    <a:pt x="5836" y="7236"/>
                  </a:cubicBezTo>
                  <a:cubicBezTo>
                    <a:pt x="5480" y="7307"/>
                    <a:pt x="5148" y="7093"/>
                    <a:pt x="5030" y="6761"/>
                  </a:cubicBezTo>
                  <a:cubicBezTo>
                    <a:pt x="4579" y="5789"/>
                    <a:pt x="4389" y="4721"/>
                    <a:pt x="4508" y="3654"/>
                  </a:cubicBezTo>
                  <a:cubicBezTo>
                    <a:pt x="4531" y="3322"/>
                    <a:pt x="4650" y="2990"/>
                    <a:pt x="4816" y="2705"/>
                  </a:cubicBezTo>
                  <a:cubicBezTo>
                    <a:pt x="4911" y="2539"/>
                    <a:pt x="5006" y="2373"/>
                    <a:pt x="5077" y="2207"/>
                  </a:cubicBezTo>
                  <a:cubicBezTo>
                    <a:pt x="5124" y="1946"/>
                    <a:pt x="4982" y="1685"/>
                    <a:pt x="4745" y="1614"/>
                  </a:cubicBezTo>
                  <a:cubicBezTo>
                    <a:pt x="4555" y="1495"/>
                    <a:pt x="4318" y="1566"/>
                    <a:pt x="4199" y="1732"/>
                  </a:cubicBezTo>
                  <a:cubicBezTo>
                    <a:pt x="4057" y="1922"/>
                    <a:pt x="3938" y="2112"/>
                    <a:pt x="3844" y="2326"/>
                  </a:cubicBezTo>
                  <a:cubicBezTo>
                    <a:pt x="3535" y="3013"/>
                    <a:pt x="2895" y="3512"/>
                    <a:pt x="2159" y="3654"/>
                  </a:cubicBezTo>
                  <a:cubicBezTo>
                    <a:pt x="1732" y="3772"/>
                    <a:pt x="1258" y="3820"/>
                    <a:pt x="807" y="3772"/>
                  </a:cubicBezTo>
                  <a:cubicBezTo>
                    <a:pt x="665" y="3749"/>
                    <a:pt x="546" y="3725"/>
                    <a:pt x="428" y="3701"/>
                  </a:cubicBezTo>
                  <a:cubicBezTo>
                    <a:pt x="262" y="3654"/>
                    <a:pt x="143" y="3559"/>
                    <a:pt x="96" y="3393"/>
                  </a:cubicBezTo>
                  <a:cubicBezTo>
                    <a:pt x="1" y="3132"/>
                    <a:pt x="1" y="2847"/>
                    <a:pt x="72" y="2563"/>
                  </a:cubicBezTo>
                  <a:cubicBezTo>
                    <a:pt x="214" y="1946"/>
                    <a:pt x="641" y="1424"/>
                    <a:pt x="1211" y="1163"/>
                  </a:cubicBezTo>
                  <a:cubicBezTo>
                    <a:pt x="1685" y="950"/>
                    <a:pt x="2159" y="784"/>
                    <a:pt x="2658" y="618"/>
                  </a:cubicBezTo>
                  <a:cubicBezTo>
                    <a:pt x="2942" y="523"/>
                    <a:pt x="3251" y="475"/>
                    <a:pt x="3535" y="380"/>
                  </a:cubicBezTo>
                  <a:cubicBezTo>
                    <a:pt x="3796" y="333"/>
                    <a:pt x="4033" y="214"/>
                    <a:pt x="422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716963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9" name="Google Shape;860;p49">
              <a:extLst>
                <a:ext uri="{FF2B5EF4-FFF2-40B4-BE49-F238E27FC236}">
                  <a16:creationId xmlns:a16="http://schemas.microsoft.com/office/drawing/2014/main" id="{CCE6B308-6D7B-C790-2505-90C5F4F9A090}"/>
                </a:ext>
              </a:extLst>
            </p:cNvPr>
            <p:cNvSpPr/>
            <p:nvPr/>
          </p:nvSpPr>
          <p:spPr>
            <a:xfrm flipH="1">
              <a:off x="1952300" y="1043550"/>
              <a:ext cx="119225" cy="86600"/>
            </a:xfrm>
            <a:custGeom>
              <a:avLst/>
              <a:gdLst/>
              <a:ahLst/>
              <a:cxnLst/>
              <a:rect l="l" t="t" r="r" b="b"/>
              <a:pathLst>
                <a:path w="4769" h="3464" extrusionOk="0">
                  <a:moveTo>
                    <a:pt x="1" y="0"/>
                  </a:moveTo>
                  <a:cubicBezTo>
                    <a:pt x="428" y="24"/>
                    <a:pt x="855" y="119"/>
                    <a:pt x="1234" y="285"/>
                  </a:cubicBezTo>
                  <a:cubicBezTo>
                    <a:pt x="2421" y="759"/>
                    <a:pt x="3464" y="1518"/>
                    <a:pt x="4318" y="2491"/>
                  </a:cubicBezTo>
                  <a:cubicBezTo>
                    <a:pt x="4413" y="2609"/>
                    <a:pt x="4508" y="2752"/>
                    <a:pt x="4603" y="2894"/>
                  </a:cubicBezTo>
                  <a:cubicBezTo>
                    <a:pt x="4769" y="3108"/>
                    <a:pt x="4627" y="3416"/>
                    <a:pt x="4342" y="3440"/>
                  </a:cubicBezTo>
                  <a:cubicBezTo>
                    <a:pt x="4128" y="3463"/>
                    <a:pt x="3891" y="3416"/>
                    <a:pt x="3678" y="3321"/>
                  </a:cubicBezTo>
                  <a:cubicBezTo>
                    <a:pt x="3346" y="3131"/>
                    <a:pt x="2990" y="2918"/>
                    <a:pt x="2681" y="2681"/>
                  </a:cubicBezTo>
                  <a:cubicBezTo>
                    <a:pt x="2041" y="2182"/>
                    <a:pt x="1424" y="1661"/>
                    <a:pt x="808" y="1115"/>
                  </a:cubicBezTo>
                  <a:cubicBezTo>
                    <a:pt x="475" y="783"/>
                    <a:pt x="191" y="427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716963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grpSp>
          <p:nvGrpSpPr>
            <p:cNvPr id="10" name="Google Shape;861;p49">
              <a:extLst>
                <a:ext uri="{FF2B5EF4-FFF2-40B4-BE49-F238E27FC236}">
                  <a16:creationId xmlns:a16="http://schemas.microsoft.com/office/drawing/2014/main" id="{993CE27E-7341-CB47-AAEF-8E0AF80486DD}"/>
                </a:ext>
              </a:extLst>
            </p:cNvPr>
            <p:cNvGrpSpPr/>
            <p:nvPr/>
          </p:nvGrpSpPr>
          <p:grpSpPr>
            <a:xfrm>
              <a:off x="1474325" y="858525"/>
              <a:ext cx="808300" cy="1469525"/>
              <a:chOff x="1474325" y="858525"/>
              <a:chExt cx="808300" cy="1469525"/>
            </a:xfrm>
            <a:grpFill/>
          </p:grpSpPr>
          <p:sp>
            <p:nvSpPr>
              <p:cNvPr id="11" name="Google Shape;862;p49">
                <a:extLst>
                  <a:ext uri="{FF2B5EF4-FFF2-40B4-BE49-F238E27FC236}">
                    <a16:creationId xmlns:a16="http://schemas.microsoft.com/office/drawing/2014/main" id="{1A896E52-32C4-6F37-3054-CE6D848616EC}"/>
                  </a:ext>
                </a:extLst>
              </p:cNvPr>
              <p:cNvSpPr/>
              <p:nvPr/>
            </p:nvSpPr>
            <p:spPr>
              <a:xfrm flipH="1">
                <a:off x="1809975" y="858525"/>
                <a:ext cx="472650" cy="402675"/>
              </a:xfrm>
              <a:custGeom>
                <a:avLst/>
                <a:gdLst/>
                <a:ahLst/>
                <a:cxnLst/>
                <a:rect l="l" t="t" r="r" b="b"/>
                <a:pathLst>
                  <a:path w="18906" h="16107" extrusionOk="0">
                    <a:moveTo>
                      <a:pt x="4911" y="5812"/>
                    </a:moveTo>
                    <a:cubicBezTo>
                      <a:pt x="4816" y="5670"/>
                      <a:pt x="4768" y="5575"/>
                      <a:pt x="4697" y="5503"/>
                    </a:cubicBezTo>
                    <a:cubicBezTo>
                      <a:pt x="4009" y="4602"/>
                      <a:pt x="3487" y="3582"/>
                      <a:pt x="3108" y="2515"/>
                    </a:cubicBezTo>
                    <a:cubicBezTo>
                      <a:pt x="3013" y="2230"/>
                      <a:pt x="2918" y="1945"/>
                      <a:pt x="2847" y="1637"/>
                    </a:cubicBezTo>
                    <a:cubicBezTo>
                      <a:pt x="2799" y="1471"/>
                      <a:pt x="2728" y="1329"/>
                      <a:pt x="2633" y="1186"/>
                    </a:cubicBezTo>
                    <a:cubicBezTo>
                      <a:pt x="2491" y="1068"/>
                      <a:pt x="2539" y="830"/>
                      <a:pt x="2705" y="759"/>
                    </a:cubicBezTo>
                    <a:cubicBezTo>
                      <a:pt x="2847" y="641"/>
                      <a:pt x="3060" y="664"/>
                      <a:pt x="3155" y="830"/>
                    </a:cubicBezTo>
                    <a:cubicBezTo>
                      <a:pt x="3226" y="925"/>
                      <a:pt x="3298" y="1044"/>
                      <a:pt x="3345" y="1163"/>
                    </a:cubicBezTo>
                    <a:cubicBezTo>
                      <a:pt x="3772" y="2064"/>
                      <a:pt x="4199" y="2942"/>
                      <a:pt x="4626" y="3843"/>
                    </a:cubicBezTo>
                    <a:cubicBezTo>
                      <a:pt x="4863" y="4317"/>
                      <a:pt x="5148" y="4768"/>
                      <a:pt x="5527" y="5148"/>
                    </a:cubicBezTo>
                    <a:cubicBezTo>
                      <a:pt x="5575" y="5195"/>
                      <a:pt x="5622" y="5243"/>
                      <a:pt x="5741" y="5337"/>
                    </a:cubicBezTo>
                    <a:cubicBezTo>
                      <a:pt x="5622" y="4958"/>
                      <a:pt x="5551" y="4650"/>
                      <a:pt x="5456" y="4341"/>
                    </a:cubicBezTo>
                    <a:cubicBezTo>
                      <a:pt x="5290" y="3772"/>
                      <a:pt x="5266" y="3155"/>
                      <a:pt x="5385" y="2562"/>
                    </a:cubicBezTo>
                    <a:cubicBezTo>
                      <a:pt x="5551" y="1590"/>
                      <a:pt x="6192" y="783"/>
                      <a:pt x="7093" y="427"/>
                    </a:cubicBezTo>
                    <a:cubicBezTo>
                      <a:pt x="7591" y="214"/>
                      <a:pt x="8113" y="71"/>
                      <a:pt x="8635" y="48"/>
                    </a:cubicBezTo>
                    <a:cubicBezTo>
                      <a:pt x="9014" y="0"/>
                      <a:pt x="9394" y="71"/>
                      <a:pt x="9750" y="214"/>
                    </a:cubicBezTo>
                    <a:cubicBezTo>
                      <a:pt x="10082" y="356"/>
                      <a:pt x="10390" y="522"/>
                      <a:pt x="10698" y="712"/>
                    </a:cubicBezTo>
                    <a:cubicBezTo>
                      <a:pt x="11054" y="949"/>
                      <a:pt x="11339" y="1257"/>
                      <a:pt x="11552" y="1613"/>
                    </a:cubicBezTo>
                    <a:cubicBezTo>
                      <a:pt x="11908" y="2254"/>
                      <a:pt x="12193" y="2942"/>
                      <a:pt x="12359" y="3677"/>
                    </a:cubicBezTo>
                    <a:cubicBezTo>
                      <a:pt x="12406" y="3843"/>
                      <a:pt x="12454" y="3985"/>
                      <a:pt x="12501" y="4199"/>
                    </a:cubicBezTo>
                    <a:lnTo>
                      <a:pt x="12833" y="4033"/>
                    </a:lnTo>
                    <a:cubicBezTo>
                      <a:pt x="13830" y="3582"/>
                      <a:pt x="14850" y="3321"/>
                      <a:pt x="15964" y="3558"/>
                    </a:cubicBezTo>
                    <a:cubicBezTo>
                      <a:pt x="16676" y="3724"/>
                      <a:pt x="17340" y="4033"/>
                      <a:pt x="17910" y="4460"/>
                    </a:cubicBezTo>
                    <a:cubicBezTo>
                      <a:pt x="18076" y="4626"/>
                      <a:pt x="18218" y="4816"/>
                      <a:pt x="18313" y="5005"/>
                    </a:cubicBezTo>
                    <a:cubicBezTo>
                      <a:pt x="18740" y="5598"/>
                      <a:pt x="18906" y="6357"/>
                      <a:pt x="18764" y="7069"/>
                    </a:cubicBezTo>
                    <a:cubicBezTo>
                      <a:pt x="18692" y="7472"/>
                      <a:pt x="18550" y="7876"/>
                      <a:pt x="18313" y="8208"/>
                    </a:cubicBezTo>
                    <a:cubicBezTo>
                      <a:pt x="17720" y="9038"/>
                      <a:pt x="16913" y="9678"/>
                      <a:pt x="16012" y="10082"/>
                    </a:cubicBezTo>
                    <a:cubicBezTo>
                      <a:pt x="15466" y="10343"/>
                      <a:pt x="14897" y="10556"/>
                      <a:pt x="14328" y="10770"/>
                    </a:cubicBezTo>
                    <a:cubicBezTo>
                      <a:pt x="14185" y="11386"/>
                      <a:pt x="14185" y="11386"/>
                      <a:pt x="13545" y="11600"/>
                    </a:cubicBezTo>
                    <a:cubicBezTo>
                      <a:pt x="13450" y="11623"/>
                      <a:pt x="13355" y="11671"/>
                      <a:pt x="13213" y="11718"/>
                    </a:cubicBezTo>
                    <a:lnTo>
                      <a:pt x="13213" y="12003"/>
                    </a:lnTo>
                    <a:cubicBezTo>
                      <a:pt x="13260" y="12738"/>
                      <a:pt x="13071" y="13450"/>
                      <a:pt x="12691" y="14067"/>
                    </a:cubicBezTo>
                    <a:cubicBezTo>
                      <a:pt x="12644" y="14162"/>
                      <a:pt x="12572" y="14256"/>
                      <a:pt x="12501" y="14351"/>
                    </a:cubicBezTo>
                    <a:cubicBezTo>
                      <a:pt x="11885" y="15419"/>
                      <a:pt x="10888" y="15917"/>
                      <a:pt x="9702" y="16083"/>
                    </a:cubicBezTo>
                    <a:cubicBezTo>
                      <a:pt x="9465" y="16107"/>
                      <a:pt x="9204" y="16107"/>
                      <a:pt x="8967" y="16059"/>
                    </a:cubicBezTo>
                    <a:cubicBezTo>
                      <a:pt x="8374" y="15988"/>
                      <a:pt x="7852" y="15585"/>
                      <a:pt x="7638" y="15039"/>
                    </a:cubicBezTo>
                    <a:cubicBezTo>
                      <a:pt x="7306" y="14304"/>
                      <a:pt x="7093" y="13521"/>
                      <a:pt x="7022" y="12738"/>
                    </a:cubicBezTo>
                    <a:cubicBezTo>
                      <a:pt x="7022" y="12525"/>
                      <a:pt x="6998" y="12311"/>
                      <a:pt x="6927" y="12098"/>
                    </a:cubicBezTo>
                    <a:cubicBezTo>
                      <a:pt x="6429" y="12335"/>
                      <a:pt x="5883" y="12501"/>
                      <a:pt x="5338" y="12572"/>
                    </a:cubicBezTo>
                    <a:cubicBezTo>
                      <a:pt x="4816" y="12667"/>
                      <a:pt x="4270" y="12643"/>
                      <a:pt x="3748" y="12501"/>
                    </a:cubicBezTo>
                    <a:cubicBezTo>
                      <a:pt x="3179" y="12406"/>
                      <a:pt x="2728" y="11932"/>
                      <a:pt x="2633" y="11363"/>
                    </a:cubicBezTo>
                    <a:cubicBezTo>
                      <a:pt x="2420" y="10532"/>
                      <a:pt x="2657" y="9631"/>
                      <a:pt x="3226" y="8990"/>
                    </a:cubicBezTo>
                    <a:cubicBezTo>
                      <a:pt x="3725" y="8397"/>
                      <a:pt x="4389" y="7994"/>
                      <a:pt x="5148" y="7804"/>
                    </a:cubicBezTo>
                    <a:cubicBezTo>
                      <a:pt x="5551" y="7710"/>
                      <a:pt x="5954" y="7591"/>
                      <a:pt x="6358" y="7472"/>
                    </a:cubicBezTo>
                    <a:cubicBezTo>
                      <a:pt x="6547" y="7449"/>
                      <a:pt x="6737" y="7377"/>
                      <a:pt x="6903" y="7283"/>
                    </a:cubicBezTo>
                    <a:cubicBezTo>
                      <a:pt x="6571" y="7022"/>
                      <a:pt x="6192" y="6856"/>
                      <a:pt x="5788" y="6784"/>
                    </a:cubicBezTo>
                    <a:cubicBezTo>
                      <a:pt x="4579" y="6642"/>
                      <a:pt x="3369" y="6618"/>
                      <a:pt x="2159" y="6713"/>
                    </a:cubicBezTo>
                    <a:cubicBezTo>
                      <a:pt x="1827" y="6737"/>
                      <a:pt x="1471" y="6784"/>
                      <a:pt x="1139" y="6808"/>
                    </a:cubicBezTo>
                    <a:cubicBezTo>
                      <a:pt x="902" y="6784"/>
                      <a:pt x="641" y="6879"/>
                      <a:pt x="475" y="7045"/>
                    </a:cubicBezTo>
                    <a:cubicBezTo>
                      <a:pt x="380" y="7117"/>
                      <a:pt x="238" y="7117"/>
                      <a:pt x="166" y="7045"/>
                    </a:cubicBezTo>
                    <a:cubicBezTo>
                      <a:pt x="72" y="6974"/>
                      <a:pt x="24" y="6856"/>
                      <a:pt x="24" y="6737"/>
                    </a:cubicBezTo>
                    <a:cubicBezTo>
                      <a:pt x="0" y="6523"/>
                      <a:pt x="119" y="6334"/>
                      <a:pt x="309" y="6239"/>
                    </a:cubicBezTo>
                    <a:cubicBezTo>
                      <a:pt x="593" y="6120"/>
                      <a:pt x="854" y="6002"/>
                      <a:pt x="1163" y="5930"/>
                    </a:cubicBezTo>
                    <a:cubicBezTo>
                      <a:pt x="2230" y="5741"/>
                      <a:pt x="3345" y="5693"/>
                      <a:pt x="4436" y="5764"/>
                    </a:cubicBezTo>
                    <a:cubicBezTo>
                      <a:pt x="4579" y="5812"/>
                      <a:pt x="4697" y="5812"/>
                      <a:pt x="4911" y="5812"/>
                    </a:cubicBezTo>
                    <a:close/>
                    <a:moveTo>
                      <a:pt x="13925" y="9892"/>
                    </a:moveTo>
                    <a:cubicBezTo>
                      <a:pt x="14328" y="9797"/>
                      <a:pt x="14684" y="9655"/>
                      <a:pt x="15039" y="9465"/>
                    </a:cubicBezTo>
                    <a:cubicBezTo>
                      <a:pt x="15680" y="9180"/>
                      <a:pt x="16297" y="8824"/>
                      <a:pt x="16818" y="8374"/>
                    </a:cubicBezTo>
                    <a:cubicBezTo>
                      <a:pt x="17151" y="8113"/>
                      <a:pt x="17411" y="7781"/>
                      <a:pt x="17649" y="7425"/>
                    </a:cubicBezTo>
                    <a:cubicBezTo>
                      <a:pt x="17815" y="7117"/>
                      <a:pt x="17886" y="6737"/>
                      <a:pt x="17838" y="6381"/>
                    </a:cubicBezTo>
                    <a:cubicBezTo>
                      <a:pt x="17767" y="5764"/>
                      <a:pt x="17411" y="5219"/>
                      <a:pt x="16866" y="4934"/>
                    </a:cubicBezTo>
                    <a:cubicBezTo>
                      <a:pt x="15632" y="4246"/>
                      <a:pt x="14399" y="4341"/>
                      <a:pt x="13165" y="5005"/>
                    </a:cubicBezTo>
                    <a:cubicBezTo>
                      <a:pt x="13094" y="5029"/>
                      <a:pt x="13023" y="5100"/>
                      <a:pt x="12952" y="5148"/>
                    </a:cubicBezTo>
                    <a:cubicBezTo>
                      <a:pt x="12715" y="5314"/>
                      <a:pt x="12596" y="5551"/>
                      <a:pt x="12572" y="5836"/>
                    </a:cubicBezTo>
                    <a:cubicBezTo>
                      <a:pt x="12549" y="6049"/>
                      <a:pt x="12501" y="6286"/>
                      <a:pt x="12454" y="6500"/>
                    </a:cubicBezTo>
                    <a:cubicBezTo>
                      <a:pt x="12383" y="6690"/>
                      <a:pt x="12217" y="6808"/>
                      <a:pt x="12027" y="6808"/>
                    </a:cubicBezTo>
                    <a:cubicBezTo>
                      <a:pt x="11837" y="6856"/>
                      <a:pt x="11671" y="6761"/>
                      <a:pt x="11576" y="6618"/>
                    </a:cubicBezTo>
                    <a:cubicBezTo>
                      <a:pt x="11505" y="6476"/>
                      <a:pt x="11458" y="6334"/>
                      <a:pt x="11458" y="6191"/>
                    </a:cubicBezTo>
                    <a:cubicBezTo>
                      <a:pt x="11458" y="5978"/>
                      <a:pt x="11481" y="5764"/>
                      <a:pt x="11552" y="5575"/>
                    </a:cubicBezTo>
                    <a:cubicBezTo>
                      <a:pt x="11647" y="5290"/>
                      <a:pt x="11671" y="5005"/>
                      <a:pt x="11624" y="4721"/>
                    </a:cubicBezTo>
                    <a:cubicBezTo>
                      <a:pt x="11481" y="3914"/>
                      <a:pt x="11244" y="3108"/>
                      <a:pt x="10912" y="2325"/>
                    </a:cubicBezTo>
                    <a:cubicBezTo>
                      <a:pt x="10532" y="1471"/>
                      <a:pt x="9726" y="1139"/>
                      <a:pt x="8896" y="949"/>
                    </a:cubicBezTo>
                    <a:cubicBezTo>
                      <a:pt x="8825" y="925"/>
                      <a:pt x="8753" y="925"/>
                      <a:pt x="8658" y="949"/>
                    </a:cubicBezTo>
                    <a:cubicBezTo>
                      <a:pt x="8303" y="997"/>
                      <a:pt x="7947" y="1068"/>
                      <a:pt x="7615" y="1186"/>
                    </a:cubicBezTo>
                    <a:cubicBezTo>
                      <a:pt x="6832" y="1400"/>
                      <a:pt x="6263" y="2111"/>
                      <a:pt x="6215" y="2918"/>
                    </a:cubicBezTo>
                    <a:cubicBezTo>
                      <a:pt x="6168" y="3345"/>
                      <a:pt x="6192" y="3772"/>
                      <a:pt x="6310" y="4175"/>
                    </a:cubicBezTo>
                    <a:cubicBezTo>
                      <a:pt x="6452" y="4721"/>
                      <a:pt x="6666" y="5290"/>
                      <a:pt x="6903" y="5812"/>
                    </a:cubicBezTo>
                    <a:cubicBezTo>
                      <a:pt x="7022" y="6168"/>
                      <a:pt x="7283" y="6429"/>
                      <a:pt x="7615" y="6595"/>
                    </a:cubicBezTo>
                    <a:lnTo>
                      <a:pt x="7923" y="6761"/>
                    </a:lnTo>
                    <a:cubicBezTo>
                      <a:pt x="8564" y="6571"/>
                      <a:pt x="9228" y="6618"/>
                      <a:pt x="9821" y="6856"/>
                    </a:cubicBezTo>
                    <a:cubicBezTo>
                      <a:pt x="11291" y="7377"/>
                      <a:pt x="12596" y="8279"/>
                      <a:pt x="13616" y="9489"/>
                    </a:cubicBezTo>
                    <a:cubicBezTo>
                      <a:pt x="13735" y="9607"/>
                      <a:pt x="13830" y="9750"/>
                      <a:pt x="13925" y="9892"/>
                    </a:cubicBezTo>
                    <a:close/>
                    <a:moveTo>
                      <a:pt x="7757" y="7852"/>
                    </a:moveTo>
                    <a:cubicBezTo>
                      <a:pt x="7567" y="8042"/>
                      <a:pt x="7330" y="8184"/>
                      <a:pt x="7069" y="8231"/>
                    </a:cubicBezTo>
                    <a:cubicBezTo>
                      <a:pt x="6761" y="8303"/>
                      <a:pt x="6476" y="8350"/>
                      <a:pt x="6168" y="8445"/>
                    </a:cubicBezTo>
                    <a:cubicBezTo>
                      <a:pt x="5693" y="8611"/>
                      <a:pt x="5219" y="8777"/>
                      <a:pt x="4745" y="8990"/>
                    </a:cubicBezTo>
                    <a:cubicBezTo>
                      <a:pt x="4175" y="9275"/>
                      <a:pt x="3748" y="9773"/>
                      <a:pt x="3582" y="10390"/>
                    </a:cubicBezTo>
                    <a:cubicBezTo>
                      <a:pt x="3511" y="10675"/>
                      <a:pt x="3535" y="10959"/>
                      <a:pt x="3630" y="11244"/>
                    </a:cubicBezTo>
                    <a:cubicBezTo>
                      <a:pt x="3677" y="11386"/>
                      <a:pt x="3796" y="11505"/>
                      <a:pt x="3938" y="11529"/>
                    </a:cubicBezTo>
                    <a:cubicBezTo>
                      <a:pt x="4057" y="11576"/>
                      <a:pt x="4199" y="11600"/>
                      <a:pt x="4318" y="11600"/>
                    </a:cubicBezTo>
                    <a:cubicBezTo>
                      <a:pt x="4792" y="11647"/>
                      <a:pt x="5243" y="11600"/>
                      <a:pt x="5670" y="11481"/>
                    </a:cubicBezTo>
                    <a:cubicBezTo>
                      <a:pt x="6429" y="11339"/>
                      <a:pt x="7045" y="10841"/>
                      <a:pt x="7354" y="10177"/>
                    </a:cubicBezTo>
                    <a:cubicBezTo>
                      <a:pt x="7449" y="9963"/>
                      <a:pt x="7567" y="9750"/>
                      <a:pt x="7710" y="9583"/>
                    </a:cubicBezTo>
                    <a:cubicBezTo>
                      <a:pt x="7828" y="9394"/>
                      <a:pt x="8065" y="9346"/>
                      <a:pt x="8279" y="9441"/>
                    </a:cubicBezTo>
                    <a:cubicBezTo>
                      <a:pt x="8516" y="9536"/>
                      <a:pt x="8635" y="9773"/>
                      <a:pt x="8587" y="10034"/>
                    </a:cubicBezTo>
                    <a:cubicBezTo>
                      <a:pt x="8540" y="10200"/>
                      <a:pt x="8445" y="10366"/>
                      <a:pt x="8350" y="10532"/>
                    </a:cubicBezTo>
                    <a:cubicBezTo>
                      <a:pt x="8160" y="10817"/>
                      <a:pt x="8065" y="11149"/>
                      <a:pt x="8018" y="11505"/>
                    </a:cubicBezTo>
                    <a:cubicBezTo>
                      <a:pt x="7923" y="12549"/>
                      <a:pt x="8113" y="13616"/>
                      <a:pt x="8540" y="14589"/>
                    </a:cubicBezTo>
                    <a:cubicBezTo>
                      <a:pt x="8658" y="14944"/>
                      <a:pt x="9014" y="15134"/>
                      <a:pt x="9370" y="15087"/>
                    </a:cubicBezTo>
                    <a:cubicBezTo>
                      <a:pt x="10224" y="15016"/>
                      <a:pt x="11007" y="14755"/>
                      <a:pt x="11529" y="14019"/>
                    </a:cubicBezTo>
                    <a:cubicBezTo>
                      <a:pt x="11671" y="13806"/>
                      <a:pt x="11813" y="13592"/>
                      <a:pt x="11908" y="13379"/>
                    </a:cubicBezTo>
                    <a:cubicBezTo>
                      <a:pt x="12193" y="12904"/>
                      <a:pt x="12288" y="12335"/>
                      <a:pt x="12145" y="11790"/>
                    </a:cubicBezTo>
                    <a:cubicBezTo>
                      <a:pt x="12074" y="11742"/>
                      <a:pt x="12027" y="11695"/>
                      <a:pt x="11956" y="11671"/>
                    </a:cubicBezTo>
                    <a:cubicBezTo>
                      <a:pt x="11481" y="11505"/>
                      <a:pt x="11054" y="11268"/>
                      <a:pt x="10675" y="10936"/>
                    </a:cubicBezTo>
                    <a:cubicBezTo>
                      <a:pt x="10366" y="10698"/>
                      <a:pt x="10082" y="10485"/>
                      <a:pt x="9773" y="10224"/>
                    </a:cubicBezTo>
                    <a:cubicBezTo>
                      <a:pt x="8991" y="9560"/>
                      <a:pt x="8160" y="8896"/>
                      <a:pt x="7757" y="7852"/>
                    </a:cubicBezTo>
                    <a:close/>
                    <a:moveTo>
                      <a:pt x="8421" y="7401"/>
                    </a:moveTo>
                    <a:cubicBezTo>
                      <a:pt x="8635" y="7804"/>
                      <a:pt x="8919" y="8184"/>
                      <a:pt x="9275" y="8492"/>
                    </a:cubicBezTo>
                    <a:cubicBezTo>
                      <a:pt x="9868" y="9038"/>
                      <a:pt x="10485" y="9583"/>
                      <a:pt x="11125" y="10082"/>
                    </a:cubicBezTo>
                    <a:cubicBezTo>
                      <a:pt x="11434" y="10319"/>
                      <a:pt x="11766" y="10532"/>
                      <a:pt x="12122" y="10722"/>
                    </a:cubicBezTo>
                    <a:cubicBezTo>
                      <a:pt x="12335" y="10817"/>
                      <a:pt x="12549" y="10864"/>
                      <a:pt x="12786" y="10841"/>
                    </a:cubicBezTo>
                    <a:cubicBezTo>
                      <a:pt x="13071" y="10817"/>
                      <a:pt x="13213" y="10509"/>
                      <a:pt x="13047" y="10295"/>
                    </a:cubicBezTo>
                    <a:cubicBezTo>
                      <a:pt x="12952" y="10153"/>
                      <a:pt x="12857" y="10010"/>
                      <a:pt x="12738" y="9892"/>
                    </a:cubicBezTo>
                    <a:cubicBezTo>
                      <a:pt x="11908" y="8919"/>
                      <a:pt x="10865" y="8160"/>
                      <a:pt x="9678" y="7686"/>
                    </a:cubicBezTo>
                    <a:cubicBezTo>
                      <a:pt x="9299" y="7520"/>
                      <a:pt x="8872" y="7425"/>
                      <a:pt x="8445" y="74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716963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grpSp>
            <p:nvGrpSpPr>
              <p:cNvPr id="12" name="Google Shape;863;p49">
                <a:extLst>
                  <a:ext uri="{FF2B5EF4-FFF2-40B4-BE49-F238E27FC236}">
                    <a16:creationId xmlns:a16="http://schemas.microsoft.com/office/drawing/2014/main" id="{303B195C-EC99-4B43-117D-52EA87683F11}"/>
                  </a:ext>
                </a:extLst>
              </p:cNvPr>
              <p:cNvGrpSpPr/>
              <p:nvPr/>
            </p:nvGrpSpPr>
            <p:grpSpPr>
              <a:xfrm>
                <a:off x="1474325" y="1168675"/>
                <a:ext cx="407425" cy="1159375"/>
                <a:chOff x="1474325" y="1168675"/>
                <a:chExt cx="407425" cy="1159375"/>
              </a:xfrm>
              <a:grpFill/>
            </p:grpSpPr>
            <p:sp>
              <p:nvSpPr>
                <p:cNvPr id="13" name="Google Shape;864;p49">
                  <a:extLst>
                    <a:ext uri="{FF2B5EF4-FFF2-40B4-BE49-F238E27FC236}">
                      <a16:creationId xmlns:a16="http://schemas.microsoft.com/office/drawing/2014/main" id="{DC2941A3-8CD9-A1A8-125B-3A27D69525C9}"/>
                    </a:ext>
                  </a:extLst>
                </p:cNvPr>
                <p:cNvSpPr/>
                <p:nvPr/>
              </p:nvSpPr>
              <p:spPr>
                <a:xfrm flipH="1">
                  <a:off x="1751250" y="1216700"/>
                  <a:ext cx="55175" cy="52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7" h="2089" extrusionOk="0">
                      <a:moveTo>
                        <a:pt x="1661" y="190"/>
                      </a:moveTo>
                      <a:cubicBezTo>
                        <a:pt x="2206" y="499"/>
                        <a:pt x="2183" y="949"/>
                        <a:pt x="1850" y="1543"/>
                      </a:cubicBezTo>
                      <a:cubicBezTo>
                        <a:pt x="1589" y="1922"/>
                        <a:pt x="1068" y="2088"/>
                        <a:pt x="641" y="1875"/>
                      </a:cubicBezTo>
                      <a:cubicBezTo>
                        <a:pt x="237" y="1685"/>
                        <a:pt x="0" y="1234"/>
                        <a:pt x="95" y="807"/>
                      </a:cubicBezTo>
                      <a:cubicBezTo>
                        <a:pt x="166" y="333"/>
                        <a:pt x="593" y="1"/>
                        <a:pt x="1068" y="24"/>
                      </a:cubicBezTo>
                      <a:cubicBezTo>
                        <a:pt x="1281" y="48"/>
                        <a:pt x="1471" y="119"/>
                        <a:pt x="1661" y="19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716963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4" name="Google Shape;865;p49">
                  <a:extLst>
                    <a:ext uri="{FF2B5EF4-FFF2-40B4-BE49-F238E27FC236}">
                      <a16:creationId xmlns:a16="http://schemas.microsoft.com/office/drawing/2014/main" id="{D65CFC85-A03A-E97F-D375-0A6309E86670}"/>
                    </a:ext>
                  </a:extLst>
                </p:cNvPr>
                <p:cNvSpPr/>
                <p:nvPr/>
              </p:nvSpPr>
              <p:spPr>
                <a:xfrm flipH="1">
                  <a:off x="1594700" y="1504900"/>
                  <a:ext cx="51025" cy="51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41" h="2041" extrusionOk="0">
                      <a:moveTo>
                        <a:pt x="1495" y="262"/>
                      </a:moveTo>
                      <a:cubicBezTo>
                        <a:pt x="1922" y="523"/>
                        <a:pt x="2041" y="1092"/>
                        <a:pt x="1780" y="1495"/>
                      </a:cubicBezTo>
                      <a:cubicBezTo>
                        <a:pt x="1495" y="1922"/>
                        <a:pt x="949" y="2041"/>
                        <a:pt x="522" y="1756"/>
                      </a:cubicBezTo>
                      <a:cubicBezTo>
                        <a:pt x="119" y="1495"/>
                        <a:pt x="1" y="926"/>
                        <a:pt x="261" y="523"/>
                      </a:cubicBezTo>
                      <a:cubicBezTo>
                        <a:pt x="522" y="120"/>
                        <a:pt x="1092" y="1"/>
                        <a:pt x="1495" y="2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716963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5" name="Google Shape;866;p49">
                  <a:extLst>
                    <a:ext uri="{FF2B5EF4-FFF2-40B4-BE49-F238E27FC236}">
                      <a16:creationId xmlns:a16="http://schemas.microsoft.com/office/drawing/2014/main" id="{264BE31A-292D-E202-535C-BB11BD7339B0}"/>
                    </a:ext>
                  </a:extLst>
                </p:cNvPr>
                <p:cNvSpPr/>
                <p:nvPr/>
              </p:nvSpPr>
              <p:spPr>
                <a:xfrm flipH="1">
                  <a:off x="1592925" y="1618775"/>
                  <a:ext cx="74150" cy="68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2729" extrusionOk="0">
                      <a:moveTo>
                        <a:pt x="1922" y="570"/>
                      </a:moveTo>
                      <a:cubicBezTo>
                        <a:pt x="2966" y="1139"/>
                        <a:pt x="2088" y="2728"/>
                        <a:pt x="1044" y="2159"/>
                      </a:cubicBezTo>
                      <a:cubicBezTo>
                        <a:pt x="1" y="1566"/>
                        <a:pt x="855" y="0"/>
                        <a:pt x="1922" y="57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716963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6" name="Google Shape;867;p49">
                  <a:extLst>
                    <a:ext uri="{FF2B5EF4-FFF2-40B4-BE49-F238E27FC236}">
                      <a16:creationId xmlns:a16="http://schemas.microsoft.com/office/drawing/2014/main" id="{ED618834-2C26-AF79-F5BF-3B7AB397AC9C}"/>
                    </a:ext>
                  </a:extLst>
                </p:cNvPr>
                <p:cNvSpPr/>
                <p:nvPr/>
              </p:nvSpPr>
              <p:spPr>
                <a:xfrm flipH="1">
                  <a:off x="1800475" y="1719000"/>
                  <a:ext cx="58725" cy="61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9" h="2444" extrusionOk="0">
                      <a:moveTo>
                        <a:pt x="1755" y="237"/>
                      </a:moveTo>
                      <a:cubicBezTo>
                        <a:pt x="2182" y="475"/>
                        <a:pt x="2348" y="996"/>
                        <a:pt x="2087" y="1423"/>
                      </a:cubicBezTo>
                      <a:cubicBezTo>
                        <a:pt x="1518" y="2443"/>
                        <a:pt x="0" y="1566"/>
                        <a:pt x="569" y="570"/>
                      </a:cubicBezTo>
                      <a:cubicBezTo>
                        <a:pt x="807" y="143"/>
                        <a:pt x="1352" y="0"/>
                        <a:pt x="1755" y="2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716963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7" name="Google Shape;868;p49">
                  <a:extLst>
                    <a:ext uri="{FF2B5EF4-FFF2-40B4-BE49-F238E27FC236}">
                      <a16:creationId xmlns:a16="http://schemas.microsoft.com/office/drawing/2014/main" id="{183352D3-FB4B-5194-325B-D786A35545DC}"/>
                    </a:ext>
                  </a:extLst>
                </p:cNvPr>
                <p:cNvSpPr/>
                <p:nvPr/>
              </p:nvSpPr>
              <p:spPr>
                <a:xfrm flipH="1">
                  <a:off x="1585800" y="2272875"/>
                  <a:ext cx="51025" cy="55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41" h="2207" extrusionOk="0">
                      <a:moveTo>
                        <a:pt x="1779" y="1566"/>
                      </a:moveTo>
                      <a:cubicBezTo>
                        <a:pt x="1400" y="2207"/>
                        <a:pt x="404" y="2088"/>
                        <a:pt x="214" y="1353"/>
                      </a:cubicBezTo>
                      <a:cubicBezTo>
                        <a:pt x="0" y="594"/>
                        <a:pt x="807" y="0"/>
                        <a:pt x="1471" y="380"/>
                      </a:cubicBezTo>
                      <a:cubicBezTo>
                        <a:pt x="1898" y="594"/>
                        <a:pt x="2040" y="1139"/>
                        <a:pt x="1779" y="15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716963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8" name="Google Shape;869;p49">
                  <a:extLst>
                    <a:ext uri="{FF2B5EF4-FFF2-40B4-BE49-F238E27FC236}">
                      <a16:creationId xmlns:a16="http://schemas.microsoft.com/office/drawing/2014/main" id="{F060EF00-3C66-150E-5460-33BA3986ECCC}"/>
                    </a:ext>
                  </a:extLst>
                </p:cNvPr>
                <p:cNvSpPr/>
                <p:nvPr/>
              </p:nvSpPr>
              <p:spPr>
                <a:xfrm flipH="1">
                  <a:off x="1474325" y="2036250"/>
                  <a:ext cx="43900" cy="4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56" h="1970" extrusionOk="0">
                      <a:moveTo>
                        <a:pt x="451" y="1804"/>
                      </a:moveTo>
                      <a:cubicBezTo>
                        <a:pt x="167" y="1614"/>
                        <a:pt x="1" y="1258"/>
                        <a:pt x="72" y="926"/>
                      </a:cubicBezTo>
                      <a:cubicBezTo>
                        <a:pt x="238" y="96"/>
                        <a:pt x="1353" y="1"/>
                        <a:pt x="1661" y="784"/>
                      </a:cubicBezTo>
                      <a:cubicBezTo>
                        <a:pt x="1708" y="950"/>
                        <a:pt x="1732" y="1116"/>
                        <a:pt x="1732" y="1282"/>
                      </a:cubicBezTo>
                      <a:cubicBezTo>
                        <a:pt x="1756" y="1638"/>
                        <a:pt x="1471" y="1922"/>
                        <a:pt x="1115" y="1946"/>
                      </a:cubicBezTo>
                      <a:cubicBezTo>
                        <a:pt x="878" y="1970"/>
                        <a:pt x="665" y="1899"/>
                        <a:pt x="451" y="180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716963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9" name="Google Shape;870;p49">
                  <a:extLst>
                    <a:ext uri="{FF2B5EF4-FFF2-40B4-BE49-F238E27FC236}">
                      <a16:creationId xmlns:a16="http://schemas.microsoft.com/office/drawing/2014/main" id="{E4A11D91-DF45-040D-3060-76384ACE3BDF}"/>
                    </a:ext>
                  </a:extLst>
                </p:cNvPr>
                <p:cNvSpPr/>
                <p:nvPr/>
              </p:nvSpPr>
              <p:spPr>
                <a:xfrm flipH="1">
                  <a:off x="1735250" y="1797875"/>
                  <a:ext cx="58125" cy="55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5" h="2230" extrusionOk="0">
                      <a:moveTo>
                        <a:pt x="546" y="1684"/>
                      </a:moveTo>
                      <a:cubicBezTo>
                        <a:pt x="142" y="1471"/>
                        <a:pt x="0" y="949"/>
                        <a:pt x="261" y="546"/>
                      </a:cubicBezTo>
                      <a:cubicBezTo>
                        <a:pt x="451" y="142"/>
                        <a:pt x="973" y="0"/>
                        <a:pt x="1376" y="261"/>
                      </a:cubicBezTo>
                      <a:cubicBezTo>
                        <a:pt x="2325" y="807"/>
                        <a:pt x="1471" y="2230"/>
                        <a:pt x="546" y="16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716963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20" name="Google Shape;871;p49">
                  <a:extLst>
                    <a:ext uri="{FF2B5EF4-FFF2-40B4-BE49-F238E27FC236}">
                      <a16:creationId xmlns:a16="http://schemas.microsoft.com/office/drawing/2014/main" id="{920F1EC8-244C-0276-04FA-2A8D9096C382}"/>
                    </a:ext>
                  </a:extLst>
                </p:cNvPr>
                <p:cNvSpPr/>
                <p:nvPr/>
              </p:nvSpPr>
              <p:spPr>
                <a:xfrm flipH="1">
                  <a:off x="1723975" y="1648425"/>
                  <a:ext cx="46275" cy="36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51" h="1448" extrusionOk="0">
                      <a:moveTo>
                        <a:pt x="1305" y="95"/>
                      </a:moveTo>
                      <a:cubicBezTo>
                        <a:pt x="1850" y="427"/>
                        <a:pt x="1779" y="1068"/>
                        <a:pt x="1423" y="1258"/>
                      </a:cubicBezTo>
                      <a:cubicBezTo>
                        <a:pt x="1115" y="1424"/>
                        <a:pt x="759" y="1447"/>
                        <a:pt x="427" y="1329"/>
                      </a:cubicBezTo>
                      <a:cubicBezTo>
                        <a:pt x="142" y="1186"/>
                        <a:pt x="0" y="902"/>
                        <a:pt x="48" y="593"/>
                      </a:cubicBezTo>
                      <a:cubicBezTo>
                        <a:pt x="95" y="285"/>
                        <a:pt x="332" y="48"/>
                        <a:pt x="641" y="0"/>
                      </a:cubicBezTo>
                      <a:cubicBezTo>
                        <a:pt x="854" y="24"/>
                        <a:pt x="1068" y="48"/>
                        <a:pt x="1305" y="9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716963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21" name="Google Shape;872;p49">
                  <a:extLst>
                    <a:ext uri="{FF2B5EF4-FFF2-40B4-BE49-F238E27FC236}">
                      <a16:creationId xmlns:a16="http://schemas.microsoft.com/office/drawing/2014/main" id="{85515D72-1825-6B00-2E55-F167CB91DA59}"/>
                    </a:ext>
                  </a:extLst>
                </p:cNvPr>
                <p:cNvSpPr/>
                <p:nvPr/>
              </p:nvSpPr>
              <p:spPr>
                <a:xfrm flipH="1">
                  <a:off x="1504550" y="2170275"/>
                  <a:ext cx="41550" cy="42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62" h="1685" extrusionOk="0">
                      <a:moveTo>
                        <a:pt x="1448" y="1234"/>
                      </a:moveTo>
                      <a:cubicBezTo>
                        <a:pt x="1234" y="1590"/>
                        <a:pt x="783" y="1685"/>
                        <a:pt x="451" y="1471"/>
                      </a:cubicBezTo>
                      <a:cubicBezTo>
                        <a:pt x="119" y="1258"/>
                        <a:pt x="1" y="831"/>
                        <a:pt x="190" y="475"/>
                      </a:cubicBezTo>
                      <a:cubicBezTo>
                        <a:pt x="404" y="119"/>
                        <a:pt x="878" y="1"/>
                        <a:pt x="1234" y="238"/>
                      </a:cubicBezTo>
                      <a:cubicBezTo>
                        <a:pt x="1566" y="451"/>
                        <a:pt x="1661" y="902"/>
                        <a:pt x="1448" y="12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716963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22" name="Google Shape;873;p49">
                  <a:extLst>
                    <a:ext uri="{FF2B5EF4-FFF2-40B4-BE49-F238E27FC236}">
                      <a16:creationId xmlns:a16="http://schemas.microsoft.com/office/drawing/2014/main" id="{9D366020-173E-4C7D-4F07-72CAC86F4978}"/>
                    </a:ext>
                  </a:extLst>
                </p:cNvPr>
                <p:cNvSpPr/>
                <p:nvPr/>
              </p:nvSpPr>
              <p:spPr>
                <a:xfrm flipH="1">
                  <a:off x="1657550" y="1759325"/>
                  <a:ext cx="51025" cy="48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41" h="1922" extrusionOk="0">
                      <a:moveTo>
                        <a:pt x="807" y="1708"/>
                      </a:moveTo>
                      <a:cubicBezTo>
                        <a:pt x="0" y="1210"/>
                        <a:pt x="735" y="0"/>
                        <a:pt x="1542" y="475"/>
                      </a:cubicBezTo>
                      <a:cubicBezTo>
                        <a:pt x="1922" y="664"/>
                        <a:pt x="2040" y="1139"/>
                        <a:pt x="1803" y="1495"/>
                      </a:cubicBezTo>
                      <a:cubicBezTo>
                        <a:pt x="1589" y="1827"/>
                        <a:pt x="1139" y="1922"/>
                        <a:pt x="807" y="170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716963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23" name="Google Shape;874;p49">
                  <a:extLst>
                    <a:ext uri="{FF2B5EF4-FFF2-40B4-BE49-F238E27FC236}">
                      <a16:creationId xmlns:a16="http://schemas.microsoft.com/office/drawing/2014/main" id="{F892CA55-0D77-6B40-B993-08836D05DD43}"/>
                    </a:ext>
                  </a:extLst>
                </p:cNvPr>
                <p:cNvSpPr/>
                <p:nvPr/>
              </p:nvSpPr>
              <p:spPr>
                <a:xfrm flipH="1">
                  <a:off x="1554375" y="1686975"/>
                  <a:ext cx="54575" cy="58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83" h="2349" extrusionOk="0">
                      <a:moveTo>
                        <a:pt x="498" y="783"/>
                      </a:moveTo>
                      <a:cubicBezTo>
                        <a:pt x="973" y="0"/>
                        <a:pt x="2183" y="688"/>
                        <a:pt x="1732" y="1518"/>
                      </a:cubicBezTo>
                      <a:cubicBezTo>
                        <a:pt x="1257" y="2349"/>
                        <a:pt x="0" y="1613"/>
                        <a:pt x="498" y="78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716963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24" name="Google Shape;875;p49">
                  <a:extLst>
                    <a:ext uri="{FF2B5EF4-FFF2-40B4-BE49-F238E27FC236}">
                      <a16:creationId xmlns:a16="http://schemas.microsoft.com/office/drawing/2014/main" id="{187B4DA8-2A52-DC59-D251-E363449E91DB}"/>
                    </a:ext>
                  </a:extLst>
                </p:cNvPr>
                <p:cNvSpPr/>
                <p:nvPr/>
              </p:nvSpPr>
              <p:spPr>
                <a:xfrm flipH="1">
                  <a:off x="1511075" y="1793725"/>
                  <a:ext cx="37975" cy="3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19" h="1590" extrusionOk="0">
                      <a:moveTo>
                        <a:pt x="474" y="1376"/>
                      </a:moveTo>
                      <a:cubicBezTo>
                        <a:pt x="166" y="1234"/>
                        <a:pt x="0" y="854"/>
                        <a:pt x="142" y="522"/>
                      </a:cubicBezTo>
                      <a:cubicBezTo>
                        <a:pt x="261" y="190"/>
                        <a:pt x="617" y="0"/>
                        <a:pt x="949" y="71"/>
                      </a:cubicBezTo>
                      <a:cubicBezTo>
                        <a:pt x="1305" y="166"/>
                        <a:pt x="1518" y="498"/>
                        <a:pt x="1494" y="830"/>
                      </a:cubicBezTo>
                      <a:cubicBezTo>
                        <a:pt x="1471" y="925"/>
                        <a:pt x="1447" y="996"/>
                        <a:pt x="1423" y="1067"/>
                      </a:cubicBezTo>
                      <a:cubicBezTo>
                        <a:pt x="1352" y="1400"/>
                        <a:pt x="996" y="1589"/>
                        <a:pt x="688" y="1471"/>
                      </a:cubicBezTo>
                      <a:cubicBezTo>
                        <a:pt x="593" y="1447"/>
                        <a:pt x="522" y="1400"/>
                        <a:pt x="474" y="13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716963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25" name="Google Shape;876;p49">
                  <a:extLst>
                    <a:ext uri="{FF2B5EF4-FFF2-40B4-BE49-F238E27FC236}">
                      <a16:creationId xmlns:a16="http://schemas.microsoft.com/office/drawing/2014/main" id="{1C6A8891-0DAE-4222-787C-47B8581D61BF}"/>
                    </a:ext>
                  </a:extLst>
                </p:cNvPr>
                <p:cNvSpPr/>
                <p:nvPr/>
              </p:nvSpPr>
              <p:spPr>
                <a:xfrm flipH="1">
                  <a:off x="1620200" y="1401125"/>
                  <a:ext cx="40350" cy="45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14" h="1828" extrusionOk="0">
                      <a:moveTo>
                        <a:pt x="404" y="1495"/>
                      </a:moveTo>
                      <a:cubicBezTo>
                        <a:pt x="95" y="1282"/>
                        <a:pt x="1" y="879"/>
                        <a:pt x="167" y="546"/>
                      </a:cubicBezTo>
                      <a:cubicBezTo>
                        <a:pt x="475" y="1"/>
                        <a:pt x="1305" y="119"/>
                        <a:pt x="1471" y="736"/>
                      </a:cubicBezTo>
                      <a:cubicBezTo>
                        <a:pt x="1614" y="1353"/>
                        <a:pt x="949" y="1827"/>
                        <a:pt x="404" y="149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716963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26" name="Google Shape;877;p49">
                  <a:extLst>
                    <a:ext uri="{FF2B5EF4-FFF2-40B4-BE49-F238E27FC236}">
                      <a16:creationId xmlns:a16="http://schemas.microsoft.com/office/drawing/2014/main" id="{4B6E6552-D80F-DA00-9783-46D589A24F10}"/>
                    </a:ext>
                  </a:extLst>
                </p:cNvPr>
                <p:cNvSpPr/>
                <p:nvPr/>
              </p:nvSpPr>
              <p:spPr>
                <a:xfrm flipH="1">
                  <a:off x="1663500" y="1304475"/>
                  <a:ext cx="40350" cy="3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14" h="1590" extrusionOk="0">
                      <a:moveTo>
                        <a:pt x="1424" y="1163"/>
                      </a:moveTo>
                      <a:cubicBezTo>
                        <a:pt x="1234" y="1471"/>
                        <a:pt x="807" y="1590"/>
                        <a:pt x="499" y="1424"/>
                      </a:cubicBezTo>
                      <a:cubicBezTo>
                        <a:pt x="143" y="1234"/>
                        <a:pt x="1" y="783"/>
                        <a:pt x="214" y="451"/>
                      </a:cubicBezTo>
                      <a:cubicBezTo>
                        <a:pt x="380" y="119"/>
                        <a:pt x="807" y="0"/>
                        <a:pt x="1139" y="190"/>
                      </a:cubicBezTo>
                      <a:cubicBezTo>
                        <a:pt x="1495" y="356"/>
                        <a:pt x="1614" y="807"/>
                        <a:pt x="1424" y="11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716963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27" name="Google Shape;878;p49">
                  <a:extLst>
                    <a:ext uri="{FF2B5EF4-FFF2-40B4-BE49-F238E27FC236}">
                      <a16:creationId xmlns:a16="http://schemas.microsoft.com/office/drawing/2014/main" id="{B71408D7-FF2B-10B8-379F-6392BED42845}"/>
                    </a:ext>
                  </a:extLst>
                </p:cNvPr>
                <p:cNvSpPr/>
                <p:nvPr/>
              </p:nvSpPr>
              <p:spPr>
                <a:xfrm flipH="1">
                  <a:off x="1842575" y="1168675"/>
                  <a:ext cx="39175" cy="39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7" h="1566" extrusionOk="0">
                      <a:moveTo>
                        <a:pt x="1092" y="166"/>
                      </a:moveTo>
                      <a:cubicBezTo>
                        <a:pt x="1448" y="356"/>
                        <a:pt x="1566" y="759"/>
                        <a:pt x="1400" y="1115"/>
                      </a:cubicBezTo>
                      <a:cubicBezTo>
                        <a:pt x="1210" y="1447"/>
                        <a:pt x="807" y="1566"/>
                        <a:pt x="475" y="1400"/>
                      </a:cubicBezTo>
                      <a:cubicBezTo>
                        <a:pt x="119" y="1234"/>
                        <a:pt x="1" y="807"/>
                        <a:pt x="167" y="475"/>
                      </a:cubicBezTo>
                      <a:cubicBezTo>
                        <a:pt x="333" y="119"/>
                        <a:pt x="760" y="0"/>
                        <a:pt x="1092" y="1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716963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28" name="Google Shape;879;p49">
                  <a:extLst>
                    <a:ext uri="{FF2B5EF4-FFF2-40B4-BE49-F238E27FC236}">
                      <a16:creationId xmlns:a16="http://schemas.microsoft.com/office/drawing/2014/main" id="{F7B79928-7034-DFB9-7768-0E685DBE34EF}"/>
                    </a:ext>
                  </a:extLst>
                </p:cNvPr>
                <p:cNvSpPr/>
                <p:nvPr/>
              </p:nvSpPr>
              <p:spPr>
                <a:xfrm flipH="1">
                  <a:off x="1483200" y="1905200"/>
                  <a:ext cx="33850" cy="40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4" h="1614" extrusionOk="0">
                      <a:moveTo>
                        <a:pt x="1140" y="1187"/>
                      </a:moveTo>
                      <a:cubicBezTo>
                        <a:pt x="997" y="1471"/>
                        <a:pt x="689" y="1614"/>
                        <a:pt x="404" y="1519"/>
                      </a:cubicBezTo>
                      <a:cubicBezTo>
                        <a:pt x="167" y="1448"/>
                        <a:pt x="1" y="1210"/>
                        <a:pt x="1" y="973"/>
                      </a:cubicBezTo>
                      <a:cubicBezTo>
                        <a:pt x="1" y="807"/>
                        <a:pt x="48" y="617"/>
                        <a:pt x="96" y="475"/>
                      </a:cubicBezTo>
                      <a:cubicBezTo>
                        <a:pt x="191" y="167"/>
                        <a:pt x="499" y="1"/>
                        <a:pt x="807" y="72"/>
                      </a:cubicBezTo>
                      <a:cubicBezTo>
                        <a:pt x="1140" y="167"/>
                        <a:pt x="1353" y="475"/>
                        <a:pt x="1282" y="807"/>
                      </a:cubicBezTo>
                      <a:cubicBezTo>
                        <a:pt x="1258" y="949"/>
                        <a:pt x="1211" y="1068"/>
                        <a:pt x="1140" y="118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716963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45387547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Pact Colors">
      <a:dk1>
        <a:srgbClr val="716963"/>
      </a:dk1>
      <a:lt1>
        <a:srgbClr val="FFFFFF"/>
      </a:lt1>
      <a:dk2>
        <a:srgbClr val="005F80"/>
      </a:dk2>
      <a:lt2>
        <a:srgbClr val="E7E6E6"/>
      </a:lt2>
      <a:accent1>
        <a:srgbClr val="962666"/>
      </a:accent1>
      <a:accent2>
        <a:srgbClr val="E19735"/>
      </a:accent2>
      <a:accent3>
        <a:srgbClr val="FECA30"/>
      </a:accent3>
      <a:accent4>
        <a:srgbClr val="A8CC46"/>
      </a:accent4>
      <a:accent5>
        <a:srgbClr val="37B5E6"/>
      </a:accent5>
      <a:accent6>
        <a:srgbClr val="005F80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ct_Presentation_Template_TMP" id="{CBC0E00F-8F2A-FA4E-84D1-632DB8574AEC}" vid="{2DB68D66-F692-DF4F-B803-538D174DC7BC}"/>
    </a:ext>
  </a:extLst>
</a:theme>
</file>

<file path=ppt/theme/theme2.xml><?xml version="1.0" encoding="utf-8"?>
<a:theme xmlns:a="http://schemas.openxmlformats.org/drawingml/2006/main" name="3_Office Theme">
  <a:themeElements>
    <a:clrScheme name="Pact Colors">
      <a:dk1>
        <a:srgbClr val="716963"/>
      </a:dk1>
      <a:lt1>
        <a:srgbClr val="FFFFFF"/>
      </a:lt1>
      <a:dk2>
        <a:srgbClr val="005F80"/>
      </a:dk2>
      <a:lt2>
        <a:srgbClr val="E7E6E6"/>
      </a:lt2>
      <a:accent1>
        <a:srgbClr val="962666"/>
      </a:accent1>
      <a:accent2>
        <a:srgbClr val="E19735"/>
      </a:accent2>
      <a:accent3>
        <a:srgbClr val="FECA30"/>
      </a:accent3>
      <a:accent4>
        <a:srgbClr val="A8CC46"/>
      </a:accent4>
      <a:accent5>
        <a:srgbClr val="37B5E6"/>
      </a:accent5>
      <a:accent6>
        <a:srgbClr val="005F80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ct_Presentation_Template_TMP" id="{CBC0E00F-8F2A-FA4E-84D1-632DB8574AEC}" vid="{2DB68D66-F692-DF4F-B803-538D174DC7BC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Pact Colors">
    <a:dk1>
      <a:srgbClr val="716963"/>
    </a:dk1>
    <a:lt1>
      <a:srgbClr val="FFFFFF"/>
    </a:lt1>
    <a:dk2>
      <a:srgbClr val="005F80"/>
    </a:dk2>
    <a:lt2>
      <a:srgbClr val="E7E6E6"/>
    </a:lt2>
    <a:accent1>
      <a:srgbClr val="962666"/>
    </a:accent1>
    <a:accent2>
      <a:srgbClr val="E19735"/>
    </a:accent2>
    <a:accent3>
      <a:srgbClr val="FECA30"/>
    </a:accent3>
    <a:accent4>
      <a:srgbClr val="A8CC46"/>
    </a:accent4>
    <a:accent5>
      <a:srgbClr val="37B5E6"/>
    </a:accent5>
    <a:accent6>
      <a:srgbClr val="005F80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1762</TotalTime>
  <Words>657</Words>
  <Application>Microsoft Office PowerPoint</Application>
  <PresentationFormat>Widescreen</PresentationFormat>
  <Paragraphs>65</Paragraphs>
  <Slides>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Aptos</vt:lpstr>
      <vt:lpstr>Arial</vt:lpstr>
      <vt:lpstr>Georgia</vt:lpstr>
      <vt:lpstr>Gill Sans MT</vt:lpstr>
      <vt:lpstr>1_Office Theme</vt:lpstr>
      <vt:lpstr>3_Office Theme</vt:lpstr>
      <vt:lpstr>Too Busy to Play? Exploring Male Caregivers’ Role in Promoting the Developmental Potential of Children aged 0–3 Years through Play-based Stimulation:  A Qualitative Study in Mbeya and Tabora Regions of Tanzania</vt:lpstr>
      <vt:lpstr>Background</vt:lpstr>
      <vt:lpstr>Methods</vt:lpstr>
      <vt:lpstr>Results</vt:lpstr>
      <vt:lpstr>Results</vt:lpstr>
      <vt:lpstr>Results</vt:lpstr>
      <vt:lpstr>Conclusions and Recommendations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Too Busy to Play? Exploring Male Caregivers’ Role in Promoting the Developmental Potential of Children aged 0–3 Years through Play-based Stimulation: A Qualitative Study in Mbeya and Tabora Regions of Tanzania</dc:title>
  <dc:creator>Amon Exavery</dc:creator>
  <cp:lastModifiedBy>Amon Exavery</cp:lastModifiedBy>
  <cp:revision>18</cp:revision>
  <dcterms:created xsi:type="dcterms:W3CDTF">2025-04-10T12:27:36Z</dcterms:created>
  <dcterms:modified xsi:type="dcterms:W3CDTF">2025-05-16T13:50:07Z</dcterms:modified>
</cp:coreProperties>
</file>