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96" r:id="rId2"/>
  </p:sldMasterIdLst>
  <p:notesMasterIdLst>
    <p:notesMasterId r:id="rId11"/>
  </p:notesMasterIdLst>
  <p:sldIdLst>
    <p:sldId id="688" r:id="rId3"/>
    <p:sldId id="689" r:id="rId4"/>
    <p:sldId id="262" r:id="rId5"/>
    <p:sldId id="263" r:id="rId6"/>
    <p:sldId id="690" r:id="rId7"/>
    <p:sldId id="691" r:id="rId8"/>
    <p:sldId id="666" r:id="rId9"/>
    <p:sldId id="672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sephine Kayungilizi" initials="JK" lastIdx="3" clrIdx="0">
    <p:extLst>
      <p:ext uri="{19B8F6BF-5375-455C-9EA6-DF929625EA0E}">
        <p15:presenceInfo xmlns:p15="http://schemas.microsoft.com/office/powerpoint/2012/main" userId="S::jkayungilizi@unicef.org::adb361ae-8917-44c3-9686-ed679776c1d0" providerId="AD"/>
      </p:ext>
    </p:extLst>
  </p:cmAuthor>
  <p:cmAuthor id="2" name="Awet Araya" initials="AA" lastIdx="2" clrIdx="1">
    <p:extLst>
      <p:ext uri="{19B8F6BF-5375-455C-9EA6-DF929625EA0E}">
        <p15:presenceInfo xmlns:p15="http://schemas.microsoft.com/office/powerpoint/2012/main" userId="S::aaraya@unicef.org::86f2a304-e487-45b0-8d92-87a5fe629388" providerId="AD"/>
      </p:ext>
    </p:extLst>
  </p:cmAuthor>
  <p:cmAuthor id="3" name="Josephine Kayungilizi" initials="JK [2]" lastIdx="1" clrIdx="2">
    <p:extLst>
      <p:ext uri="{19B8F6BF-5375-455C-9EA6-DF929625EA0E}">
        <p15:presenceInfo xmlns:p15="http://schemas.microsoft.com/office/powerpoint/2012/main" userId="S::jkayungilizi@unicef.org::e5db2eb5-b761-442b-b328-fc69bb84187d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26" autoAdjust="0"/>
    <p:restoredTop sz="82321" autoAdjust="0"/>
  </p:normalViewPr>
  <p:slideViewPr>
    <p:cSldViewPr snapToGrid="0">
      <p:cViewPr>
        <p:scale>
          <a:sx n="51" d="100"/>
          <a:sy n="51" d="100"/>
        </p:scale>
        <p:origin x="134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002279-E4A2-439D-A9E2-76A0D77BB707}" type="datetimeFigureOut">
              <a:rPr lang="en-US" smtClean="0"/>
              <a:t>5/19/2025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DAB279-98F8-441B-B551-A0E3468E1E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70360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A732D2-8257-D335-9598-6BCA08B071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E574458-2744-E524-22C7-8B90E55545B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12C44BC-A95C-97EB-F8FC-EEDEAD8D6C4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FCE6BD-D363-1E4A-9C20-6B04B6907F9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DAB279-98F8-441B-B551-A0E3468E1EF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83051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The key processes to make Familia Bora, </a:t>
            </a:r>
            <a:r>
              <a:rPr lang="en-GB" dirty="0" err="1"/>
              <a:t>Taifa</a:t>
            </a:r>
            <a:r>
              <a:rPr lang="en-GB" dirty="0"/>
              <a:t> </a:t>
            </a:r>
            <a:r>
              <a:rPr lang="en-GB" dirty="0" err="1"/>
              <a:t>Imara</a:t>
            </a:r>
            <a:r>
              <a:rPr lang="en-GB" dirty="0"/>
              <a:t> work involves mass mobilization to reach all parents. This cannot be a centrally directed or controlled operation –  while training will be provided through a cascade process, implementation  relies on convincing all sectors of the importance of the approach and integrating it within strategies reaching parents and caregivers.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4E36376-5863-4E68-A6E6-D55939F0DB50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954215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8E50AE-720B-232B-3762-E3CB838489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1BB3F62-086A-0EF3-BA62-A62B88D0DE5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40532D3-81A9-E102-07B9-5D863F6ED74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>
                <a:solidFill>
                  <a:srgbClr val="1F1F1F"/>
                </a:solidFill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</a:rPr>
              <a:t>The leaders declared to own the agenda and ensure message reach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8CE339-CCDE-A3C3-6834-50ACBA6C09B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DAB279-98F8-441B-B551-A0E3468E1EF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48682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5983FF-ADCB-1992-D0CF-CD5A071FE8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A852EE1-BA88-E8ED-755E-0373828D22D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56DFA19-0E84-A3FD-73AF-77C4C145F36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8AD830-3CD4-6093-59EC-E08DE94E1AA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DAB279-98F8-441B-B551-A0E3468E1EF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35977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49"/>
            <a:ext cx="5486400" cy="3824817"/>
          </a:xfrm>
        </p:spPr>
        <p:txBody>
          <a:bodyPr/>
          <a:lstStyle/>
          <a:p>
            <a:r>
              <a:rPr lang="en-GB" sz="1400" b="1" dirty="0"/>
              <a:t>Promotes three memorable, measurable pillars of good parenting: Care, Protect, Communicate</a:t>
            </a:r>
            <a:r>
              <a:rPr lang="en-GB" sz="1400" dirty="0"/>
              <a:t>. Mothers, fathers and caregivers who adopt the behaviours encompassed by these three pillars will ensure the development of loving and nurturing families in which girls and boys will flourish.</a:t>
            </a:r>
          </a:p>
          <a:p>
            <a:endParaRPr lang="en-GB" sz="1400" dirty="0"/>
          </a:p>
          <a:p>
            <a:r>
              <a:rPr lang="en-GB" sz="1400" dirty="0"/>
              <a:t>The foundation of a strong family rests on the commitment of male and female parents and caregivers together.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Mothers and fathers bring important and different strengths to parenting.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If one parent is missing the sole parent faces major but not insurmountable challenges fulfilling those roles.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Fathers and mothers who establish close, supportive relationships with their children throughout their lives will aid their physical, social and emotional development. </a:t>
            </a:r>
          </a:p>
          <a:p>
            <a:pPr lvl="0"/>
            <a:endParaRPr lang="en-GB" sz="1400" dirty="0"/>
          </a:p>
          <a:p>
            <a:pPr lvl="0"/>
            <a:r>
              <a:rPr lang="en-GB" sz="1400" dirty="0"/>
              <a:t>For more details as we explore each pillar see the Advocacy Brief. </a:t>
            </a:r>
          </a:p>
          <a:p>
            <a:pPr lvl="0"/>
            <a:endParaRPr lang="en-GB" sz="1400" dirty="0"/>
          </a:p>
          <a:p>
            <a:pPr lvl="0"/>
            <a:r>
              <a:rPr lang="en-US" sz="1400" dirty="0"/>
              <a:t>CARE: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Arial" panose="020B0604020202020204" pitchFamily="34" charset="0"/>
              </a:rPr>
              <a:t>All male and female parents and care-givers and all girls and boys from pre-conception, pregnancy, birth, 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Arial" panose="020B0604020202020204" pitchFamily="34" charset="0"/>
              </a:rPr>
              <a:t>newborns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Arial" panose="020B0604020202020204" pitchFamily="34" charset="0"/>
              </a:rPr>
              <a:t>, infants, children, adolescents, children with disabilities:  Reproductive health, Infant, child and adolescent health,  nutrition – pregnant mothers, adolescents, infants and young children, hygiene and sanitation, HIV and sports and fitness.</a:t>
            </a:r>
          </a:p>
          <a:p>
            <a:pPr lvl="0"/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ea typeface="+mn-ea"/>
              <a:cs typeface="Arial" panose="020B0604020202020204" pitchFamily="34" charset="0"/>
            </a:endParaRPr>
          </a:p>
          <a:p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  <a:cs typeface="Arial" panose="020B0604020202020204" pitchFamily="34" charset="0"/>
              </a:rPr>
              <a:t>PROTECT: </a:t>
            </a:r>
            <a:r>
              <a:rPr lang="en-US" sz="1400" dirty="0"/>
              <a:t>Mothers, fathers and caregivers are the primary protectors of children from harm, abuse and violence by;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Ensuring equal treatment for girls and boys in all aspects of family life reduce</a:t>
            </a:r>
            <a:r>
              <a:rPr lang="en-US" sz="1400" strike="sngStrike" dirty="0"/>
              <a:t>s</a:t>
            </a:r>
            <a:r>
              <a:rPr lang="en-US" sz="1400" dirty="0"/>
              <a:t> risk</a:t>
            </a:r>
            <a:r>
              <a:rPr lang="en-US" sz="1400" strike="sngStrike" dirty="0"/>
              <a:t>s</a:t>
            </a:r>
            <a:r>
              <a:rPr lang="en-US" sz="1400" dirty="0"/>
              <a:t> of gender exploitation and abuse.</a:t>
            </a:r>
            <a:endParaRPr lang="en-GB" sz="14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400" dirty="0"/>
              <a:t>Ensuring positive family relations because children exposed to violence against themselves or other family members are more likely to become victims or perpetrators of violence when they reach adulthood.</a:t>
            </a:r>
            <a:endParaRPr lang="en-GB" sz="14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400" dirty="0"/>
              <a:t>Using non-violent methods of discipline with girls and boys because this helps to build their confidence and create a secure and peaceful home environment. Using violence against a child is never a sign of love.</a:t>
            </a:r>
            <a:endParaRPr lang="en-GB" sz="14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400" dirty="0"/>
              <a:t>Helping children understand how to protect themselves from HIV, STDs.</a:t>
            </a:r>
            <a:endParaRPr lang="en-GB" sz="14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400" dirty="0"/>
              <a:t>Protecting children from accidents, especially through fire, drowning, poisons and on the road.</a:t>
            </a:r>
          </a:p>
          <a:p>
            <a:pPr marL="0" lvl="0" indent="0">
              <a:buFont typeface="Arial" panose="020B0604020202020204" pitchFamily="34" charset="0"/>
              <a:buNone/>
            </a:pPr>
            <a:endParaRPr lang="en-GB" sz="1400" dirty="0"/>
          </a:p>
          <a:p>
            <a:r>
              <a:rPr lang="en-US" sz="1400" dirty="0"/>
              <a:t>COMMUNICATE</a:t>
            </a:r>
            <a:endParaRPr lang="en-GB" sz="1400" dirty="0"/>
          </a:p>
          <a:p>
            <a:r>
              <a:rPr lang="en-US" sz="1400" dirty="0"/>
              <a:t>Mothers, fathers and caregivers who show affection, listen, talk and play with girls and boys help them to develop socially, emotionally and intellectually by:</a:t>
            </a:r>
            <a:endParaRPr lang="en-GB" sz="14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400" dirty="0"/>
              <a:t>Talking to infants in the womb and talking, singing, playing and showing affection from birth helps infants learn to communicate, understand their world and feel secure.</a:t>
            </a:r>
            <a:endParaRPr lang="en-GB" sz="14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400" dirty="0"/>
              <a:t>Equal listening and talking with girls and boys up to 18 years creates strong bonds between parent and child, builds confidence and self- esteem, reduces conflict, promotes equality and helps to make the family strong.</a:t>
            </a:r>
            <a:endParaRPr lang="en-GB" sz="14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400" dirty="0"/>
              <a:t>Children and adolescents who regularly talk with their parents are more likely to report abuse.</a:t>
            </a:r>
            <a:endParaRPr lang="en-GB" sz="14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400" dirty="0"/>
              <a:t>Encouraging learning helps children to do well in school. Providing learning opportunities inside the home, making time for homework, asking and listening to concerns about school builds confidence and self-esteem.</a:t>
            </a:r>
            <a:endParaRPr lang="en-GB" sz="1400" dirty="0"/>
          </a:p>
          <a:p>
            <a:pPr lvl="0"/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ea typeface="+mn-ea"/>
              <a:cs typeface="Arial" panose="020B0604020202020204" pitchFamily="34" charset="0"/>
            </a:endParaRPr>
          </a:p>
          <a:p>
            <a:pPr lvl="0"/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ea typeface="+mn-ea"/>
              <a:cs typeface="Arial" panose="020B0604020202020204" pitchFamily="34" charset="0"/>
            </a:endParaRPr>
          </a:p>
          <a:p>
            <a:pPr lvl="0"/>
            <a:endParaRPr lang="en-GB" sz="140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21D959-0ADC-4F56-B840-B77462B48D3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487915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dirty="0"/>
              <a:t> </a:t>
            </a:r>
            <a:endParaRPr lang="en-US" sz="12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DAB279-98F8-441B-B551-A0E3468E1EF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865722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4B707-0F6A-4186-B97E-2FC3E46BB3EB}" type="datetimeFigureOut">
              <a:rPr lang="en-US" smtClean="0"/>
              <a:t>5/19/2025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846A9-B01D-400C-869B-F240AE46129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87085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4B707-0F6A-4186-B97E-2FC3E46BB3EB}" type="datetimeFigureOut">
              <a:rPr lang="en-US" smtClean="0"/>
              <a:t>5/19/2025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846A9-B01D-400C-869B-F240AE46129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603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4B707-0F6A-4186-B97E-2FC3E46BB3EB}" type="datetimeFigureOut">
              <a:rPr lang="en-US" smtClean="0"/>
              <a:t>5/19/2025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846A9-B01D-400C-869B-F240AE46129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00135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2AD5FA-B3C2-4E04-A505-4B80A6339B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92E317F-0EE0-45DD-8455-CCCC2116AC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1EDF28-D4F1-4C9F-BA2E-473DA59557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BF3AA-FEB5-48D9-B03D-22E16302FA3E}" type="datetimeFigureOut">
              <a:rPr lang="en-GB" smtClean="0"/>
              <a:t>19/05/2025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E8750C-2734-4E96-9BC5-31F8933E47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7A2C60-E06B-40DD-AD83-F587F3F24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40EE8-7538-4931-907F-BF1FAF58B46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9614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C061E4-BC9A-4F2A-8583-479F1788F4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54783C-EA1B-4D9D-A23B-936F08B7A1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5EE480-EE7F-484A-8763-2573E5172A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BF3AA-FEB5-48D9-B03D-22E16302FA3E}" type="datetimeFigureOut">
              <a:rPr lang="en-GB" smtClean="0"/>
              <a:t>19/05/2025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F1C549-C1E1-4EA0-AAE3-E69748D52A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ADF38A-8649-4772-BF79-7D259B4BD7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40EE8-7538-4931-907F-BF1FAF58B46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58033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7B7572-1603-47FB-A5B8-82074B4DCF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3D6F9A-992E-4076-A0E8-9917AAE776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1F4E8E-5AAE-440C-9893-38DB168024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BF3AA-FEB5-48D9-B03D-22E16302FA3E}" type="datetimeFigureOut">
              <a:rPr lang="en-GB" smtClean="0"/>
              <a:t>19/05/2025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A38DBF-8120-4BF1-8013-EF340966B4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FA7111-E1A4-438D-BAE2-1369264043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40EE8-7538-4931-907F-BF1FAF58B46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96052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8B3820-C512-478A-B60A-4EA44B3D5E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3D6290-0459-47B7-84ED-F1D3A807D74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3E8CF1-2EC7-43BA-BA10-6778D1701B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E6C658-D363-4551-BCA5-80CFB83DEE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BF3AA-FEB5-48D9-B03D-22E16302FA3E}" type="datetimeFigureOut">
              <a:rPr lang="en-GB" smtClean="0"/>
              <a:t>19/05/2025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DCFDAAA-8CD4-4C37-A7E5-77DE6D45F6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04DF25-330B-449B-A5FA-C49D7A5C71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40EE8-7538-4931-907F-BF1FAF58B46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06843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02BC03-16D9-4896-939C-D73A5F4C9B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19B047-4544-4759-BD62-D57B257719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E0B940-CE35-4BC7-A7C0-55EDB8A4AC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D5A44DF-B140-4E75-BB36-F8329FA5EE5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5A43A7F-2735-426B-A12D-F38CCA6504F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4ACE13B-D193-44FD-8965-3965CCD24F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BF3AA-FEB5-48D9-B03D-22E16302FA3E}" type="datetimeFigureOut">
              <a:rPr lang="en-GB" smtClean="0"/>
              <a:t>19/05/2025</a:t>
            </a:fld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BB1E13C-E864-4602-B2AB-3077090B27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27C5911-0567-45B7-ABA6-4C1006614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40EE8-7538-4931-907F-BF1FAF58B46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94458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D7D08C-4ACD-4D2A-B357-FC5B9AAEE1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1385B8F-CA84-46F0-9CE9-4FE772BACE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BF3AA-FEB5-48D9-B03D-22E16302FA3E}" type="datetimeFigureOut">
              <a:rPr lang="en-GB" smtClean="0"/>
              <a:t>19/05/2025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B55B8D2-E52F-4D1E-83FC-7D11088208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C49AFB-6A1A-4AC1-A41F-D3927EF2F8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40EE8-7538-4931-907F-BF1FAF58B46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58631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9BA3625-4A67-4871-BE0C-0308B2F829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BF3AA-FEB5-48D9-B03D-22E16302FA3E}" type="datetimeFigureOut">
              <a:rPr lang="en-GB" smtClean="0"/>
              <a:t>19/05/2025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D4D028-2D2F-43D7-90A8-78BAE3E488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C80997-A601-4B08-85C9-2AF9B5197F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40EE8-7538-4931-907F-BF1FAF58B46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81636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0E51B1-847C-4C00-9E8C-5BF1179394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902056-EFF2-466E-BA29-BBB658FDA8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BFB3409-5D87-444B-BA24-1CDF7A1BE6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3D8F2D-3D9F-4E06-9552-C19059D2A0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BF3AA-FEB5-48D9-B03D-22E16302FA3E}" type="datetimeFigureOut">
              <a:rPr lang="en-GB" smtClean="0"/>
              <a:t>19/05/2025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3038C3-A507-45CD-B76B-0A2209C2A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416C7D-A48E-4C91-B7AF-3C4BB88041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40EE8-7538-4931-907F-BF1FAF58B46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51197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4B707-0F6A-4186-B97E-2FC3E46BB3EB}" type="datetimeFigureOut">
              <a:rPr lang="en-US" smtClean="0"/>
              <a:t>5/19/2025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846A9-B01D-400C-869B-F240AE46129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192963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21CA1F-93DD-4395-92A8-9374CD8353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7C86611-11ED-4BDA-8382-C1EFBAF85C5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F4AA50-F845-4D87-B181-D06896275D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591B9F-C8D9-4040-B6C1-807FB1F928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BF3AA-FEB5-48D9-B03D-22E16302FA3E}" type="datetimeFigureOut">
              <a:rPr lang="en-GB" smtClean="0"/>
              <a:t>19/05/2025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E24A1A-6571-48D5-8BE4-F32B776D8F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62F987-A41F-43AC-972B-1CBF194F6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40EE8-7538-4931-907F-BF1FAF58B46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31642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AB7B71-C629-41F7-BA23-34E0170D75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FD4B807-DA77-46C0-98E9-F40936DBC0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7A2232-D57B-4ADD-97FF-BF68CBBC30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BF3AA-FEB5-48D9-B03D-22E16302FA3E}" type="datetimeFigureOut">
              <a:rPr lang="en-GB" smtClean="0"/>
              <a:t>19/05/2025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1065C2-A493-4BC1-9B76-00003D0474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4DAA18-F2A1-443D-B917-D91CFE7CC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40EE8-7538-4931-907F-BF1FAF58B46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77930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DA4D17A-8860-4811-A6DB-08EF0D97B24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875245A-FAE2-4535-8489-C0FC640E51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523353-754F-4768-AED4-14D51698BD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BF3AA-FEB5-48D9-B03D-22E16302FA3E}" type="datetimeFigureOut">
              <a:rPr lang="en-GB" smtClean="0"/>
              <a:t>19/05/2025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DA686F-2EA4-4FB1-92BE-77AC88B7B0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0A9834-AF39-498E-9BD2-8ACB62530A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40EE8-7538-4931-907F-BF1FAF58B46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7156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4B707-0F6A-4186-B97E-2FC3E46BB3EB}" type="datetimeFigureOut">
              <a:rPr lang="en-US" smtClean="0"/>
              <a:t>5/19/2025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846A9-B01D-400C-869B-F240AE46129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45263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4B707-0F6A-4186-B97E-2FC3E46BB3EB}" type="datetimeFigureOut">
              <a:rPr lang="en-US" smtClean="0"/>
              <a:t>5/19/2025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846A9-B01D-400C-869B-F240AE46129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7825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4B707-0F6A-4186-B97E-2FC3E46BB3EB}" type="datetimeFigureOut">
              <a:rPr lang="en-US" smtClean="0"/>
              <a:t>5/19/2025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846A9-B01D-400C-869B-F240AE46129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3110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4B707-0F6A-4186-B97E-2FC3E46BB3EB}" type="datetimeFigureOut">
              <a:rPr lang="en-US" smtClean="0"/>
              <a:t>5/19/2025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846A9-B01D-400C-869B-F240AE46129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36413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4B707-0F6A-4186-B97E-2FC3E46BB3EB}" type="datetimeFigureOut">
              <a:rPr lang="en-US" smtClean="0"/>
              <a:t>5/19/2025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846A9-B01D-400C-869B-F240AE46129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466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4B707-0F6A-4186-B97E-2FC3E46BB3EB}" type="datetimeFigureOut">
              <a:rPr lang="en-US" smtClean="0"/>
              <a:t>5/19/2025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846A9-B01D-400C-869B-F240AE46129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4115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4B707-0F6A-4186-B97E-2FC3E46BB3EB}" type="datetimeFigureOut">
              <a:rPr lang="en-US" smtClean="0"/>
              <a:t>5/19/2025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846A9-B01D-400C-869B-F240AE46129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938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64B707-0F6A-4186-B97E-2FC3E46BB3EB}" type="datetimeFigureOut">
              <a:rPr lang="en-US" smtClean="0"/>
              <a:t>5/19/2025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4846A9-B01D-400C-869B-F240AE46129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565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4685965-54F9-4065-96D8-BA6F30DC8A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FF21D5-20BF-4601-A6C3-993B90BC7D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330739-2B51-4DE9-BB9D-C85E900467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8BF3AA-FEB5-48D9-B03D-22E16302FA3E}" type="datetimeFigureOut">
              <a:rPr lang="en-GB" smtClean="0"/>
              <a:t>19/05/2025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108D84-105A-472E-9041-73D7D181CD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6AA23-3DC3-4E18-9DB9-2A88D86085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D40EE8-7538-4931-907F-BF1FAF58B46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9313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airtable.com/appqvAEjiplqKKTKF/shrqoMTZ7wIrJ54xp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6968D5-552C-4174-89F8-497548A243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81150" y="3018125"/>
            <a:ext cx="9144000" cy="1122099"/>
          </a:xfrm>
          <a:solidFill>
            <a:schemeClr val="accent6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en-GB" sz="6600" dirty="0">
                <a:solidFill>
                  <a:schemeClr val="bg1"/>
                </a:solidFill>
              </a:rPr>
              <a:t>Familia Bora, </a:t>
            </a:r>
            <a:r>
              <a:rPr lang="en-GB" sz="6600" dirty="0" err="1">
                <a:solidFill>
                  <a:schemeClr val="bg1"/>
                </a:solidFill>
              </a:rPr>
              <a:t>Taifa</a:t>
            </a:r>
            <a:r>
              <a:rPr lang="en-GB" sz="6600" dirty="0">
                <a:solidFill>
                  <a:schemeClr val="bg1"/>
                </a:solidFill>
              </a:rPr>
              <a:t> </a:t>
            </a:r>
            <a:r>
              <a:rPr lang="en-GB" sz="6600" dirty="0" err="1">
                <a:solidFill>
                  <a:schemeClr val="bg1"/>
                </a:solidFill>
              </a:rPr>
              <a:t>Imara</a:t>
            </a:r>
            <a:endParaRPr lang="en-GB" sz="6600" dirty="0">
              <a:solidFill>
                <a:schemeClr val="bg1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C66FB38-230B-40BD-BDB8-87BD130158B5}"/>
              </a:ext>
            </a:extLst>
          </p:cNvPr>
          <p:cNvCxnSpPr>
            <a:cxnSpLocks/>
          </p:cNvCxnSpPr>
          <p:nvPr/>
        </p:nvCxnSpPr>
        <p:spPr>
          <a:xfrm>
            <a:off x="1524000" y="4247170"/>
            <a:ext cx="9310913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9B734C5-B0E6-42F9-9E93-DA3341E41094}"/>
              </a:ext>
            </a:extLst>
          </p:cNvPr>
          <p:cNvSpPr txBox="1"/>
          <p:nvPr/>
        </p:nvSpPr>
        <p:spPr>
          <a:xfrm>
            <a:off x="1643175" y="4444756"/>
            <a:ext cx="93109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/>
              <a:t>MLINDE . MTUNZE . ZUNGUMZA NAYE</a:t>
            </a:r>
          </a:p>
        </p:txBody>
      </p:sp>
      <p:pic>
        <p:nvPicPr>
          <p:cNvPr id="9" name="Picture 8" descr="A close up of text on a black background&#10;&#10;Description automatically generated">
            <a:extLst>
              <a:ext uri="{FF2B5EF4-FFF2-40B4-BE49-F238E27FC236}">
                <a16:creationId xmlns:a16="http://schemas.microsoft.com/office/drawing/2014/main" id="{20B709A2-B8E2-440A-AAB8-1144437DB93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9157" y="166421"/>
            <a:ext cx="2378056" cy="248750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9CB7901-6837-4A7B-BBD7-C69F00F64574}"/>
              </a:ext>
            </a:extLst>
          </p:cNvPr>
          <p:cNvSpPr txBox="1"/>
          <p:nvPr/>
        </p:nvSpPr>
        <p:spPr>
          <a:xfrm>
            <a:off x="1247775" y="5534561"/>
            <a:ext cx="91798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/>
              <a:t>Good Family, Strong Nation</a:t>
            </a:r>
          </a:p>
          <a:p>
            <a:pPr algn="ctr"/>
            <a:r>
              <a:rPr lang="en-GB" sz="2800" dirty="0"/>
              <a:t>CARE. PROTECT. COMMUNICATE</a:t>
            </a:r>
            <a:endParaRPr lang="en-GB" sz="3600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6394996-2A25-4195-BCDD-27338836C6C7}"/>
              </a:ext>
            </a:extLst>
          </p:cNvPr>
          <p:cNvCxnSpPr>
            <a:cxnSpLocks/>
          </p:cNvCxnSpPr>
          <p:nvPr/>
        </p:nvCxnSpPr>
        <p:spPr>
          <a:xfrm flipV="1">
            <a:off x="1597931" y="6262955"/>
            <a:ext cx="9127219" cy="1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91490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D77A46-A155-B0CC-B8A0-EAA96F25E2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0ED863-B19A-B2DF-9BDA-697C13F058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1999" cy="1075106"/>
          </a:xfrm>
          <a:solidFill>
            <a:schemeClr val="accent6">
              <a:lumMod val="75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Background -Familia Bora, Taifa Imara (FBTI)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05A0325-5E24-9030-022D-2B382D7C7C71}"/>
              </a:ext>
            </a:extLst>
          </p:cNvPr>
          <p:cNvSpPr txBox="1"/>
          <p:nvPr/>
        </p:nvSpPr>
        <p:spPr>
          <a:xfrm>
            <a:off x="492981" y="1219908"/>
            <a:ext cx="11579570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1F1F1F"/>
                </a:solidFill>
                <a:latin typeface="+mj-lt"/>
                <a:ea typeface="Aptos" panose="020B0004020202020204" pitchFamily="34" charset="0"/>
                <a:cs typeface="Times New Roman" panose="02020603050405020304" pitchFamily="18" charset="0"/>
              </a:rPr>
              <a:t>T</a:t>
            </a:r>
            <a:r>
              <a:rPr lang="en-US" sz="2800" dirty="0">
                <a:solidFill>
                  <a:srgbClr val="1F1F1F"/>
                </a:solidFill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</a:rPr>
              <a:t>he Ministry of Community Development, Gender, Women and Special Groups (</a:t>
            </a:r>
            <a:r>
              <a:rPr lang="en-US" sz="2800" dirty="0" err="1">
                <a:solidFill>
                  <a:srgbClr val="1F1F1F"/>
                </a:solidFill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</a:rPr>
              <a:t>MoCDGWSGs</a:t>
            </a:r>
            <a:r>
              <a:rPr lang="en-US" sz="2800" dirty="0">
                <a:solidFill>
                  <a:srgbClr val="1F1F1F"/>
                </a:solidFill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</a:rPr>
              <a:t>) and UNICEF established the national agenda on Responsible Parenting and Family Care (RPFC) </a:t>
            </a:r>
            <a:r>
              <a:rPr lang="en-US" sz="2800" dirty="0">
                <a:solidFill>
                  <a:srgbClr val="1F1F1F"/>
                </a:solidFill>
                <a:latin typeface="+mj-lt"/>
                <a:ea typeface="Aptos" panose="020B0004020202020204" pitchFamily="34" charset="0"/>
                <a:cs typeface="Times New Roman" panose="02020603050405020304" pitchFamily="18" charset="0"/>
              </a:rPr>
              <a:t>l</a:t>
            </a:r>
            <a:r>
              <a:rPr lang="en-US" sz="2800" dirty="0">
                <a:solidFill>
                  <a:srgbClr val="1F1F1F"/>
                </a:solidFill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</a:rPr>
              <a:t>aunched in 2019.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</a:p>
          <a:p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Vision: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By 2030, parents and primary caregivers have adopted responsible parenting practices from pregnancy and birth up to 18 years.</a:t>
            </a:r>
          </a:p>
          <a:p>
            <a:endParaRPr lang="en-US" sz="2800" dirty="0">
              <a:solidFill>
                <a:srgbClr val="1F1F1F"/>
              </a:solidFill>
              <a:effectLst/>
              <a:latin typeface="+mj-lt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800" b="1" i="1" dirty="0">
                <a:solidFill>
                  <a:srgbClr val="1F1F1F"/>
                </a:solidFill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</a:rPr>
              <a:t>Familia Bora, Taifa Imara (FBTI) </a:t>
            </a:r>
            <a:r>
              <a:rPr lang="en-US" sz="2800" dirty="0">
                <a:solidFill>
                  <a:srgbClr val="1F1F1F"/>
                </a:solidFill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</a:rPr>
              <a:t>is the national guide to RPFC launched in 2022. FBTI s</a:t>
            </a:r>
            <a:r>
              <a:rPr lang="en-US" sz="2800" dirty="0">
                <a:solidFill>
                  <a:srgbClr val="1F1F1F"/>
                </a:solidFill>
                <a:latin typeface="+mj-lt"/>
                <a:ea typeface="Aptos" panose="020B0004020202020204" pitchFamily="34" charset="0"/>
                <a:cs typeface="Times New Roman" panose="02020603050405020304" pitchFamily="18" charset="0"/>
              </a:rPr>
              <a:t>ummarizes </a:t>
            </a:r>
            <a:r>
              <a:rPr lang="en-US" sz="2800" dirty="0">
                <a:solidFill>
                  <a:srgbClr val="1F1F1F"/>
                </a:solidFill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</a:rPr>
              <a:t> RPFC in 3 key pillars of </a:t>
            </a:r>
            <a:r>
              <a:rPr lang="en-US" sz="2800" i="1" dirty="0">
                <a:solidFill>
                  <a:srgbClr val="1F1F1F"/>
                </a:solidFill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</a:rPr>
              <a:t>"Care, Protect, Communicate</a:t>
            </a:r>
            <a:r>
              <a:rPr lang="en-US" sz="2800" dirty="0">
                <a:solidFill>
                  <a:srgbClr val="1F1F1F"/>
                </a:solidFill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</a:rPr>
              <a:t>" </a:t>
            </a:r>
          </a:p>
          <a:p>
            <a:endParaRPr lang="en-GB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298413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0593C8F-BBF0-4F08-ABAA-FA429AF1ABC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t="2736" b="35861"/>
          <a:stretch/>
        </p:blipFill>
        <p:spPr>
          <a:xfrm>
            <a:off x="6162675" y="85726"/>
            <a:ext cx="6029325" cy="65627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60E4D23-1D79-4396-9AD3-477FBE2571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85726"/>
            <a:ext cx="6096001" cy="571499"/>
          </a:xfrm>
        </p:spPr>
        <p:txBody>
          <a:bodyPr>
            <a:normAutofit fontScale="90000"/>
          </a:bodyPr>
          <a:lstStyle/>
          <a:p>
            <a:r>
              <a:rPr lang="en-US" sz="2800" b="1" dirty="0">
                <a:solidFill>
                  <a:srgbClr val="00B0F0"/>
                </a:solidFill>
                <a:latin typeface="+mn-lt"/>
              </a:rPr>
              <a:t>Challenges to quality Parenting &amp; family care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EE8AB0E-6C1E-488F-90F0-628D2461C4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1097" y="577850"/>
            <a:ext cx="5824903" cy="6070601"/>
          </a:xfrm>
        </p:spPr>
        <p:txBody>
          <a:bodyPr anchor="ctr">
            <a:noAutofit/>
          </a:bodyPr>
          <a:lstStyle/>
          <a:p>
            <a:r>
              <a:rPr lang="en-US" sz="1600" dirty="0">
                <a:solidFill>
                  <a:srgbClr val="000000"/>
                </a:solidFill>
                <a:latin typeface="+mj-lt"/>
              </a:rPr>
              <a:t>Increased </a:t>
            </a:r>
            <a:r>
              <a:rPr lang="en-US" sz="1600" b="1" u="sng" dirty="0">
                <a:solidFill>
                  <a:srgbClr val="000000"/>
                </a:solidFill>
                <a:latin typeface="+mj-lt"/>
              </a:rPr>
              <a:t>mobility</a:t>
            </a:r>
            <a:r>
              <a:rPr lang="en-US" sz="1600" dirty="0">
                <a:solidFill>
                  <a:srgbClr val="000000"/>
                </a:solidFill>
                <a:latin typeface="+mj-lt"/>
              </a:rPr>
              <a:t>, often driven by economic needs and incentives, leaves many nuclear families isolated from traditional social networks and support. </a:t>
            </a:r>
            <a:endParaRPr lang="en-US" sz="500" dirty="0">
              <a:solidFill>
                <a:srgbClr val="000000"/>
              </a:solidFill>
              <a:latin typeface="+mj-lt"/>
            </a:endParaRPr>
          </a:p>
          <a:p>
            <a:r>
              <a:rPr lang="en-US" sz="1600" b="1" u="sng" dirty="0">
                <a:solidFill>
                  <a:srgbClr val="000000"/>
                </a:solidFill>
                <a:latin typeface="+mj-lt"/>
              </a:rPr>
              <a:t>Gaps in child-rearing practices </a:t>
            </a:r>
            <a:r>
              <a:rPr lang="en-US" sz="1600" dirty="0">
                <a:solidFill>
                  <a:srgbClr val="000000"/>
                </a:solidFill>
                <a:latin typeface="+mj-lt"/>
              </a:rPr>
              <a:t>include lack of early stimulation, poor nutrition and inadequate care-seeking and home care for childhood illnesses, domestic violence and the use of physical violence to discipline children.</a:t>
            </a:r>
            <a:endParaRPr lang="en-US" sz="700" dirty="0">
              <a:solidFill>
                <a:srgbClr val="000000"/>
              </a:solidFill>
              <a:latin typeface="+mj-lt"/>
            </a:endParaRPr>
          </a:p>
          <a:p>
            <a:r>
              <a:rPr lang="en-US" sz="1600" dirty="0">
                <a:solidFill>
                  <a:srgbClr val="000000"/>
                </a:solidFill>
                <a:latin typeface="+mj-lt"/>
              </a:rPr>
              <a:t>50 % of </a:t>
            </a:r>
            <a:r>
              <a:rPr lang="en-US" sz="1600" b="1" u="sng" dirty="0">
                <a:solidFill>
                  <a:srgbClr val="000000"/>
                </a:solidFill>
                <a:latin typeface="+mj-lt"/>
              </a:rPr>
              <a:t>mothers have their first child as teenagers</a:t>
            </a:r>
            <a:r>
              <a:rPr lang="en-US" sz="1600" dirty="0">
                <a:solidFill>
                  <a:srgbClr val="000000"/>
                </a:solidFill>
                <a:latin typeface="+mj-lt"/>
              </a:rPr>
              <a:t>. Despite increased vulnerability, many teens are not using maternal health services.</a:t>
            </a:r>
            <a:endParaRPr lang="en-US" sz="700" dirty="0">
              <a:solidFill>
                <a:srgbClr val="000000"/>
              </a:solidFill>
              <a:latin typeface="+mj-lt"/>
            </a:endParaRPr>
          </a:p>
          <a:p>
            <a:r>
              <a:rPr lang="en-US" sz="1600" b="1" u="sng" dirty="0">
                <a:solidFill>
                  <a:srgbClr val="000000"/>
                </a:solidFill>
                <a:latin typeface="+mj-lt"/>
              </a:rPr>
              <a:t>Fathers</a:t>
            </a:r>
            <a:r>
              <a:rPr lang="en-US" sz="1600" dirty="0">
                <a:solidFill>
                  <a:srgbClr val="000000"/>
                </a:solidFill>
                <a:latin typeface="+mj-lt"/>
              </a:rPr>
              <a:t> usually have limited involvement in parenting, serving primarily as providers</a:t>
            </a:r>
            <a:endParaRPr lang="en-US" sz="1100" dirty="0">
              <a:solidFill>
                <a:srgbClr val="000000"/>
              </a:solidFill>
              <a:latin typeface="+mj-lt"/>
            </a:endParaRPr>
          </a:p>
          <a:p>
            <a:r>
              <a:rPr lang="en-US" sz="1600" dirty="0">
                <a:solidFill>
                  <a:srgbClr val="000000"/>
                </a:solidFill>
                <a:latin typeface="+mj-lt"/>
              </a:rPr>
              <a:t>Parents face </a:t>
            </a:r>
            <a:r>
              <a:rPr lang="en-US" sz="1600" b="1" u="sng" dirty="0">
                <a:solidFill>
                  <a:srgbClr val="000000"/>
                </a:solidFill>
                <a:latin typeface="+mj-lt"/>
              </a:rPr>
              <a:t>education challenges </a:t>
            </a:r>
            <a:r>
              <a:rPr lang="en-US" sz="1600" dirty="0">
                <a:solidFill>
                  <a:srgbClr val="000000"/>
                </a:solidFill>
                <a:latin typeface="+mj-lt"/>
              </a:rPr>
              <a:t>because they do not know how or are too busy to help their children do well at school.</a:t>
            </a:r>
          </a:p>
          <a:p>
            <a:r>
              <a:rPr lang="en-US" sz="1600" b="1" u="sng" dirty="0">
                <a:solidFill>
                  <a:srgbClr val="000000"/>
                </a:solidFill>
                <a:latin typeface="+mj-lt"/>
              </a:rPr>
              <a:t>Adolescents in poor households </a:t>
            </a:r>
            <a:r>
              <a:rPr lang="en-US" sz="1600" dirty="0">
                <a:solidFill>
                  <a:srgbClr val="000000"/>
                </a:solidFill>
                <a:latin typeface="+mj-lt"/>
              </a:rPr>
              <a:t>often take risks to secure material gains and goods not available within the home. </a:t>
            </a:r>
          </a:p>
          <a:p>
            <a:pPr marL="0" indent="0">
              <a:buNone/>
            </a:pPr>
            <a:endParaRPr lang="en-US" sz="700" dirty="0">
              <a:solidFill>
                <a:srgbClr val="000000"/>
              </a:solidFill>
              <a:latin typeface="+mj-lt"/>
            </a:endParaRPr>
          </a:p>
          <a:p>
            <a:r>
              <a:rPr lang="en-US" sz="1600" dirty="0">
                <a:solidFill>
                  <a:srgbClr val="000000"/>
                </a:solidFill>
                <a:latin typeface="+mj-lt"/>
              </a:rPr>
              <a:t>Parenting messages </a:t>
            </a:r>
            <a:r>
              <a:rPr lang="en-US" sz="1600" b="1" u="sng" dirty="0">
                <a:solidFill>
                  <a:srgbClr val="000000"/>
                </a:solidFill>
                <a:latin typeface="+mj-lt"/>
              </a:rPr>
              <a:t>from different corners </a:t>
            </a:r>
            <a:r>
              <a:rPr lang="en-US" sz="1600" dirty="0">
                <a:solidFill>
                  <a:srgbClr val="000000"/>
                </a:solidFill>
                <a:latin typeface="+mj-lt"/>
              </a:rPr>
              <a:t> reaching a parent and mainly explaining  What!</a:t>
            </a:r>
          </a:p>
        </p:txBody>
      </p:sp>
    </p:spTree>
    <p:extLst>
      <p:ext uri="{BB962C8B-B14F-4D97-AF65-F5344CB8AC3E}">
        <p14:creationId xmlns:p14="http://schemas.microsoft.com/office/powerpoint/2010/main" val="36663440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19525A1-5069-4049-818C-31D7F1D69C3C}"/>
              </a:ext>
            </a:extLst>
          </p:cNvPr>
          <p:cNvSpPr txBox="1"/>
          <p:nvPr/>
        </p:nvSpPr>
        <p:spPr>
          <a:xfrm>
            <a:off x="278833" y="1050287"/>
            <a:ext cx="11084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Mobilise the nation to reach and support all parents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712B72E-ED68-443D-B37C-CC7EC0F6BD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505" y="2218584"/>
            <a:ext cx="5259172" cy="329713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E1D55A4-D0CB-4E9A-8A03-8E1CB46B7EE2}"/>
              </a:ext>
            </a:extLst>
          </p:cNvPr>
          <p:cNvSpPr txBox="1"/>
          <p:nvPr/>
        </p:nvSpPr>
        <p:spPr>
          <a:xfrm>
            <a:off x="5751110" y="2097435"/>
            <a:ext cx="626438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Through local government faith-based,  health services, parliament, faith-based organizations, the media, civil society organizations,  private sector… influencing all opportunities to reach and support all parents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0914A66A-A7D6-462C-ABF5-A5DE72FE6212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2192000" cy="932098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5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j-ea"/>
                <a:cs typeface="+mj-cs"/>
              </a:rPr>
              <a:t>Familia Bora, Taifa Imara – Faith Leaders</a:t>
            </a:r>
          </a:p>
        </p:txBody>
      </p:sp>
    </p:spTree>
    <p:extLst>
      <p:ext uri="{BB962C8B-B14F-4D97-AF65-F5344CB8AC3E}">
        <p14:creationId xmlns:p14="http://schemas.microsoft.com/office/powerpoint/2010/main" val="23372039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E351F4-0EE5-A22C-134C-D14DBC559F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24CE62-7A99-32B2-4EA3-D9DA8CB637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1999" cy="1075106"/>
          </a:xfrm>
          <a:solidFill>
            <a:schemeClr val="accent6">
              <a:lumMod val="75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FBTI with Faith Leaders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38AF07B-5F8A-C9C6-40F6-7A5898C79915}"/>
              </a:ext>
            </a:extLst>
          </p:cNvPr>
          <p:cNvSpPr txBox="1"/>
          <p:nvPr/>
        </p:nvSpPr>
        <p:spPr>
          <a:xfrm>
            <a:off x="311647" y="1219909"/>
            <a:ext cx="11756527" cy="67323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07000"/>
              </a:lnSpc>
              <a:spcAft>
                <a:spcPts val="7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2400" dirty="0">
                <a:solidFill>
                  <a:srgbClr val="1F1F1F"/>
                </a:solidFill>
                <a:effectLst/>
                <a:latin typeface="+mj-lt"/>
                <a:ea typeface="Aptos" panose="020B0004020202020204" pitchFamily="34" charset="0"/>
                <a:cs typeface="Times New Roman" panose="02020603050405020304" pitchFamily="18" charset="0"/>
              </a:rPr>
              <a:t>August 2023, 96 faith leaders from 5 key denominations at national level and from two zones were trained  on FBTI   </a:t>
            </a:r>
            <a:endParaRPr lang="en-US" sz="2400" dirty="0">
              <a:solidFill>
                <a:srgbClr val="1F1F1F"/>
              </a:solidFill>
              <a:effectLst/>
              <a:latin typeface="72 Light" panose="020B0303030000000003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07000"/>
              </a:lnSpc>
              <a:spcAft>
                <a:spcPts val="7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2400" dirty="0">
                <a:solidFill>
                  <a:srgbClr val="1F1F1F"/>
                </a:solidFill>
                <a:effectLst/>
                <a:latin typeface="72 Light" panose="020B03030300000000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Over 62,871, parents and caregivers received responsible parenting messaging, whereby 44,010 (70%) are males.  </a:t>
            </a:r>
            <a:r>
              <a:rPr lang="en-US" sz="2400" dirty="0">
                <a:solidFill>
                  <a:srgbClr val="1F1F1F"/>
                </a:solidFill>
                <a:latin typeface="72 Light" panose="020B03030300000000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2400" dirty="0">
                <a:solidFill>
                  <a:srgbClr val="1F1F1F"/>
                </a:solidFill>
                <a:effectLst/>
                <a:latin typeface="72 Light" panose="020B03030300000000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rucial topics of child development from pregnancy and birth, childhood, and adolescence integrated into moral talks. </a:t>
            </a:r>
          </a:p>
          <a:p>
            <a:pPr marL="342900" indent="-342900" algn="just">
              <a:lnSpc>
                <a:spcPct val="107000"/>
              </a:lnSpc>
              <a:spcAft>
                <a:spcPts val="7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2400" dirty="0">
                <a:solidFill>
                  <a:srgbClr val="1F1F1F"/>
                </a:solidFill>
                <a:effectLst/>
                <a:latin typeface="72 Light" panose="020B0303030000000003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73 simplified messages received by leaders every week through </a:t>
            </a:r>
            <a:r>
              <a:rPr lang="en-US" sz="2400" dirty="0" err="1">
                <a:solidFill>
                  <a:srgbClr val="1F1F1F"/>
                </a:solidFill>
                <a:effectLst/>
                <a:latin typeface="72 Light" panose="020B0303030000000003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WhasApp</a:t>
            </a:r>
            <a:r>
              <a:rPr lang="en-US" sz="2400" dirty="0">
                <a:solidFill>
                  <a:srgbClr val="1F1F1F"/>
                </a:solidFill>
                <a:effectLst/>
                <a:latin typeface="72 Light" panose="020B0303030000000003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creating a sequential and impactful learning experience.</a:t>
            </a:r>
            <a:r>
              <a:rPr lang="en-GB" sz="2400" dirty="0"/>
              <a:t> </a:t>
            </a:r>
          </a:p>
          <a:p>
            <a:pPr marL="342900" indent="-342900" algn="just">
              <a:lnSpc>
                <a:spcPct val="107000"/>
              </a:lnSpc>
              <a:spcAft>
                <a:spcPts val="7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2400" dirty="0"/>
              <a:t>Parenting pocket guide for </a:t>
            </a:r>
            <a:r>
              <a:rPr lang="en-US" sz="2400" b="1" dirty="0"/>
              <a:t>faith leaders </a:t>
            </a:r>
            <a:r>
              <a:rPr lang="en-US" sz="2400" dirty="0"/>
              <a:t>developed with faith leaders and scholars reflecting the Holly Bible and Quran verses.  </a:t>
            </a:r>
            <a:endParaRPr lang="en-US" sz="24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07000"/>
              </a:lnSpc>
              <a:spcAft>
                <a:spcPts val="7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en-US" sz="2400" dirty="0">
                <a:solidFill>
                  <a:srgbClr val="1F1F1F"/>
                </a:solidFill>
                <a:latin typeface="72 Light" panose="020B03030300000000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400" dirty="0">
                <a:solidFill>
                  <a:srgbClr val="1F1F1F"/>
                </a:solidFill>
                <a:effectLst/>
                <a:latin typeface="72 Light" panose="020B03030300000000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leaders progress reports  are accessed online, leading to real time data for government and other players.  </a:t>
            </a:r>
            <a:r>
              <a:rPr lang="en-US" sz="2400" dirty="0">
                <a:solidFill>
                  <a:srgbClr val="1F1F1F"/>
                </a:solidFill>
                <a:latin typeface="72 Light" panose="020B0303030000000003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https://airtable.com/appqvAEjiplqKKTKF/shrqoMTZ7wIrJ54xp</a:t>
            </a:r>
            <a:r>
              <a:rPr lang="en-US" sz="2400" dirty="0">
                <a:solidFill>
                  <a:srgbClr val="1F1F1F"/>
                </a:solidFill>
                <a:latin typeface="72 Light" panose="020B03030300000000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en-GB" sz="2400" dirty="0"/>
              <a:t>    </a:t>
            </a:r>
          </a:p>
          <a:p>
            <a:r>
              <a:rPr lang="en-GB" sz="2400" dirty="0"/>
              <a:t>             </a:t>
            </a:r>
          </a:p>
          <a:p>
            <a:r>
              <a:rPr lang="en-GB" sz="2400" dirty="0"/>
              <a:t> 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63364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21900B-40FA-31C4-C1A9-55002CA026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183E87-96E4-3795-7651-F2B646E4C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1999" cy="1075106"/>
          </a:xfrm>
          <a:solidFill>
            <a:schemeClr val="accent6">
              <a:lumMod val="75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FBTI with Faith Leaders  - Challenges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8490A7E-776B-5D08-27BA-9CDD6C59E7E8}"/>
              </a:ext>
            </a:extLst>
          </p:cNvPr>
          <p:cNvSpPr txBox="1"/>
          <p:nvPr/>
        </p:nvSpPr>
        <p:spPr>
          <a:xfrm>
            <a:off x="311647" y="1219909"/>
            <a:ext cx="11756527" cy="21681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1800" dirty="0">
                <a:solidFill>
                  <a:srgbClr val="1F1F1F"/>
                </a:solidFill>
                <a:effectLst/>
                <a:latin typeface="72 Light" panose="020B0303030000000003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Consistent reporting remains challenging due to cultural and digital barriers.</a:t>
            </a:r>
          </a:p>
          <a:p>
            <a:pPr marL="342900" marR="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1800" dirty="0">
                <a:solidFill>
                  <a:srgbClr val="1F1F1F"/>
                </a:solidFill>
                <a:effectLst/>
                <a:latin typeface="72 Light" panose="020B0303030000000003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srgbClr val="1F1F1F"/>
                </a:solidFill>
                <a:effectLst/>
                <a:latin typeface="72 Light" panose="020B03030300000000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Train leaders in 3 remained zones: Coast zone, Lake zone and Southern Highlands zone to expand the program reach and impact.</a:t>
            </a:r>
            <a:endParaRPr lang="en-US" dirty="0"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1800" dirty="0">
                <a:solidFill>
                  <a:srgbClr val="1F1F1F"/>
                </a:solidFill>
                <a:effectLst/>
                <a:latin typeface="72 Light" panose="020B0303030000000003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Training  of other community influencers (health workers, parent groups, women, and child protection committees) on RPFC  for intensification of messaging reach and streamlined monitoring and evaluation.</a:t>
            </a:r>
            <a:endParaRPr lang="en-US" sz="18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endParaRPr lang="en-US" sz="18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00630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41571BD3-AD7A-4677-868E-8FC0863A941D}"/>
              </a:ext>
            </a:extLst>
          </p:cNvPr>
          <p:cNvSpPr txBox="1">
            <a:spLocks/>
          </p:cNvSpPr>
          <p:nvPr/>
        </p:nvSpPr>
        <p:spPr>
          <a:xfrm>
            <a:off x="4486427" y="3429001"/>
            <a:ext cx="3260031" cy="180958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4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4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4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4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4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9539D1B0-5C97-4F1A-8C93-2409B54FD3D3}"/>
              </a:ext>
            </a:extLst>
          </p:cNvPr>
          <p:cNvSpPr txBox="1">
            <a:spLocks/>
          </p:cNvSpPr>
          <p:nvPr/>
        </p:nvSpPr>
        <p:spPr>
          <a:xfrm>
            <a:off x="889572" y="3419212"/>
            <a:ext cx="3260031" cy="180958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4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4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4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4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4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574C79D-65A3-4E3F-9F9F-C671B95433A7}"/>
              </a:ext>
            </a:extLst>
          </p:cNvPr>
          <p:cNvSpPr txBox="1"/>
          <p:nvPr/>
        </p:nvSpPr>
        <p:spPr>
          <a:xfrm>
            <a:off x="0" y="0"/>
            <a:ext cx="12232887" cy="769441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4400" dirty="0">
                <a:solidFill>
                  <a:prstClr val="white"/>
                </a:solidFill>
                <a:latin typeface="Calibri" panose="020F0502020204030204"/>
              </a:rPr>
              <a:t>FBTI </a:t>
            </a:r>
            <a:r>
              <a:rPr kumimoji="0" lang="en-GB" sz="4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- Pillars</a:t>
            </a:r>
          </a:p>
        </p:txBody>
      </p:sp>
      <p:sp>
        <p:nvSpPr>
          <p:cNvPr id="4" name="AutoShape 51">
            <a:extLst>
              <a:ext uri="{FF2B5EF4-FFF2-40B4-BE49-F238E27FC236}">
                <a16:creationId xmlns:a16="http://schemas.microsoft.com/office/drawing/2014/main" id="{D5E311D5-5C54-4D63-A647-45459A5C6270}"/>
              </a:ext>
            </a:extLst>
          </p:cNvPr>
          <p:cNvSpPr>
            <a:spLocks noChangeAspect="1"/>
          </p:cNvSpPr>
          <p:nvPr/>
        </p:nvSpPr>
        <p:spPr bwMode="auto">
          <a:xfrm>
            <a:off x="1" y="892854"/>
            <a:ext cx="12191999" cy="2386480"/>
          </a:xfrm>
          <a:prstGeom prst="triangle">
            <a:avLst>
              <a:gd name="adj" fmla="val 50000"/>
            </a:avLst>
          </a:prstGeom>
          <a:solidFill>
            <a:schemeClr val="accent6">
              <a:lumMod val="7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small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Calibri Light" panose="020F0302020204030204" pitchFamily="34" charset="0"/>
                <a:cs typeface="+mn-cs"/>
              </a:rPr>
              <a:t>GOOD FAMILY, STRONG NATION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 Light" panose="020F0302020204030204" pitchFamily="34" charset="0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Calibri Light" panose="020F0302020204030204" pitchFamily="34" charset="0"/>
                <a:cs typeface="+mn-cs"/>
              </a:rPr>
              <a:t>Building loving families for all girls and boys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Calibri Light" panose="020F0302020204030204" pitchFamily="34" charset="0"/>
                <a:cs typeface="+mn-cs"/>
              </a:rPr>
              <a:t>Pre-natal to 18 years 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Calibri Light" panose="020F0302020204030204" pitchFamily="34" charset="0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small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Calibri Light" panose="020F0302020204030204" pitchFamily="34" charset="0"/>
                <a:cs typeface="+mn-cs"/>
              </a:rPr>
              <a:t> 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 pitchFamily="34" charset="0"/>
              <a:ea typeface="Calibri Light" panose="020F0302020204030204" pitchFamily="34" charset="0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93097F0-4AE5-4BE0-A8D8-4DD54B77FAAE}"/>
              </a:ext>
            </a:extLst>
          </p:cNvPr>
          <p:cNvSpPr txBox="1"/>
          <p:nvPr/>
        </p:nvSpPr>
        <p:spPr>
          <a:xfrm>
            <a:off x="889572" y="5351278"/>
            <a:ext cx="10743957" cy="646331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Parents and caregivers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1D4046F-B9D6-4E8F-9492-AD3E1100DBE8}"/>
              </a:ext>
            </a:extLst>
          </p:cNvPr>
          <p:cNvSpPr/>
          <p:nvPr/>
        </p:nvSpPr>
        <p:spPr>
          <a:xfrm>
            <a:off x="1702905" y="3968226"/>
            <a:ext cx="1331843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 w="10160">
                  <a:solidFill>
                    <a:srgbClr val="5B9BD5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Care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3556603B-CE8D-4295-A981-2A0286A3BA77}"/>
              </a:ext>
            </a:extLst>
          </p:cNvPr>
          <p:cNvSpPr txBox="1">
            <a:spLocks/>
          </p:cNvSpPr>
          <p:nvPr/>
        </p:nvSpPr>
        <p:spPr>
          <a:xfrm>
            <a:off x="8234621" y="3429167"/>
            <a:ext cx="3260031" cy="180958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4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4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4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4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4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FDE4748-AEC7-4418-A520-040F6597A375}"/>
              </a:ext>
            </a:extLst>
          </p:cNvPr>
          <p:cNvSpPr/>
          <p:nvPr/>
        </p:nvSpPr>
        <p:spPr>
          <a:xfrm>
            <a:off x="4656816" y="3953248"/>
            <a:ext cx="279643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 w="10160">
                  <a:solidFill>
                    <a:srgbClr val="5B9BD5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Protect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15BFF1E-B754-444E-BDDC-EED4BF9F060F}"/>
              </a:ext>
            </a:extLst>
          </p:cNvPr>
          <p:cNvSpPr/>
          <p:nvPr/>
        </p:nvSpPr>
        <p:spPr>
          <a:xfrm>
            <a:off x="8108341" y="3927487"/>
            <a:ext cx="36775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 w="10160">
                  <a:solidFill>
                    <a:srgbClr val="5B9BD5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Communicate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7EBA992-D2AE-4483-9FF4-1877267C6C73}"/>
              </a:ext>
            </a:extLst>
          </p:cNvPr>
          <p:cNvSpPr txBox="1"/>
          <p:nvPr/>
        </p:nvSpPr>
        <p:spPr>
          <a:xfrm>
            <a:off x="889572" y="6147276"/>
            <a:ext cx="10743957" cy="584775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Government, agencies, MPs, faith groups, media</a:t>
            </a:r>
          </a:p>
        </p:txBody>
      </p:sp>
      <p:sp>
        <p:nvSpPr>
          <p:cNvPr id="6" name="Arrow: Up 5">
            <a:extLst>
              <a:ext uri="{FF2B5EF4-FFF2-40B4-BE49-F238E27FC236}">
                <a16:creationId xmlns:a16="http://schemas.microsoft.com/office/drawing/2014/main" id="{4DA14A39-C11D-4736-9CCE-3CB49A223D47}"/>
              </a:ext>
            </a:extLst>
          </p:cNvPr>
          <p:cNvSpPr/>
          <p:nvPr/>
        </p:nvSpPr>
        <p:spPr>
          <a:xfrm>
            <a:off x="159283" y="3490686"/>
            <a:ext cx="617231" cy="3241365"/>
          </a:xfrm>
          <a:prstGeom prst="upArrow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58525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CEEC16C7-40E1-4F4E-A119-D9C6C774287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566048" y="148267"/>
            <a:ext cx="8875412" cy="6796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12353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13129</TotalTime>
  <Words>1132</Words>
  <Application>Microsoft Office PowerPoint</Application>
  <PresentationFormat>Widescreen</PresentationFormat>
  <Paragraphs>89</Paragraphs>
  <Slides>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72 Light</vt:lpstr>
      <vt:lpstr>Aptos</vt:lpstr>
      <vt:lpstr>Arial</vt:lpstr>
      <vt:lpstr>Calibri</vt:lpstr>
      <vt:lpstr>Calibri Light</vt:lpstr>
      <vt:lpstr>Symbol</vt:lpstr>
      <vt:lpstr>Office Theme</vt:lpstr>
      <vt:lpstr>3_Office Theme</vt:lpstr>
      <vt:lpstr>Familia Bora, Taifa Imara</vt:lpstr>
      <vt:lpstr>Background -Familia Bora, Taifa Imara (FBTI)</vt:lpstr>
      <vt:lpstr>Challenges to quality Parenting &amp; family care</vt:lpstr>
      <vt:lpstr>PowerPoint Presentation</vt:lpstr>
      <vt:lpstr>FBTI with Faith Leaders</vt:lpstr>
      <vt:lpstr>FBTI with Faith Leaders  - Challenges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Rene Van Dongen</dc:creator>
  <cp:lastModifiedBy>Josephine Kayungilizi</cp:lastModifiedBy>
  <cp:revision>140</cp:revision>
  <dcterms:created xsi:type="dcterms:W3CDTF">2019-06-09T14:13:30Z</dcterms:created>
  <dcterms:modified xsi:type="dcterms:W3CDTF">2025-05-19T08:16:19Z</dcterms:modified>
</cp:coreProperties>
</file>