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6" r:id="rId5"/>
    <p:sldId id="267" r:id="rId6"/>
    <p:sldId id="259" r:id="rId7"/>
    <p:sldId id="26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3" d="100"/>
          <a:sy n="63" d="100"/>
        </p:scale>
        <p:origin x="804" y="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02B0D-3C3E-44C5-B034-9FD068EBE3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D6EE38-C035-4B7E-AB42-AF296D47A9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36823-2D4B-4DC2-8A67-DF6BB4F6C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8921F-99DE-4EC0-8929-CAE8E0F3B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88A66-41C9-4D00-BEE5-49ADD64FC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5311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46E41-B938-4D17-A9A4-05F10875A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84A95F-AA67-42D4-8340-9B9518F44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D5A0F-BA65-4B66-B462-CA866EACA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9D9DD-03A2-4590-BBE0-D83761791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854EB-45B2-4D92-A749-641A0C9E8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03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953EDA-337D-4901-9196-5A495AC07A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9F4783-C4EE-4A3E-B3C5-C85C27555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F5677-CC32-4208-A5CD-C669077B0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3F0471-BF9B-4A9D-8237-30282E551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3C9AA-641E-45BE-9D7A-4A6D93BC2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84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6A142-AB2C-4E5E-A5A8-4FD76E604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FB92A-6BB4-4F7A-AB98-3EEF558234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80782-E660-480C-9EAA-B33A4DA0F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82E53-5253-4254-AA3E-D4D7F028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C686E-8340-415E-99DC-767C42A32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450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99EF1-F574-4B75-8FC2-69CCF09B5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8948D0-BD30-4F2B-B52E-061E19CCF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45ED9-0E12-414C-AD7C-74436541F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715B8-0A02-4F81-9E13-F5A279AE5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88948B-F4AE-4653-9980-D219039E9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75104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D585B-446C-41CC-9C05-631574A66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4E396-7312-4C2D-AD3F-73D967AD8C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E98B1D-148C-4832-A66F-A31398E3A9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15D6F-0542-4FE0-9D57-A9FE0E5A7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6312DE-4313-401E-9B23-74EC88067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AB44D8-1A48-4291-9B24-F6CBE2D1C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767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850C2-9158-466E-8DF8-138E4FD6D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769EF-720A-4A9A-AEBF-94F6EFD80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802782-EE5F-4E1F-8D7A-1FB55F5ECC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27CBAC-4F92-4E74-AB38-278805AEA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19AC50-5655-453A-89C0-606F4C485E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41162A-B38F-4B3B-94BB-E4CE56A1C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167A39-DB92-4964-A6C2-3C096A19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2C9D40-D7C2-412A-8DD5-D55FFF760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070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8B0A4-6B62-401E-804F-EAEA29340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96D610-B614-44B6-A664-49C44B05E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876F40-EE73-43F2-8986-A4680BB0B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635CEE-60D4-4DEC-8766-AF0F4CF0F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270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34EDF4-07C0-4B5F-B3B2-DF8456771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E2944B-A32B-435D-B078-BE89C046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87C524-D7D8-40B8-9580-8FFF8A38D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2196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ADD70-C291-4323-ADD7-3DA351B7F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88081-4696-4D9E-AEB4-0A2F576D9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EA88E2-2E67-4FA1-ABF5-6CB7FE9D32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F9F2D7-C513-4A87-9D97-327F03923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75B2F7-5873-4EE7-96D2-D7D260DA4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782AAD-21BA-4714-A378-65EE90CD2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302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D7B15-9E25-4FE5-A3E5-96F210228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3389F3-A3EC-4EC7-92B9-392B737A2C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071EDB-D039-449D-A5DA-C49FAD0702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24C88C-2C3F-4B05-9FFA-E06028ABE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46F1C-207E-4FF9-8C27-3915C97C1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72DF38-AC7E-477A-B66E-C6CDAF0E6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002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CD10CD-F2BC-4062-9ED1-764C1B01B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B9BFB4-E3AE-4B34-9AA2-176766C4B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D27710-9CE0-46B3-9062-E544563AF5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A0FE4-2D80-4DA6-BF38-B89D81FF47EE}" type="datetimeFigureOut">
              <a:rPr lang="en-IN" smtClean="0"/>
              <a:pPr/>
              <a:t>18-05-2025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87631-91A3-4CE5-8912-B20FD035C9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7E602-E077-4B47-8157-82045723A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BE118-2250-4CAC-B046-239558256E03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7753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FB77A864-9213-4542-B876-F3120E097716}"/>
              </a:ext>
            </a:extLst>
          </p:cNvPr>
          <p:cNvSpPr/>
          <p:nvPr/>
        </p:nvSpPr>
        <p:spPr>
          <a:xfrm>
            <a:off x="308008" y="339888"/>
            <a:ext cx="1161769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 </a:t>
            </a:r>
            <a:r>
              <a:rPr lang="en-US" sz="4000" b="1" dirty="0">
                <a:solidFill>
                  <a:srgbClr val="00B0F0"/>
                </a:solidFill>
              </a:rPr>
              <a:t>The Hornbill (</a:t>
            </a:r>
            <a:r>
              <a:rPr lang="en-US" sz="4000" b="1" i="1" dirty="0">
                <a:solidFill>
                  <a:srgbClr val="00B0F0"/>
                </a:solidFill>
              </a:rPr>
              <a:t>Hondohondo</a:t>
            </a:r>
            <a:r>
              <a:rPr lang="en-US" sz="4000" b="1" dirty="0">
                <a:solidFill>
                  <a:srgbClr val="00B0F0"/>
                </a:solidFill>
              </a:rPr>
              <a:t>) Demonstrates Responsible Parenting!</a:t>
            </a:r>
          </a:p>
          <a:p>
            <a:pPr algn="ctr"/>
            <a:r>
              <a:rPr lang="en-US" b="1" dirty="0"/>
              <a:t>Tanzania </a:t>
            </a:r>
            <a:r>
              <a:rPr lang="en-US" b="1" dirty="0" err="1"/>
              <a:t>Malezi</a:t>
            </a:r>
            <a:r>
              <a:rPr lang="en-US" b="1" dirty="0"/>
              <a:t> Summit 2025 - Mwanza Rock City Mall from 23-24 May 2025 </a:t>
            </a:r>
          </a:p>
          <a:p>
            <a:pPr algn="ctr"/>
            <a:r>
              <a:rPr lang="en-US" sz="1600" i="1" dirty="0"/>
              <a:t>Josephine </a:t>
            </a:r>
            <a:r>
              <a:rPr lang="en-US" sz="1600" i="1" dirty="0" err="1"/>
              <a:t>F.Kayungilizi</a:t>
            </a:r>
            <a:endParaRPr lang="en-US" sz="1600" i="1" dirty="0"/>
          </a:p>
          <a:p>
            <a:pPr algn="ctr"/>
            <a:r>
              <a:rPr lang="en-US" sz="3600" b="1" dirty="0"/>
              <a:t> </a:t>
            </a:r>
            <a:endParaRPr lang="en-IN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ora" pitchFamily="2" charset="0"/>
              <a:ea typeface="Cambria" panose="02040503050406030204" pitchFamily="18" charset="0"/>
            </a:endParaRPr>
          </a:p>
        </p:txBody>
      </p:sp>
      <p:pic>
        <p:nvPicPr>
          <p:cNvPr id="47" name="Picture 46" descr="hornbill-family-feeding-stockcak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440" y="2118668"/>
            <a:ext cx="7254240" cy="406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754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6E47F-1C1D-FEEB-712A-9EDEC60EF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3B351-034D-09EC-6D29-195C4D42F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1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 2021 Jesuit Refugee Service- Radio Kwizera established</a:t>
            </a:r>
            <a:r>
              <a:rPr lang="en-US" sz="1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en-US" sz="1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Hondohondo</a:t>
            </a:r>
            <a:r>
              <a:rPr lang="en-US" sz="1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  <a:r>
              <a:rPr lang="en-US" sz="1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(Hornbill Bird) </a:t>
            </a:r>
            <a:r>
              <a:rPr lang="en-US" sz="1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program</a:t>
            </a:r>
          </a:p>
          <a:p>
            <a:pPr marL="0" indent="0">
              <a:buNone/>
            </a:pPr>
            <a:endParaRPr lang="en-US" sz="1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1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1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Hondohondo</a:t>
            </a:r>
            <a:r>
              <a:rPr lang="en-US" sz="1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slogan </a:t>
            </a:r>
            <a:r>
              <a:rPr lang="en-US" sz="1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says</a:t>
            </a:r>
            <a:r>
              <a:rPr lang="en-US" sz="11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"</a:t>
            </a:r>
            <a:r>
              <a:rPr lang="en-US" sz="11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Wazazi</a:t>
            </a:r>
            <a:r>
              <a:rPr lang="en-US" sz="1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Wema </a:t>
            </a:r>
            <a:r>
              <a:rPr lang="en-US" sz="112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Huwezesha</a:t>
            </a:r>
            <a:r>
              <a:rPr lang="en-US" sz="1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Watoto</a:t>
            </a:r>
            <a:r>
              <a:rPr lang="en-US" sz="11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"</a:t>
            </a:r>
            <a:r>
              <a:rPr lang="en-US" sz="1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which means that “</a:t>
            </a:r>
            <a:r>
              <a:rPr lang="en-US" sz="1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Good Parents Empower Children. ”</a:t>
            </a:r>
            <a:endParaRPr lang="en-US" sz="8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buNone/>
            </a:pPr>
            <a:r>
              <a:rPr lang="en-US" sz="1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Objective</a:t>
            </a:r>
            <a:r>
              <a:rPr lang="en-US" sz="1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</a:p>
          <a:p>
            <a:pPr marL="0" indent="0">
              <a:buNone/>
            </a:pPr>
            <a:r>
              <a:rPr lang="en-US" sz="11200" dirty="0">
                <a:latin typeface="+mj-lt"/>
              </a:rPr>
              <a:t>To promote optimal parental care of a child as formula for healthier future by advocating </a:t>
            </a:r>
            <a:r>
              <a:rPr lang="en-US" sz="11200" dirty="0" err="1">
                <a:latin typeface="+mj-lt"/>
              </a:rPr>
              <a:t>the</a:t>
            </a:r>
            <a:r>
              <a:rPr lang="en-US" sz="112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“Rights</a:t>
            </a:r>
            <a:r>
              <a:rPr lang="en-US" sz="112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of Every Child” </a:t>
            </a:r>
            <a:br>
              <a:rPr lang="en-US" sz="1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en-US" sz="112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en-US" sz="1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Hondohondo</a:t>
            </a:r>
            <a:r>
              <a:rPr lang="en-US" sz="1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draws from </a:t>
            </a:r>
            <a:r>
              <a:rPr lang="en-US" sz="1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Responsible Parenting and Family Care (RPFC) </a:t>
            </a:r>
            <a:r>
              <a:rPr lang="en-US" sz="1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&amp;</a:t>
            </a:r>
            <a:r>
              <a:rPr lang="en-US" sz="11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Familia Bora, Taifa Imara</a:t>
            </a:r>
          </a:p>
          <a:p>
            <a:pPr marL="0" indent="0">
              <a:buNone/>
            </a:pPr>
            <a:endParaRPr lang="en-US" sz="8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8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sz="8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4800" dirty="0"/>
              <a:t>Research has shown- Child’s early experiences “sets brain development and establishes several lifelong benefits such as social competences, cognitive skills, emotional well-being,  literacy skills, physical abilities, and resilience in life.</a:t>
            </a: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694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HONDOHONDO?</a:t>
            </a:r>
          </a:p>
        </p:txBody>
      </p:sp>
      <p:pic>
        <p:nvPicPr>
          <p:cNvPr id="4" name="Content Placeholder 3" descr="toucans-sharing-fruit-stockcak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2201422"/>
            <a:ext cx="5655338" cy="3169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699183" y="-595956"/>
            <a:ext cx="5274644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T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he hornbills are characterized with high level parental care: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Male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hondohondo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brings food and other needs when the female is incubating. 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After hatching, the </a:t>
            </a:r>
            <a:r>
              <a:rPr kumimoji="0" lang="en-US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hondohondo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 parents care for their chicks until they grow to become independent.  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Hondohondo</a:t>
            </a: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 </a:t>
            </a:r>
            <a:r>
              <a:rPr kumimoji="0" lang="en-US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 feeds any other hornbill chick it encounters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itchFamily="34" charset="0"/>
                <a:cs typeface="Calibri Light" pitchFamily="34" charset="0"/>
              </a:rPr>
              <a:t>.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Hondohondo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r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esonates well with  Kigoma community  including  refugees, other people in the nearby regions.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424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D27608-D3F5-CB9A-5EE0-67D19FF59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E2976-2FD0-D54A-39E5-E1EF09117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 OF PARENTING IN KIGOMA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027CF-D7AE-1312-9006-5C13AEE8D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>
              <a:latin typeface="+mj-lt"/>
            </a:endParaRPr>
          </a:p>
          <a:p>
            <a:r>
              <a:rPr lang="en-US" sz="2800" dirty="0">
                <a:latin typeface="+mj-lt"/>
              </a:rPr>
              <a:t>The common  habit of leaving  children without proper parental care. </a:t>
            </a:r>
          </a:p>
          <a:p>
            <a:r>
              <a:rPr lang="en-US" sz="2800" dirty="0">
                <a:latin typeface="+mj-lt"/>
              </a:rPr>
              <a:t>Deep rooted cultural mind set that upbringing of a child is a woman's role;  fathers' communication to children is through their  mothers. </a:t>
            </a:r>
          </a:p>
          <a:p>
            <a:r>
              <a:rPr lang="en-US" sz="2800" dirty="0">
                <a:latin typeface="+mj-lt"/>
              </a:rPr>
              <a:t>The loss of traditional collective responsibility that said that "it takes the whole village to raise a child“.</a:t>
            </a:r>
          </a:p>
          <a:p>
            <a:r>
              <a:rPr lang="en-US" sz="2800" dirty="0">
                <a:latin typeface="+mj-lt"/>
              </a:rPr>
              <a:t>Psychological and mental stress experienced by refugees, either due to war trauma, limited access to resources to support their families, separation, etc.</a:t>
            </a:r>
          </a:p>
        </p:txBody>
      </p:sp>
    </p:spTree>
    <p:extLst>
      <p:ext uri="{BB962C8B-B14F-4D97-AF65-F5344CB8AC3E}">
        <p14:creationId xmlns:p14="http://schemas.microsoft.com/office/powerpoint/2010/main" val="423868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9B3E6-5FDF-9CC5-F3FA-AFC7CC363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COVERAGE AND ACHIEVMENTS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EF3A0-C326-DB2F-AD0F-29D4F5EA0C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b="1" dirty="0">
                <a:latin typeface="Calibri Light" pitchFamily="34" charset="0"/>
                <a:cs typeface="Calibri Light" pitchFamily="34" charset="0"/>
              </a:rPr>
              <a:t>RK is heard in Kigoma, </a:t>
            </a:r>
            <a:r>
              <a:rPr lang="en-US" sz="2800" b="1" dirty="0" err="1">
                <a:latin typeface="Calibri Light" pitchFamily="34" charset="0"/>
                <a:cs typeface="Calibri Light" pitchFamily="34" charset="0"/>
              </a:rPr>
              <a:t>Kagera</a:t>
            </a:r>
            <a:r>
              <a:rPr lang="en-US" sz="2800" b="1" dirty="0">
                <a:latin typeface="Calibri Light" pitchFamily="34" charset="0"/>
                <a:cs typeface="Calibri Light" pitchFamily="34" charset="0"/>
              </a:rPr>
              <a:t>, Mwanza, </a:t>
            </a:r>
            <a:r>
              <a:rPr lang="en-US" sz="2800" b="1" dirty="0" err="1">
                <a:latin typeface="Calibri Light" pitchFamily="34" charset="0"/>
                <a:cs typeface="Calibri Light" pitchFamily="34" charset="0"/>
              </a:rPr>
              <a:t>Geita</a:t>
            </a:r>
            <a:r>
              <a:rPr lang="en-US" sz="2800" b="1" dirty="0">
                <a:latin typeface="Calibri Light" pitchFamily="34" charset="0"/>
                <a:cs typeface="Calibri Light" pitchFamily="34" charset="0"/>
              </a:rPr>
              <a:t>, </a:t>
            </a:r>
            <a:r>
              <a:rPr lang="en-US" sz="2800" b="1" dirty="0" err="1">
                <a:latin typeface="Calibri Light" pitchFamily="34" charset="0"/>
                <a:cs typeface="Calibri Light" pitchFamily="34" charset="0"/>
              </a:rPr>
              <a:t>Shinyanga</a:t>
            </a:r>
            <a:r>
              <a:rPr lang="en-US" sz="2800" b="1" dirty="0">
                <a:latin typeface="Calibri Light" pitchFamily="34" charset="0"/>
                <a:cs typeface="Calibri Light" pitchFamily="34" charset="0"/>
              </a:rPr>
              <a:t>, Tabora and Katavi reaching over 2.6 mil people</a:t>
            </a:r>
          </a:p>
          <a:p>
            <a:pPr marL="0" indent="0">
              <a:buNone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Hondohondo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on Radio is aired on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Suturday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4.30 pm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and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Sunday 9.00pm </a:t>
            </a:r>
            <a:endParaRPr kumimoji="0" 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 Light" pitchFamily="34" charset="0"/>
              <a:cs typeface="Calibri Light" pitchFamily="34" charset="0"/>
            </a:endParaRPr>
          </a:p>
          <a:p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itchFamily="34" charset="0"/>
                <a:cs typeface="Calibri Light" pitchFamily="34" charset="0"/>
              </a:rPr>
              <a:t>Also, good parenting champions GPS through home visits and community meetings engaged over 350,000 people in Kigoma.</a:t>
            </a:r>
          </a:p>
          <a:p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itchFamily="34" charset="0"/>
                <a:cs typeface="Calibri Light" pitchFamily="34" charset="0"/>
              </a:rPr>
              <a:t> Linked 9,600 caregivers to relevant services (health, nutrition, education </a:t>
            </a:r>
            <a:r>
              <a:rPr kumimoji="0" lang="en-US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 Light" pitchFamily="34" charset="0"/>
                <a:cs typeface="Calibri Light" pitchFamily="34" charset="0"/>
              </a:rPr>
              <a:t>etc</a:t>
            </a:r>
            <a:r>
              <a:rPr kumimoji="0" lang="en-US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 Light" pitchFamily="34" charset="0"/>
                <a:cs typeface="Calibri Light" pitchFamily="34" charset="0"/>
              </a:rPr>
              <a:t>)</a:t>
            </a:r>
          </a:p>
          <a:p>
            <a:r>
              <a:rPr lang="en-US" b="1" dirty="0">
                <a:latin typeface="Calibri Light" pitchFamily="34" charset="0"/>
                <a:cs typeface="Calibri Light" pitchFamily="34" charset="0"/>
              </a:rPr>
              <a:t>Potential number of parents and caregivers report to be positively influenced by </a:t>
            </a:r>
            <a:r>
              <a:rPr lang="en-US" b="1" dirty="0" err="1">
                <a:latin typeface="Calibri Light" pitchFamily="34" charset="0"/>
                <a:cs typeface="Calibri Light" pitchFamily="34" charset="0"/>
              </a:rPr>
              <a:t>Hondohondo</a:t>
            </a:r>
            <a:r>
              <a:rPr lang="en-US" b="1" dirty="0">
                <a:latin typeface="Calibri Light" pitchFamily="34" charset="0"/>
                <a:cs typeface="Calibri Light" pitchFamily="34" charset="0"/>
              </a:rPr>
              <a:t> messaging and give number of testimonies and quotes.</a:t>
            </a:r>
            <a:endParaRPr kumimoji="0" lang="en-US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 Light" pitchFamily="34" charset="0"/>
              <a:cs typeface="Calibri Light" pitchFamily="34" charset="0"/>
            </a:endParaRPr>
          </a:p>
          <a:p>
            <a:endParaRPr lang="en-US" sz="2800" b="1" dirty="0">
              <a:latin typeface="Calibri Light" pitchFamily="34" charset="0"/>
              <a:cs typeface="Calibri Light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86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OPPORTUNITIES, GAPS AND REQUESTED SUPPORT</a:t>
            </a:r>
            <a:br>
              <a:rPr lang="en-US" sz="1000" dirty="0"/>
            </a:br>
            <a:endParaRPr lang="en-US" sz="1000" dirty="0"/>
          </a:p>
        </p:txBody>
      </p:sp>
      <p:sp>
        <p:nvSpPr>
          <p:cNvPr id="6" name="Rectangle 5"/>
          <p:cNvSpPr/>
          <p:nvPr/>
        </p:nvSpPr>
        <p:spPr>
          <a:xfrm>
            <a:off x="1039528" y="5017516"/>
            <a:ext cx="77098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  </a:t>
            </a:r>
          </a:p>
        </p:txBody>
      </p:sp>
      <p:sp>
        <p:nvSpPr>
          <p:cNvPr id="7" name="Rectangle 6"/>
          <p:cNvSpPr/>
          <p:nvPr/>
        </p:nvSpPr>
        <p:spPr>
          <a:xfrm>
            <a:off x="1183907" y="2413338"/>
            <a:ext cx="976001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Extension of the program airtime and at prime times to obey the thirsty of community of the </a:t>
            </a:r>
            <a:r>
              <a:rPr lang="en-US" sz="2800" dirty="0" err="1">
                <a:latin typeface="+mj-lt"/>
              </a:rPr>
              <a:t>HondoHondo</a:t>
            </a:r>
            <a:r>
              <a:rPr lang="en-US" sz="2800" dirty="0">
                <a:latin typeface="+mj-lt"/>
              </a:rPr>
              <a:t> program.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 Radio Kwizera is using its resources since 2022,  on a smaller scale, to sustain the program.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i="1" dirty="0" err="1">
                <a:latin typeface="+mj-lt"/>
              </a:rPr>
              <a:t>Hondohondo</a:t>
            </a:r>
            <a:r>
              <a:rPr lang="en-US" sz="2800" i="1" dirty="0">
                <a:latin typeface="+mj-lt"/>
              </a:rPr>
              <a:t> </a:t>
            </a:r>
            <a:r>
              <a:rPr lang="en-US" sz="2800" dirty="0">
                <a:latin typeface="+mj-lt"/>
              </a:rPr>
              <a:t>program faces shortage of funds to  implicitly engage its audience </a:t>
            </a:r>
            <a:r>
              <a:rPr lang="en-US" sz="2800" dirty="0" err="1">
                <a:latin typeface="+mj-lt"/>
              </a:rPr>
              <a:t>ie</a:t>
            </a:r>
            <a:r>
              <a:rPr lang="en-US" sz="2800" dirty="0">
                <a:latin typeface="+mj-lt"/>
              </a:rPr>
              <a:t> jingles,  talk shows and keep the GPCs work morale  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C36C95-193C-D1A3-2949-D780AB6086C3}"/>
              </a:ext>
            </a:extLst>
          </p:cNvPr>
          <p:cNvSpPr txBox="1"/>
          <p:nvPr/>
        </p:nvSpPr>
        <p:spPr>
          <a:xfrm>
            <a:off x="3048000" y="3244334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en-US" sz="44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ASANTENI SANA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531141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459B0"/>
      </a:accent1>
      <a:accent2>
        <a:srgbClr val="0678F5"/>
      </a:accent2>
      <a:accent3>
        <a:srgbClr val="0459B0"/>
      </a:accent3>
      <a:accent4>
        <a:srgbClr val="0678F5"/>
      </a:accent4>
      <a:accent5>
        <a:srgbClr val="0459B0"/>
      </a:accent5>
      <a:accent6>
        <a:srgbClr val="0678F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465</Words>
  <Application>Microsoft Office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Courier New</vt:lpstr>
      <vt:lpstr>Lora</vt:lpstr>
      <vt:lpstr>Office Theme</vt:lpstr>
      <vt:lpstr>PowerPoint Presentation</vt:lpstr>
      <vt:lpstr>BACKGROUND</vt:lpstr>
      <vt:lpstr>WHY HONDOHONDO?</vt:lpstr>
      <vt:lpstr>CONTEXT OF PARENTING IN KIGOMA</vt:lpstr>
      <vt:lpstr>COVERAGE AND ACHIEVMENTS</vt:lpstr>
      <vt:lpstr>OPPORTUNITIES, GAPS AND REQUESTED SUPPORT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 Savari</dc:creator>
  <cp:lastModifiedBy>Josephine Kayungilizi</cp:lastModifiedBy>
  <cp:revision>40</cp:revision>
  <dcterms:created xsi:type="dcterms:W3CDTF">2019-03-04T11:13:53Z</dcterms:created>
  <dcterms:modified xsi:type="dcterms:W3CDTF">2025-05-19T03:29:38Z</dcterms:modified>
</cp:coreProperties>
</file>