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autoCompressPictures="0" embedTrueTypeFonts="1" saveSubsetFonts="1" strictFirstAndLastChars="0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</p:sldIdLst>
  <p:sldSz cy="5143500" cx="9144000"/>
  <p:notesSz cx="6858000" cy="9144000"/>
  <p:embeddedFontLst>
    <p:embeddedFont>
      <p:font typeface="Gill Sans"/>
      <p:regular r:id="rId9"/>
      <p:bold r:id="rId10"/>
    </p:embeddedFont>
  </p:embeddedFontLst>
  <p:defaultText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font" Target="fonts/font1.fntdata"/><Relationship Id="rId10" Type="http://schemas.openxmlformats.org/officeDocument/2006/relationships/font" Target="fonts/font2.fntdata"/><Relationship Id="rId11" Type="http://schemas.openxmlformats.org/officeDocument/2006/relationships/tableStyles" Target="tableStyle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</p:bgPr>
    </p:bg>
    <p:spTree>
      <p:nvGrpSpPr>
        <p:cNvPr id="55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8671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/>
          <a:noFill/>
          <a:ln>
            <a:noFill/>
          </a:ln>
        </p:spPr>
        <p:txBody>
          <a:bodyPr anchor="t" anchorCtr="0" bIns="91425" lIns="91425" rIns="91425" spcFirstLastPara="1" tIns="91425" wrap="square">
            <a:noAutofit/>
          </a:bodyPr>
          <a:lstStyle>
            <a:lvl1pPr algn="l" indent="-29845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indent="-298450" lvl="1" marL="914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indent="-298450" lvl="2" marL="1371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indent="-298450" lvl="3" marL="1828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indent="-298450" lvl="4" marL="22860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indent="-298450" lvl="5" marL="2743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indent="-298450" lvl="6" marL="32004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indent="-298450" lvl="7" marL="36576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indent="-298450" lvl="8" marL="41148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cap="none" sz="1100" i="0" strike="noStrike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hlink="hlink" folHlink="folHlink"/>
  <p:notes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sz="1400" i="0" strike="noStrike" u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6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Google Shape;93;p1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p>
            <a:pPr algn="l"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sz="1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Welcome to this presentation, where we explore the holistic approach to early childhood development. This initiative harmonizes care, learning, and growth to give every child a fair start</a:t>
            </a:r>
          </a:p>
        </p:txBody>
      </p:sp>
      <p:sp>
        <p:nvSpPr>
          <p:cNvPr id="1048587" name="Google Shape;94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0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Google Shape;102;p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/>
        </p:spPr>
        <p:txBody>
          <a:bodyPr anchor="t" anchorCtr="0" bIns="91425" lIns="91425" rIns="91425" spcFirstLastPara="1" tIns="91425" wrap="square">
            <a:noAutofit/>
          </a:bodyPr>
          <a:p>
            <a:pPr algn="l"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sz="1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Despite good intentions, services often remain isolated. This fragmentation undermines efforts to support vulnerable children comprehensively</a:t>
            </a:r>
          </a:p>
        </p:txBody>
      </p:sp>
      <p:sp>
        <p:nvSpPr>
          <p:cNvPr id="1048594" name="Google Shape;103;p2:notes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4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Google Shape;110;p3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p>
            <a:pPr algn="l"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sz="1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implemented home visits, caregiver sessions, and collaborations with schools and health facilities. Monitoring tools ensured we captured both progress and areas for improvement</a:t>
            </a:r>
          </a:p>
        </p:txBody>
      </p:sp>
      <p:sp>
        <p:nvSpPr>
          <p:cNvPr id="1048599" name="Google Shape;111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7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Google Shape;120;p4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p>
            <a:pPr algn="l"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</a:p>
        </p:txBody>
      </p:sp>
      <p:sp>
        <p:nvSpPr>
          <p:cNvPr id="1048602" name="Google Shape;121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0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Google Shape;129;p5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p>
            <a:pPr algn="l"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sz="1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evidence is clear—when we integrate care and learning early, children thrive. Cross-sector collaboration is not just ideal—it is essential. </a:t>
            </a:r>
            <a:r>
              <a:rPr sz="1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urge policymakers, communities, and stakeholders to invest in scalable, inclusive ECD models. Together, we can build systems that support all children from the ground up</a:t>
            </a:r>
          </a:p>
        </p:txBody>
      </p:sp>
      <p:sp>
        <p:nvSpPr>
          <p:cNvPr id="1048605" name="Google Shape;130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4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Google Shape;136;p6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p>
            <a:pPr algn="l"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</a:p>
        </p:txBody>
      </p:sp>
      <p:sp>
        <p:nvSpPr>
          <p:cNvPr id="1048613" name="Google Shape;137;p6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ah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23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Google Shape;12;p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b" anchorCtr="0" bIns="91425" lIns="91425" rIns="91425" spcFirstLastPara="1" tIns="9142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Gill Sans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48582" name="Google Shape;13;p2"/>
          <p:cNvSpPr txBox="1"/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/>
          <a:noFill/>
          <a:ln>
            <a:noFill/>
          </a:ln>
        </p:spPr>
        <p:txBody>
          <a:bodyPr anchor="t" anchorCtr="0" bIns="91425" lIns="91425" rIns="91425" spcFirstLastPara="1" tIns="91425" wrap="square">
            <a:normAutofit/>
          </a:bodyPr>
          <a:lstStyle>
            <a:lvl1pPr algn="l" indent="-3048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algn="l" indent="-3048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algn="l" indent="-3048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algn="l" indent="-3048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algn="l" indent="-3048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algn="l" indent="-3048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algn="l" indent="-3048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algn="l" indent="-3048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algn="l" indent="-3048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8583" name="Google Shape;14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91425" lIns="91425" rIns="91425" spcFirstLastPara="1" tIns="91425" wrap="square">
            <a:normAutofit/>
          </a:bodyPr>
          <a:lstStyle>
            <a:lvl1pPr algn="r" indent="0" lvl="0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r" indent="0" lvl="1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r" indent="0" lvl="2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r" indent="0" lvl="3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r" indent="0" lvl="4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r" indent="0" lvl="5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r" indent="0" lvl="6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r" indent="0" lvl="7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r" indent="0" lvl="8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52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Google Shape;61;p11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57" name="Google Shape;62;p11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58" name="Google Shape;63;p11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47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Google Shape;65;p12"/>
          <p:cNvSpPr/>
          <p:nvPr/>
        </p:nvSpPr>
        <p:spPr>
          <a:xfrm>
            <a:off x="0" y="0"/>
            <a:ext cx="4572000" cy="5143500"/>
          </a:xfrm>
          <a:prstGeom prst="rect"/>
          <a:solidFill>
            <a:schemeClr val="accent2"/>
          </a:solidFill>
          <a:ln>
            <a:noFill/>
          </a:ln>
        </p:spPr>
        <p:txBody>
          <a:bodyPr anchor="ctr" anchorCtr="0" bIns="91425" lIns="91425" rIns="91425" spcFirstLastPara="1" tIns="91425" wrap="square">
            <a:noAutofit/>
          </a:bodyPr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</a:p>
        </p:txBody>
      </p:sp>
      <p:sp>
        <p:nvSpPr>
          <p:cNvPr id="1048625" name="Google Shape;66;p12"/>
          <p:cNvSpPr txBox="1"/>
          <p:nvPr>
            <p:ph type="title"/>
          </p:nvPr>
        </p:nvSpPr>
        <p:spPr>
          <a:xfrm>
            <a:off x="603504" y="1682871"/>
            <a:ext cx="3364992" cy="856123"/>
          </a:xfrm>
          <a:prstGeom prst="rect"/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ctr" anchorCtr="1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50"/>
              <a:buFont typeface="Gill Sans"/>
              <a:buNone/>
              <a:defRPr sz="165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26" name="Google Shape;67;p12"/>
          <p:cNvSpPr txBox="1"/>
          <p:nvPr>
            <p:ph type="body" idx="1"/>
          </p:nvPr>
        </p:nvSpPr>
        <p:spPr>
          <a:xfrm>
            <a:off x="5052060" y="603504"/>
            <a:ext cx="3611880" cy="3936492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19087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425"/>
              <a:buChar char="•"/>
              <a:defRPr sz="1425">
                <a:solidFill>
                  <a:schemeClr val="dk1"/>
                </a:solidFill>
              </a:defRPr>
            </a:lvl1pPr>
            <a:lvl2pPr algn="l" indent="-3048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chemeClr val="dk1"/>
                </a:solidFill>
              </a:defRPr>
            </a:lvl2pPr>
            <a:lvl3pPr algn="l" indent="-3048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chemeClr val="dk1"/>
                </a:solidFill>
              </a:defRPr>
            </a:lvl3pPr>
            <a:lvl4pPr algn="l" indent="-3048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algn="l" indent="-3048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algn="l" indent="-3048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/>
            </a:lvl6pPr>
            <a:lvl7pPr algn="l" indent="-3048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/>
            </a:lvl7pPr>
            <a:lvl8pPr algn="l" indent="-3048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/>
            </a:lvl8pPr>
            <a:lvl9pPr algn="l" indent="-3048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048627" name="Google Shape;68;p12"/>
          <p:cNvSpPr txBox="1"/>
          <p:nvPr>
            <p:ph type="body" idx="2"/>
          </p:nvPr>
        </p:nvSpPr>
        <p:spPr>
          <a:xfrm>
            <a:off x="836676" y="2662439"/>
            <a:ext cx="2846070" cy="1645527"/>
          </a:xfrm>
          <a:prstGeom prst="rect"/>
          <a:noFill/>
          <a:ln>
            <a:noFill/>
          </a:ln>
        </p:spPr>
        <p:txBody>
          <a:bodyPr anchor="t" anchorCtr="1" bIns="45700" lIns="91425" rIns="91425" spcFirstLastPara="1" tIns="45700" wrap="square">
            <a:normAutofit/>
          </a:bodyPr>
          <a:lstStyle>
            <a:lvl1pPr algn="ctr" indent="-2286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125"/>
              <a:buNone/>
              <a:defRPr sz="1125">
                <a:solidFill>
                  <a:srgbClr val="FFFFFF"/>
                </a:solidFill>
              </a:defRPr>
            </a:lvl1pPr>
            <a:lvl2pPr algn="l" indent="-2286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050"/>
              <a:buNone/>
              <a:defRPr sz="1050"/>
            </a:lvl2pPr>
            <a:lvl3pPr algn="l" indent="-2286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900"/>
              <a:buNone/>
              <a:defRPr sz="900"/>
            </a:lvl3pPr>
            <a:lvl4pPr algn="l" indent="-2286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4pPr>
            <a:lvl5pPr algn="l" indent="-2286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5pPr>
            <a:lvl6pPr algn="l" indent="-2286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6pPr>
            <a:lvl7pPr algn="l" indent="-2286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7pPr>
            <a:lvl8pPr algn="l" indent="-2286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8pPr>
            <a:lvl9pPr algn="l" indent="-2286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9pPr>
          </a:lstStyle>
          <a:p/>
        </p:txBody>
      </p:sp>
      <p:sp>
        <p:nvSpPr>
          <p:cNvPr id="1048628" name="Google Shape;69;p12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29" name="Google Shape;70;p12"/>
          <p:cNvSpPr txBox="1"/>
          <p:nvPr>
            <p:ph type="ftr" idx="11"/>
          </p:nvPr>
        </p:nvSpPr>
        <p:spPr>
          <a:xfrm>
            <a:off x="603504" y="4677156"/>
            <a:ext cx="3843598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30" name="Google Shape;71;p12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5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Google Shape;73;p13"/>
          <p:cNvSpPr/>
          <p:nvPr/>
        </p:nvSpPr>
        <p:spPr>
          <a:xfrm>
            <a:off x="1" y="0"/>
            <a:ext cx="4571999" cy="5143500"/>
          </a:xfrm>
          <a:prstGeom prst="rect"/>
          <a:solidFill>
            <a:schemeClr val="accent2"/>
          </a:solidFill>
          <a:ln>
            <a:noFill/>
          </a:ln>
        </p:spPr>
        <p:txBody>
          <a:bodyPr anchor="ctr" anchorCtr="0" bIns="91425" lIns="91425" rIns="91425" spcFirstLastPara="1" tIns="91425" wrap="square">
            <a:noAutofit/>
          </a:bodyPr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</a:p>
        </p:txBody>
      </p:sp>
      <p:sp>
        <p:nvSpPr>
          <p:cNvPr id="1048650" name="Google Shape;74;p13"/>
          <p:cNvSpPr txBox="1"/>
          <p:nvPr>
            <p:ph type="title"/>
          </p:nvPr>
        </p:nvSpPr>
        <p:spPr>
          <a:xfrm>
            <a:off x="606392" y="1682871"/>
            <a:ext cx="3371249" cy="850980"/>
          </a:xfrm>
          <a:prstGeom prst="rect"/>
          <a:solidFill>
            <a:srgbClr val="FFFFFF"/>
          </a:solidFill>
          <a:ln w="9525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ctr" anchorCtr="1" bIns="182875" lIns="182875" rIns="182875" spcFirstLastPara="1" tIns="182875" wrap="square">
            <a:no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50"/>
              <a:buFont typeface="Gill Sans"/>
              <a:buNone/>
              <a:defRPr sz="165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51" name="Google Shape;75;p13"/>
          <p:cNvSpPr/>
          <p:nvPr>
            <p:ph type="pic" idx="2"/>
          </p:nvPr>
        </p:nvSpPr>
        <p:spPr>
          <a:xfrm>
            <a:off x="4572000" y="0"/>
            <a:ext cx="4576573" cy="5143500"/>
          </a:xfrm>
          <a:prstGeom prst="rect"/>
          <a:solidFill>
            <a:srgbClr val="BFBFBF"/>
          </a:solidFill>
          <a:ln>
            <a:noFill/>
          </a:ln>
        </p:spPr>
      </p:sp>
      <p:sp>
        <p:nvSpPr>
          <p:cNvPr id="1048652" name="Google Shape;76;p13"/>
          <p:cNvSpPr txBox="1"/>
          <p:nvPr>
            <p:ph type="body" idx="1"/>
          </p:nvPr>
        </p:nvSpPr>
        <p:spPr>
          <a:xfrm>
            <a:off x="836676" y="2662439"/>
            <a:ext cx="2846070" cy="1645528"/>
          </a:xfrm>
          <a:prstGeom prst="rect"/>
          <a:noFill/>
          <a:ln>
            <a:noFill/>
          </a:ln>
        </p:spPr>
        <p:txBody>
          <a:bodyPr anchor="t" anchorCtr="1" bIns="45700" lIns="91425" rIns="91425" spcFirstLastPara="1" tIns="45700" wrap="square">
            <a:normAutofit/>
          </a:bodyPr>
          <a:lstStyle>
            <a:lvl1pPr algn="ctr" indent="-2286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125"/>
              <a:buNone/>
              <a:defRPr sz="1125">
                <a:solidFill>
                  <a:srgbClr val="FFFFFF"/>
                </a:solidFill>
              </a:defRPr>
            </a:lvl1pPr>
            <a:lvl2pPr algn="l" indent="-2286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050"/>
              <a:buNone/>
              <a:defRPr sz="1050"/>
            </a:lvl2pPr>
            <a:lvl3pPr algn="l" indent="-2286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900"/>
              <a:buNone/>
              <a:defRPr sz="900"/>
            </a:lvl3pPr>
            <a:lvl4pPr algn="l" indent="-2286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4pPr>
            <a:lvl5pPr algn="l" indent="-2286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5pPr>
            <a:lvl6pPr algn="l" indent="-2286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6pPr>
            <a:lvl7pPr algn="l" indent="-2286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7pPr>
            <a:lvl8pPr algn="l" indent="-2286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8pPr>
            <a:lvl9pPr algn="l" indent="-2286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9pPr>
          </a:lstStyle>
          <a:p/>
        </p:txBody>
      </p:sp>
      <p:sp>
        <p:nvSpPr>
          <p:cNvPr id="1048653" name="Google Shape;77;p13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54" name="Google Shape;78;p13"/>
          <p:cNvSpPr txBox="1"/>
          <p:nvPr>
            <p:ph type="ftr" idx="11"/>
          </p:nvPr>
        </p:nvSpPr>
        <p:spPr>
          <a:xfrm>
            <a:off x="603504" y="4677156"/>
            <a:ext cx="3843598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55" name="Google Shape;79;p13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46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Google Shape;81;p14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20" name="Google Shape;82;p14"/>
          <p:cNvSpPr txBox="1"/>
          <p:nvPr>
            <p:ph type="body" idx="1"/>
          </p:nvPr>
        </p:nvSpPr>
        <p:spPr>
          <a:xfrm rot="5400000">
            <a:off x="3408757" y="243130"/>
            <a:ext cx="2326487" cy="5797296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21" name="Google Shape;83;p14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22" name="Google Shape;84;p14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23" name="Google Shape;85;p14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53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Google Shape;87;p15"/>
          <p:cNvSpPr txBox="1"/>
          <p:nvPr>
            <p:ph type="title"/>
          </p:nvPr>
        </p:nvSpPr>
        <p:spPr>
          <a:xfrm rot="5400000">
            <a:off x="5108007" y="2084772"/>
            <a:ext cx="3737610" cy="973956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0" name="Google Shape;88;p15"/>
          <p:cNvSpPr txBox="1"/>
          <p:nvPr>
            <p:ph type="body" idx="1"/>
          </p:nvPr>
        </p:nvSpPr>
        <p:spPr>
          <a:xfrm rot="5400000">
            <a:off x="2128981" y="247317"/>
            <a:ext cx="3737610" cy="4648867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61" name="Google Shape;89;p15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2" name="Google Shape;90;p15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3" name="Google Shape;91;p15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27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Google Shape;16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t" anchorCtr="0" bIns="91425" lIns="91425" rIns="91425" spcFirstLastPara="1" tIns="9142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Gill Sans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</a:lvl9pPr>
          </a:lstStyle>
          <a:p/>
        </p:txBody>
      </p:sp>
      <p:sp>
        <p:nvSpPr>
          <p:cNvPr id="1048589" name="Google Shape;17;p3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/>
          <a:noFill/>
          <a:ln>
            <a:noFill/>
          </a:ln>
        </p:spPr>
        <p:txBody>
          <a:bodyPr anchor="t" anchorCtr="0" bIns="91425" lIns="91425" rIns="91425" spcFirstLastPara="1" tIns="91425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lvl1pPr>
            <a:lvl2pPr algn="l"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lvl2pPr>
            <a:lvl3pPr algn="l"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lvl3pPr>
            <a:lvl4pPr algn="l"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lvl4pPr>
            <a:lvl5pPr algn="l"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lvl5pPr>
            <a:lvl6pPr algn="l"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lvl6pPr>
            <a:lvl7pPr algn="l"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lvl7pPr>
            <a:lvl8pPr algn="l"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lvl8pPr>
            <a:lvl9pPr algn="l"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lvl9pPr>
          </a:lstStyle>
          <a:p/>
        </p:txBody>
      </p:sp>
      <p:sp>
        <p:nvSpPr>
          <p:cNvPr id="1048590" name="Google Shape;18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91425" lIns="91425" rIns="91425" spcFirstLastPara="1" tIns="91425" wrap="square">
            <a:normAutofit/>
          </a:bodyPr>
          <a:lstStyle>
            <a:lvl1pPr algn="r" indent="0" lvl="0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r" indent="0" lvl="1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r" indent="0" lvl="2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r" indent="0" lvl="3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r" indent="0" lvl="4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r" indent="0" lvl="5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r" indent="0" lvl="6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r" indent="0" lvl="7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r" indent="0" lvl="8" marL="0" marR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showMasterSp="0">
  <p:cSld name="1_Title and Content">
    <p:spTree>
      <p:nvGrpSpPr>
        <p:cNvPr id="3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Google Shape;20;p4"/>
          <p:cNvSpPr txBox="1"/>
          <p:nvPr>
            <p:ph type="title"/>
          </p:nvPr>
        </p:nvSpPr>
        <p:spPr>
          <a:xfrm>
            <a:off x="628650" y="3441501"/>
            <a:ext cx="7886700" cy="1701900"/>
          </a:xfrm>
          <a:prstGeom prst="rect"/>
          <a:noFill/>
          <a:ln>
            <a:noFill/>
          </a:ln>
        </p:spPr>
        <p:txBody>
          <a:bodyPr anchor="ctr" anchorCtr="0" bIns="34275" lIns="68575" rIns="68575" spcFirstLastPara="1" tIns="342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3600"/>
              <a:buFont typeface="Arial"/>
              <a:buNone/>
              <a:defRPr b="1" sz="36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2pPr>
            <a:lvl3pPr algn="l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3pPr>
            <a:lvl4pPr algn="l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4pPr>
            <a:lvl5pPr algn="l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5pPr>
            <a:lvl6pPr algn="l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6pPr>
            <a:lvl7pPr algn="l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7pPr>
            <a:lvl8pPr algn="l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8pPr>
            <a:lvl9pPr algn="l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4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Google Shape;22;p5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07" name="Google Shape;23;p5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08" name="Google Shape;24;p5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09" name="Google Shape;25;p5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/>
        </a:solidFill>
      </p:bgPr>
    </p:bg>
    <p:spTree>
      <p:nvGrpSpPr>
        <p:cNvPr id="49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Google Shape;27;p6"/>
          <p:cNvSpPr txBox="1"/>
          <p:nvPr>
            <p:ph type="ctrTitle"/>
          </p:nvPr>
        </p:nvSpPr>
        <p:spPr>
          <a:xfrm>
            <a:off x="1200150" y="1790058"/>
            <a:ext cx="6743700" cy="1234440"/>
          </a:xfrm>
          <a:prstGeom prst="rect"/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ctr" anchorCtr="1" bIns="182875" lIns="274300" rIns="274300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50"/>
              <a:buFont typeface="Gill Sans"/>
              <a:buNone/>
              <a:defRPr sz="285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0" name="Google Shape;28;p6"/>
          <p:cNvSpPr txBox="1"/>
          <p:nvPr>
            <p:ph type="subTitle" idx="1"/>
          </p:nvPr>
        </p:nvSpPr>
        <p:spPr>
          <a:xfrm>
            <a:off x="2021396" y="3264408"/>
            <a:ext cx="5101209" cy="929921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ctr" lv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500"/>
              <a:buNone/>
              <a:defRPr sz="1500">
                <a:solidFill>
                  <a:srgbClr val="FEFEFE"/>
                </a:solidFill>
              </a:defRPr>
            </a:lvl1pPr>
            <a:lvl2pPr algn="ctr" lvl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500"/>
              <a:buNone/>
              <a:defRPr sz="1500"/>
            </a:lvl2pPr>
            <a:lvl3pPr algn="ctr" lvl="2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350"/>
              <a:buNone/>
              <a:defRPr sz="1350"/>
            </a:lvl3pPr>
            <a:lvl4pPr algn="ctr" lvl="3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4pPr>
            <a:lvl5pPr algn="ctr" lvl="4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5pPr>
            <a:lvl6pPr algn="ctr" lvl="5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6pPr>
            <a:lvl7pPr algn="ctr" lvl="6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7pPr>
            <a:lvl8pPr algn="ctr" lvl="7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8pPr>
            <a:lvl9pPr algn="ctr" lvl="8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048641" name="Google Shape;29;p6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2" name="Google Shape;30;p6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3" name="Google Shape;31;p6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45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Google Shape;33;p7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15" name="Google Shape;34;p7"/>
          <p:cNvSpPr txBox="1"/>
          <p:nvPr>
            <p:ph type="body" idx="1"/>
          </p:nvPr>
        </p:nvSpPr>
        <p:spPr>
          <a:xfrm>
            <a:off x="1673352" y="1978534"/>
            <a:ext cx="5797296" cy="2326487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16" name="Google Shape;35;p7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17" name="Google Shape;36;p7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18" name="Google Shape;37;p7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1"/>
        </a:solidFill>
      </p:bgPr>
    </p:bg>
    <p:spTree>
      <p:nvGrpSpPr>
        <p:cNvPr id="50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Google Shape;39;p8"/>
          <p:cNvSpPr txBox="1"/>
          <p:nvPr>
            <p:ph type="title"/>
          </p:nvPr>
        </p:nvSpPr>
        <p:spPr>
          <a:xfrm>
            <a:off x="1200150" y="1790058"/>
            <a:ext cx="6743700" cy="1234440"/>
          </a:xfrm>
          <a:prstGeom prst="rect"/>
          <a:solidFill>
            <a:srgbClr val="FFFFFF"/>
          </a:solidFill>
          <a:ln w="38100" cap="flat" cmpd="sng">
            <a:solidFill>
              <a:srgbClr val="404040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ctr" anchorCtr="1" bIns="182875" lIns="274300" rIns="274300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50"/>
              <a:buFont typeface="Gill Sans"/>
              <a:buNone/>
              <a:defRPr sz="2850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5" name="Google Shape;40;p8"/>
          <p:cNvSpPr txBox="1"/>
          <p:nvPr>
            <p:ph type="body" idx="1"/>
          </p:nvPr>
        </p:nvSpPr>
        <p:spPr>
          <a:xfrm>
            <a:off x="2021396" y="3264349"/>
            <a:ext cx="5101209" cy="948812"/>
          </a:xfrm>
          <a:prstGeom prst="rect"/>
          <a:noFill/>
          <a:ln>
            <a:noFill/>
          </a:ln>
        </p:spPr>
        <p:txBody>
          <a:bodyPr anchor="t" anchorCtr="1" bIns="45700" lIns="91425" rIns="91425" spcFirstLastPara="1" tIns="45700" wrap="square">
            <a:normAutofit/>
          </a:bodyPr>
          <a:lstStyle>
            <a:lvl1pPr algn="l" indent="-2286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1pPr>
            <a:lvl2pPr algn="l" indent="-2286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2pPr>
            <a:lvl3pPr algn="l" indent="-2286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3pPr>
            <a:lvl4pPr algn="l" indent="-2286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4pPr>
            <a:lvl5pPr algn="l" indent="-2286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5pPr>
            <a:lvl6pPr algn="l" indent="-2286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6pPr>
            <a:lvl7pPr algn="l" indent="-2286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7pPr>
            <a:lvl8pPr algn="l" indent="-2286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8pPr>
            <a:lvl9pPr algn="l" indent="-2286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48646" name="Google Shape;41;p8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7" name="Google Shape;42;p8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48" name="Google Shape;43;p8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5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Google Shape;45;p9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5" name="Google Shape;46;p9"/>
          <p:cNvSpPr txBox="1"/>
          <p:nvPr>
            <p:ph type="body" idx="1"/>
          </p:nvPr>
        </p:nvSpPr>
        <p:spPr>
          <a:xfrm>
            <a:off x="1186434" y="1978533"/>
            <a:ext cx="3203828" cy="2326487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66" name="Google Shape;47;p9"/>
          <p:cNvSpPr txBox="1"/>
          <p:nvPr>
            <p:ph type="body" idx="2"/>
          </p:nvPr>
        </p:nvSpPr>
        <p:spPr>
          <a:xfrm>
            <a:off x="4753737" y="1978533"/>
            <a:ext cx="3202685" cy="2326487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67" name="Google Shape;48;p9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8" name="Google Shape;49;p9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69" name="Google Shape;50;p9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48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Google Shape;52;p10"/>
          <p:cNvSpPr txBox="1"/>
          <p:nvPr>
            <p:ph type="body" idx="1"/>
          </p:nvPr>
        </p:nvSpPr>
        <p:spPr>
          <a:xfrm>
            <a:off x="1187577" y="1735075"/>
            <a:ext cx="3202686" cy="528065"/>
          </a:xfrm>
          <a:prstGeom prst="rect"/>
          <a:noFill/>
          <a:ln>
            <a:noFill/>
          </a:ln>
        </p:spPr>
        <p:txBody>
          <a:bodyPr anchor="b" anchorCtr="1" bIns="45700" lIns="91425" rIns="91425" spcFirstLastPara="1" tIns="45700" wrap="square">
            <a:normAutofit/>
          </a:bodyPr>
          <a:lstStyle>
            <a:lvl1pPr algn="ctr" indent="-2286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425"/>
              <a:buNone/>
              <a:defRPr b="0" cap="none" sz="1425">
                <a:solidFill>
                  <a:srgbClr val="6B8890"/>
                </a:solidFill>
              </a:defRPr>
            </a:lvl1pPr>
            <a:lvl2pPr algn="l" indent="-2286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425"/>
              <a:buNone/>
              <a:defRPr b="1" sz="1425"/>
            </a:lvl2pPr>
            <a:lvl3pPr algn="l" indent="-2286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350"/>
              <a:buNone/>
              <a:defRPr b="1" sz="1350"/>
            </a:lvl3pPr>
            <a:lvl4pPr algn="l" indent="-2286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4pPr>
            <a:lvl5pPr algn="l" indent="-2286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5pPr>
            <a:lvl6pPr algn="l" indent="-2286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6pPr>
            <a:lvl7pPr algn="l" indent="-2286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7pPr>
            <a:lvl8pPr algn="l" indent="-2286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8pPr>
            <a:lvl9pPr algn="l" indent="-2286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1048632" name="Google Shape;53;p10"/>
          <p:cNvSpPr txBox="1"/>
          <p:nvPr>
            <p:ph type="body" idx="2"/>
          </p:nvPr>
        </p:nvSpPr>
        <p:spPr>
          <a:xfrm>
            <a:off x="1187577" y="2357438"/>
            <a:ext cx="3202686" cy="1947582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429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33" name="Google Shape;54;p10"/>
          <p:cNvSpPr txBox="1"/>
          <p:nvPr>
            <p:ph type="body" idx="3"/>
          </p:nvPr>
        </p:nvSpPr>
        <p:spPr>
          <a:xfrm>
            <a:off x="4753737" y="2357438"/>
            <a:ext cx="3190113" cy="1947582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429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1pPr>
            <a:lvl2pPr algn="l" indent="-3429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2pPr>
            <a:lvl3pPr algn="l" indent="-3429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3pPr>
            <a:lvl4pPr algn="l" indent="-3429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4pPr>
            <a:lvl5pPr algn="l" indent="-3048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Char char="•"/>
            </a:lvl5pPr>
            <a:lvl6pPr algn="l" indent="-3429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6pPr>
            <a:lvl7pPr algn="l" indent="-3429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7pPr>
            <a:lvl8pPr algn="l" indent="-3429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8pPr>
            <a:lvl9pPr algn="l" indent="-3429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800"/>
              <a:buChar char="•"/>
            </a:lvl9pPr>
          </a:lstStyle>
          <a:p/>
        </p:txBody>
      </p:sp>
      <p:sp>
        <p:nvSpPr>
          <p:cNvPr id="1048634" name="Google Shape;55;p10"/>
          <p:cNvSpPr txBox="1"/>
          <p:nvPr>
            <p:ph type="body" idx="4"/>
          </p:nvPr>
        </p:nvSpPr>
        <p:spPr>
          <a:xfrm>
            <a:off x="4753737" y="1735075"/>
            <a:ext cx="3202686" cy="528065"/>
          </a:xfrm>
          <a:prstGeom prst="rect"/>
          <a:noFill/>
          <a:ln>
            <a:noFill/>
          </a:ln>
        </p:spPr>
        <p:txBody>
          <a:bodyPr anchor="b" anchorCtr="1" bIns="45700" lIns="91425" rIns="91425" spcFirstLastPara="1" tIns="45700" wrap="square">
            <a:normAutofit/>
          </a:bodyPr>
          <a:lstStyle>
            <a:lvl1pPr algn="ctr" indent="-228600" lvl="0" marL="457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425"/>
              <a:buNone/>
              <a:defRPr b="0" cap="none" sz="1425">
                <a:solidFill>
                  <a:srgbClr val="6B8890"/>
                </a:solidFill>
              </a:defRPr>
            </a:lvl1pPr>
            <a:lvl2pPr algn="l" indent="-228600" lvl="1" marL="914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425"/>
              <a:buNone/>
              <a:defRPr b="1" sz="1425"/>
            </a:lvl2pPr>
            <a:lvl3pPr algn="l" indent="-228600" lvl="2" marL="1371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350"/>
              <a:buNone/>
              <a:defRPr b="1" sz="1350"/>
            </a:lvl3pPr>
            <a:lvl4pPr algn="l" indent="-228600" lvl="3" marL="1828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4pPr>
            <a:lvl5pPr algn="l" indent="-228600" lvl="4" marL="22860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5pPr>
            <a:lvl6pPr algn="l" indent="-228600" lvl="5" marL="27432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6pPr>
            <a:lvl7pPr algn="l" indent="-228600" lvl="6" marL="32004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7pPr>
            <a:lvl8pPr algn="l" indent="-228600" lvl="7" marL="36576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8pPr>
            <a:lvl9pPr algn="l" indent="-228600" lvl="8" marL="411480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1048635" name="Google Shape;56;p10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36" name="Google Shape;57;p10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>
              <a:spcBef>
                <a:spcPts val="0"/>
              </a:spcBef>
              <a:spcAft>
                <a:spcPts val="0"/>
              </a:spcAft>
              <a:buSzPts val="1400"/>
              <a:buNone/>
            </a:lvl1pPr>
            <a:lvl2pPr algn="l"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algn="l"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algn="l"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algn="l"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algn="l"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algn="l"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algn="l"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algn="l"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  <p:sp>
        <p:nvSpPr>
          <p:cNvPr id="1048637" name="Google Shape;58;p10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1pPr>
            <a:lvl2pPr algn="r" indent="0" lvl="1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2pPr>
            <a:lvl3pPr algn="r" indent="0" lvl="2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3pPr>
            <a:lvl4pPr algn="r" indent="0" lvl="3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4pPr>
            <a:lvl5pPr algn="r" indent="0" lvl="4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5pPr>
            <a:lvl6pPr algn="r" indent="0" lvl="5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6pPr>
            <a:lvl7pPr algn="r" indent="0" lvl="6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7pPr>
            <a:lvl8pPr algn="r" indent="0" lvl="7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8pPr>
            <a:lvl9pPr algn="r" indent="0" lvl="8" mar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Gill Sans"/>
              <a:buNone/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  <p:sp>
        <p:nvSpPr>
          <p:cNvPr id="1048638" name="Google Shape;59;p10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</p:bgPr>
    </p:bg>
    <p:spTree>
      <p:nvGrpSpPr>
        <p:cNvPr id="8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Google Shape;6;p1"/>
          <p:cNvSpPr txBox="1"/>
          <p:nvPr>
            <p:ph type="title"/>
          </p:nvPr>
        </p:nvSpPr>
        <p:spPr>
          <a:xfrm>
            <a:off x="1673352" y="723519"/>
            <a:ext cx="5797296" cy="89154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ctr" anchorCtr="0" bIns="182875" lIns="182875" rIns="182875" spcFirstLastPara="1" tIns="182875" wrap="square">
            <a:normAutofit/>
          </a:bodyPr>
          <a:lstStyle>
            <a:lvl1pPr algn="ctr" lv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100"/>
              <a:buFont typeface="Gill Sans"/>
              <a:buNone/>
              <a:defRPr b="0" cap="none" sz="210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48577" name="Google Shape;7;p1"/>
          <p:cNvSpPr txBox="1"/>
          <p:nvPr>
            <p:ph type="body" idx="1"/>
          </p:nvPr>
        </p:nvSpPr>
        <p:spPr>
          <a:xfrm>
            <a:off x="1673352" y="1978534"/>
            <a:ext cx="5797296" cy="2326487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normAutofit/>
          </a:bodyPr>
          <a:lstStyle>
            <a:lvl1pPr algn="l" indent="-314325" lvl="0" marL="4572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350"/>
              <a:buFont typeface="Arial"/>
              <a:buChar char="•"/>
              <a:defRPr b="0" cap="none" sz="135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l" indent="-304800" lvl="1" marL="9144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l" indent="-304800" lvl="2" marL="13716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l" indent="-304800" lvl="3" marL="18288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l" indent="-304800" lvl="4" marL="22860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rgbClr val="262626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l" indent="-304800" lvl="5" marL="27432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l" indent="-304800" lvl="6" marL="32004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l" indent="-304800" lvl="7" marL="36576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l" indent="-304800" lvl="8" marL="4114800" marR="0" rtl="0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b="0" cap="none" sz="12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48578" name="Google Shape;8;p1"/>
          <p:cNvSpPr txBox="1"/>
          <p:nvPr>
            <p:ph type="dt" idx="10"/>
          </p:nvPr>
        </p:nvSpPr>
        <p:spPr>
          <a:xfrm>
            <a:off x="5866072" y="4679112"/>
            <a:ext cx="2065310" cy="242976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r" lvl="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788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l" lvl="1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l" lvl="2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l" lvl="3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l" lvl="4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l" lvl="5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l" lvl="6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l" lvl="7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l" lvl="8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48579" name="Google Shape;9;p1"/>
          <p:cNvSpPr txBox="1"/>
          <p:nvPr>
            <p:ph type="ftr" idx="11"/>
          </p:nvPr>
        </p:nvSpPr>
        <p:spPr>
          <a:xfrm>
            <a:off x="1200150" y="4677156"/>
            <a:ext cx="4425892" cy="240030"/>
          </a:xfrm>
          <a:prstGeom prst="rect"/>
          <a:noFill/>
          <a:ln>
            <a:noFill/>
          </a:ln>
        </p:spPr>
        <p:txBody>
          <a:bodyPr anchor="ctr" anchorCtr="0" bIns="45700" lIns="91425" rIns="91425" spcFirstLastPara="1" tIns="45700" wrap="square">
            <a:noAutofit/>
          </a:bodyPr>
          <a:lstStyle>
            <a:lvl1pPr algn="l" lvl="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788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l" lvl="1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l" lvl="2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l" lvl="3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l" lvl="4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l" lvl="5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l" lvl="6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l" lvl="7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l" lvl="8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sz="1800" i="0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48580" name="Google Shape;10;p1"/>
          <p:cNvSpPr/>
          <p:nvPr>
            <p:ph type="sldNum" idx="12"/>
          </p:nvPr>
        </p:nvSpPr>
        <p:spPr>
          <a:xfrm>
            <a:off x="8069192" y="4663440"/>
            <a:ext cx="274320" cy="274320"/>
          </a:xfrm>
          <a:prstGeom prst="ellipse"/>
          <a:solidFill>
            <a:srgbClr val="1D1D1D">
              <a:alpha val="69803"/>
            </a:srgbClr>
          </a:solidFill>
          <a:ln>
            <a:noFill/>
          </a:ln>
        </p:spPr>
        <p:txBody>
          <a:bodyPr anchor="ctr" anchorCtr="0" bIns="45700" lIns="18275" rIns="18275" spcFirstLastPara="1" tIns="45700" wrap="square">
            <a:noAutofit/>
          </a:bodyPr>
          <a:lstStyle>
            <a:lvl1pPr algn="r" indent="0" lvl="0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algn="r" indent="0" lvl="1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algn="r" indent="0" lvl="2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algn="r" indent="0" lvl="3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algn="r" indent="0" lvl="4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algn="r" indent="0" lvl="5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algn="r" indent="0" lvl="6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algn="r" indent="0" lvl="7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algn="r" indent="0" lvl="8" marL="0" marR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25"/>
              <a:buFont typeface="Gill Sans"/>
              <a:buNone/>
              <a:defRPr b="0" cap="none" sz="825" i="0" strike="noStrike" u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sz="1400" i="0" strike="noStrike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3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24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Google Shape;96;p16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0" y="-1"/>
            <a:ext cx="9143999" cy="4936240"/>
          </a:xfrm>
          <a:prstGeom prst="rect"/>
          <a:noFill/>
          <a:ln>
            <a:noFill/>
          </a:ln>
        </p:spPr>
      </p:pic>
      <p:pic>
        <p:nvPicPr>
          <p:cNvPr id="2097153" name="Google Shape;97;p16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631690" y="4973855"/>
            <a:ext cx="7484381" cy="169646"/>
          </a:xfrm>
          <a:prstGeom prst="rect"/>
          <a:noFill/>
          <a:ln>
            <a:noFill/>
          </a:ln>
        </p:spPr>
      </p:pic>
      <p:pic>
        <p:nvPicPr>
          <p:cNvPr id="2097154" name="Google Shape;98;p16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3">
            <a:alphaModFix/>
          </a:blip>
          <a:srcRect l="0" t="0" r="0" b="0"/>
          <a:stretch>
            <a:fillRect/>
          </a:stretch>
        </p:blipFill>
        <p:spPr>
          <a:xfrm>
            <a:off x="402002" y="207261"/>
            <a:ext cx="1834453" cy="699764"/>
          </a:xfrm>
          <a:prstGeom prst="rect"/>
          <a:noFill/>
          <a:ln>
            <a:noFill/>
          </a:ln>
        </p:spPr>
      </p:pic>
      <p:sp>
        <p:nvSpPr>
          <p:cNvPr id="1048584" name="Google Shape;99;p16"/>
          <p:cNvSpPr txBox="1"/>
          <p:nvPr>
            <p:ph type="title"/>
          </p:nvPr>
        </p:nvSpPr>
        <p:spPr>
          <a:xfrm>
            <a:off x="1" y="907025"/>
            <a:ext cx="6753138" cy="846274"/>
          </a:xfrm>
          <a:prstGeom prst="rect"/>
          <a:solidFill>
            <a:schemeClr val="lt1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b" anchorCtr="0" bIns="91425" lIns="91425" rIns="91425" spcFirstLastPara="1" tIns="91425" wrap="square">
            <a:normAutofit fontScale="90000"/>
          </a:bodyPr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33333"/>
              <a:buFont typeface="Gill Sans"/>
              <a:buNone/>
            </a:pP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r>
              <a:rPr b="1" sz="2000" lang="en">
                <a:solidFill>
                  <a:schemeClr val="dk1"/>
                </a:solidFill>
              </a:rPr>
              <a:t>FROM THE GROUND UP: HARMONIZING CARE, LEARNING, AND GROWTH IN EARLY CHILDHOOD DEVELOPMENT.</a:t>
            </a:r>
            <a:endParaRPr sz="2000"/>
          </a:p>
        </p:txBody>
      </p:sp>
      <p:sp>
        <p:nvSpPr>
          <p:cNvPr id="1048585" name="Google Shape;100;p16"/>
          <p:cNvSpPr txBox="1"/>
          <p:nvPr>
            <p:ph type="body" idx="1"/>
          </p:nvPr>
        </p:nvSpPr>
        <p:spPr>
          <a:xfrm>
            <a:off x="58723" y="3637385"/>
            <a:ext cx="3957166" cy="1198180"/>
          </a:xfrm>
          <a:prstGeom prst="rect"/>
          <a:solidFill>
            <a:schemeClr val="lt1"/>
          </a:solidFill>
          <a:ln>
            <a:noFill/>
          </a:ln>
        </p:spPr>
        <p:txBody>
          <a:bodyPr anchor="t" anchorCtr="0" bIns="91425" lIns="90000" rIns="91425" spcFirstLastPara="1" tIns="91425" wrap="square">
            <a:normAutofit fontScale="25926" lnSpcReduction="20000"/>
          </a:bodyPr>
          <a:p>
            <a:pPr algn="l"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9090"/>
              <a:buNone/>
            </a:pPr>
            <a:r>
              <a:rPr b="1" sz="4400" lang="en">
                <a:solidFill>
                  <a:schemeClr val="dk1"/>
                </a:solidFill>
              </a:rPr>
              <a:t>MALEZI SUMMIT, ROCK CITY MALL-MWANZA</a:t>
            </a:r>
          </a:p>
          <a:p>
            <a:pPr algn="l" indent="0" lvl="0" marL="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9090"/>
              <a:buNone/>
            </a:pPr>
            <a:r>
              <a:rPr b="1" sz="4400" lang="en">
                <a:solidFill>
                  <a:schemeClr val="dk1"/>
                </a:solidFill>
              </a:rPr>
              <a:t>AUTHORS: </a:t>
            </a:r>
            <a:r>
              <a:rPr b="1" sz="4400" lang="en">
                <a:solidFill>
                  <a:schemeClr val="dk1"/>
                </a:solidFill>
              </a:rPr>
              <a:t>MARGARETH CYPRIAN, </a:t>
            </a:r>
            <a:r>
              <a:rPr b="1" sz="4400" lang="en">
                <a:solidFill>
                  <a:schemeClr val="dk1"/>
                </a:solidFill>
              </a:rPr>
              <a:t>JANETH RINGO</a:t>
            </a:r>
          </a:p>
          <a:p>
            <a:pPr algn="l" indent="0" lvl="0" marL="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9090"/>
              <a:buNone/>
            </a:pPr>
            <a:r>
              <a:rPr b="1" sz="4400" lang="en">
                <a:solidFill>
                  <a:schemeClr val="dk1"/>
                </a:solidFill>
              </a:rPr>
              <a:t>ORGANIZATION: AMANI GIRLS ORGANIZATION</a:t>
            </a:r>
          </a:p>
          <a:p>
            <a:pPr algn="l" indent="0" lvl="0" marL="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9090"/>
              <a:buNone/>
            </a:pPr>
            <a:r>
              <a:rPr b="1" sz="4400" lang="en">
                <a:solidFill>
                  <a:schemeClr val="dk1"/>
                </a:solidFill>
              </a:rPr>
              <a:t>DATE: 23/05/2025</a:t>
            </a:r>
          </a:p>
          <a:p>
            <a:pPr algn="l" indent="0" lvl="0" marL="0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1200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Google Shape;105;p17"/>
          <p:cNvSpPr txBox="1"/>
          <p:nvPr>
            <p:ph type="title"/>
          </p:nvPr>
        </p:nvSpPr>
        <p:spPr>
          <a:xfrm>
            <a:off x="311700" y="711365"/>
            <a:ext cx="8520600" cy="572700"/>
          </a:xfrm>
          <a:prstGeom prst="rect"/>
          <a:solidFill>
            <a:srgbClr val="FFFFFF"/>
          </a:solidFill>
          <a:ln w="31750" cap="sq" cmpd="sng">
            <a:solidFill>
              <a:srgbClr val="40404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anchor="t" anchorCtr="0" bIns="91425" lIns="91425" rIns="91425" spcFirstLastPara="1" tIns="91425" wrap="square">
            <a:normAutofit/>
          </a:bodyPr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alibri"/>
              <a:buNone/>
            </a:pPr>
            <a:r>
              <a:rPr b="1" sz="2400" lang="en">
                <a:latin typeface="Calibri"/>
                <a:ea typeface="Calibri"/>
                <a:cs typeface="Calibri"/>
                <a:sym typeface="Calibri"/>
              </a:rPr>
              <a:t>BACKGROUND</a:t>
            </a:r>
          </a:p>
        </p:txBody>
      </p:sp>
      <p:sp>
        <p:nvSpPr>
          <p:cNvPr id="1048592" name="Google Shape;106;p17"/>
          <p:cNvSpPr txBox="1"/>
          <p:nvPr>
            <p:ph type="body" idx="1"/>
          </p:nvPr>
        </p:nvSpPr>
        <p:spPr>
          <a:xfrm>
            <a:off x="311700" y="1518406"/>
            <a:ext cx="8278627" cy="3070371"/>
          </a:xfrm>
          <a:prstGeom prst="rect"/>
          <a:noFill/>
          <a:ln>
            <a:noFill/>
          </a:ln>
        </p:spPr>
        <p:txBody>
          <a:bodyPr anchor="t" anchorCtr="0" bIns="91425" lIns="91425" rIns="91425" spcFirstLastPara="1" tIns="91425" wrap="square">
            <a:normAutofit/>
          </a:bodyPr>
          <a:p>
            <a:pPr algn="l" indent="-3429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❖"/>
            </a:pPr>
            <a:r>
              <a:rPr sz="20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Early years (0-8) are critical for cognitive, emotional, and physical development. However, Only 47% of children aged 2-5 are on track in health, learning, and psychosocial well-being (TDHD-MIS 2022).</a:t>
            </a:r>
            <a:r>
              <a:rPr sz="2000" lang="en">
                <a:solidFill>
                  <a:schemeClr val="dk1"/>
                </a:solidFill>
              </a:rPr>
              <a:t> Fragmentation among health, education, nutrition, and disability services limits the potential of vulnerable children.</a:t>
            </a:r>
          </a:p>
          <a:p>
            <a:pPr algn="l" indent="-3429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oto Sans Symbols"/>
              <a:buChar char="❖"/>
            </a:pPr>
            <a:r>
              <a:rPr sz="2000" lang="en">
                <a:solidFill>
                  <a:schemeClr val="dk1"/>
                </a:solidFill>
              </a:rPr>
              <a:t>To  promote effective integrated care and learning initiatives that emphasize inclusivity and developmental abilities for children aged 0-8 years</a:t>
            </a:r>
            <a:r>
              <a:rPr sz="20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sz="2000" lang="en">
                <a:solidFill>
                  <a:schemeClr val="dk1"/>
                </a:solidFill>
              </a:rPr>
              <a:t>Amani Girls Organization complements the government's efforts by implementing an inclusive, multi-sectoral education program in Tanzania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</a:p>
        </p:txBody>
      </p:sp>
      <p:pic>
        <p:nvPicPr>
          <p:cNvPr id="2097155" name="Google Shape;107;p17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311700" y="67288"/>
            <a:ext cx="1834453" cy="644077"/>
          </a:xfrm>
          <a:prstGeom prst="rect"/>
          <a:noFill/>
          <a:ln>
            <a:noFill/>
          </a:ln>
        </p:spPr>
      </p:pic>
      <p:pic>
        <p:nvPicPr>
          <p:cNvPr id="2097156" name="Google Shape;108;p17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631690" y="4906566"/>
            <a:ext cx="7484381" cy="169646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3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Google Shape;113;p18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631690" y="4973855"/>
            <a:ext cx="7484381" cy="169646"/>
          </a:xfrm>
          <a:prstGeom prst="rect"/>
          <a:noFill/>
          <a:ln>
            <a:noFill/>
          </a:ln>
        </p:spPr>
      </p:pic>
      <p:pic>
        <p:nvPicPr>
          <p:cNvPr id="2097158" name="Google Shape;114;p18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245885" y="84316"/>
            <a:ext cx="1834453" cy="699764"/>
          </a:xfrm>
          <a:prstGeom prst="rect"/>
          <a:noFill/>
          <a:ln>
            <a:noFill/>
          </a:ln>
        </p:spPr>
      </p:pic>
      <p:sp>
        <p:nvSpPr>
          <p:cNvPr id="1048596" name="Google Shape;115;p18"/>
          <p:cNvSpPr txBox="1"/>
          <p:nvPr/>
        </p:nvSpPr>
        <p:spPr>
          <a:xfrm>
            <a:off x="324501" y="1326124"/>
            <a:ext cx="5150747" cy="3643466"/>
          </a:xfrm>
          <a:prstGeom prst="rect"/>
          <a:noFill/>
          <a:ln>
            <a:noFill/>
          </a:ln>
        </p:spPr>
        <p:txBody>
          <a:bodyPr anchor="t" anchorCtr="0" bIns="91425" lIns="91425" rIns="91425" spcFirstLastPara="1" tIns="91425" wrap="square">
            <a:no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community-based approach was implemented in Mwanza, Dodoma, Simiyu, Singida, and Katavi regions. It featured:</a:t>
            </a:r>
          </a:p>
          <a:p>
            <a:pPr algn="l" indent="-285750" lvl="6" marL="28575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Household visits, parenting </a:t>
            </a:r>
            <a:r>
              <a:rPr sz="18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groups</a:t>
            </a: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local radio sessions, community gatherings, </a:t>
            </a:r>
          </a:p>
          <a:p>
            <a:pPr algn="l" indent="-285750" lvl="4" marL="28575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ECD interventions at schools and health facilities</a:t>
            </a:r>
          </a:p>
          <a:p>
            <a:pPr algn="l" indent="-285750" lvl="4" marL="28575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for teachers and caregivers</a:t>
            </a:r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sz="1800" i="0" strike="noStrike" u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0" cap="none" sz="18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Mixed-method monitoring with pre- and post-assessments were utilized to track developmental milestones and attendance throughout 2023-2024</a:t>
            </a:r>
            <a:endParaRPr b="0" cap="none" sz="1800" i="0" strike="noStrike" u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7159" name="Google Shape;116;p18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3">
            <a:alphaModFix/>
          </a:blip>
          <a:srcRect l="0" t="0" r="0" b="0"/>
          <a:stretch>
            <a:fillRect/>
          </a:stretch>
        </p:blipFill>
        <p:spPr>
          <a:xfrm>
            <a:off x="5843249" y="55178"/>
            <a:ext cx="3300751" cy="2246587"/>
          </a:xfrm>
          <a:prstGeom prst="rect"/>
          <a:noFill/>
          <a:ln>
            <a:noFill/>
          </a:ln>
        </p:spPr>
      </p:pic>
      <p:pic>
        <p:nvPicPr>
          <p:cNvPr id="2097160" name="Google Shape;117;p18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4">
            <a:alphaModFix/>
          </a:blip>
          <a:srcRect l="0" t="0" r="0" b="0"/>
          <a:stretch>
            <a:fillRect/>
          </a:stretch>
        </p:blipFill>
        <p:spPr>
          <a:xfrm>
            <a:off x="5843248" y="2339381"/>
            <a:ext cx="3243005" cy="2634475"/>
          </a:xfrm>
          <a:prstGeom prst="rect"/>
          <a:noFill/>
          <a:ln>
            <a:noFill/>
          </a:ln>
        </p:spPr>
      </p:pic>
      <p:sp>
        <p:nvSpPr>
          <p:cNvPr id="1048597" name="Google Shape;118;p18"/>
          <p:cNvSpPr txBox="1"/>
          <p:nvPr/>
        </p:nvSpPr>
        <p:spPr>
          <a:xfrm>
            <a:off x="425861" y="778361"/>
            <a:ext cx="3766997" cy="461665"/>
          </a:xfrm>
          <a:prstGeom prst="rect"/>
          <a:solidFill>
            <a:schemeClr val="lt1"/>
          </a:solidFill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cap="none" sz="24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METHODOLOGY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35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Google Shape;123;p19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631690" y="4973855"/>
            <a:ext cx="7484381" cy="169646"/>
          </a:xfrm>
          <a:prstGeom prst="rect"/>
          <a:noFill/>
          <a:ln>
            <a:noFill/>
          </a:ln>
        </p:spPr>
      </p:pic>
      <p:pic>
        <p:nvPicPr>
          <p:cNvPr id="2097162" name="Google Shape;124;p19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72526" y="0"/>
            <a:ext cx="1834453" cy="699764"/>
          </a:xfrm>
          <a:prstGeom prst="rect"/>
          <a:noFill/>
          <a:ln>
            <a:noFill/>
          </a:ln>
        </p:spPr>
      </p:pic>
      <p:sp>
        <p:nvSpPr>
          <p:cNvPr id="1048600" name="Google Shape;125;p19"/>
          <p:cNvSpPr txBox="1"/>
          <p:nvPr/>
        </p:nvSpPr>
        <p:spPr>
          <a:xfrm>
            <a:off x="72526" y="-8"/>
            <a:ext cx="5204100" cy="5789899"/>
          </a:xfrm>
          <a:prstGeom prst="rect"/>
          <a:noFill/>
          <a:ln>
            <a:noFill/>
          </a:ln>
        </p:spPr>
        <p:txBody>
          <a:bodyPr anchor="t" anchorCtr="0" bIns="34275" lIns="68575" rIns="68575" spcFirstLastPara="1" tIns="34275" wrap="square">
            <a:spAutoFit/>
          </a:bodyPr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sz="32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</a:t>
            </a:r>
            <a:r>
              <a:rPr b="0" cap="none" sz="32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ACHIEVEMENTS</a:t>
            </a:r>
            <a:endParaRPr b="0" cap="none" sz="32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ill Sans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24,767 caregivers engaged and capacitated on Nurturing Care.</a:t>
            </a:r>
            <a:endParaRPr b="0" cap="none" sz="19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ill Sans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4,210 children benefited with ECCE program and through 25 community-built ECD classrooms.</a:t>
            </a: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ill Sans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2,833 children benefited on health</a:t>
            </a:r>
            <a:r>
              <a:rPr sz="19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nutrition services</a:t>
            </a:r>
            <a:r>
              <a:rPr sz="19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sz="18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7 children were diagnosed with moderate malnutrition and have improved.</a:t>
            </a:r>
            <a:endParaRPr cap="none" sz="18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ill Sans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 children with disabilities supported with assistive devices</a:t>
            </a:r>
            <a:endParaRPr b="0" cap="none" sz="19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ill Sans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173 ECD frontline workers trained on </a:t>
            </a:r>
            <a:r>
              <a:rPr sz="19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NCF</a:t>
            </a:r>
            <a:endParaRPr b="0" cap="none" sz="19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cap="none" sz="1900" i="0" lang="en" strike="noStrike" u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• Over 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13,000 </a:t>
            </a:r>
            <a:r>
              <a:rPr sz="19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</a:t>
            </a:r>
            <a:r>
              <a:rPr b="0" cap="none" sz="19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reached via</a:t>
            </a:r>
            <a:r>
              <a:rPr sz="1900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ECD radio sessions.</a:t>
            </a:r>
            <a:endParaRPr b="0" cap="none" sz="32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7163" name="Google Shape;126;p19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3">
            <a:alphaModFix/>
          </a:blip>
          <a:srcRect l="0" t="0" r="0" b="0"/>
          <a:stretch>
            <a:fillRect/>
          </a:stretch>
        </p:blipFill>
        <p:spPr>
          <a:xfrm>
            <a:off x="5743883" y="207261"/>
            <a:ext cx="3327591" cy="2364489"/>
          </a:xfrm>
          <a:prstGeom prst="rect"/>
          <a:noFill/>
          <a:ln>
            <a:noFill/>
          </a:ln>
        </p:spPr>
      </p:pic>
      <p:pic>
        <p:nvPicPr>
          <p:cNvPr id="2097164" name="Google Shape;127;p19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4">
            <a:alphaModFix/>
          </a:blip>
          <a:srcRect l="0" t="0" r="0" b="0"/>
          <a:stretch>
            <a:fillRect/>
          </a:stretch>
        </p:blipFill>
        <p:spPr>
          <a:xfrm>
            <a:off x="5738550" y="2699071"/>
            <a:ext cx="3332924" cy="2335427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38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Google Shape;132;p20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631690" y="4973855"/>
            <a:ext cx="7484381" cy="169646"/>
          </a:xfrm>
          <a:prstGeom prst="rect"/>
          <a:noFill/>
          <a:ln>
            <a:noFill/>
          </a:ln>
        </p:spPr>
      </p:pic>
      <p:sp>
        <p:nvSpPr>
          <p:cNvPr id="1048603" name="Google Shape;133;p20"/>
          <p:cNvSpPr txBox="1"/>
          <p:nvPr/>
        </p:nvSpPr>
        <p:spPr>
          <a:xfrm>
            <a:off x="631693" y="907025"/>
            <a:ext cx="7203624" cy="3562483"/>
          </a:xfrm>
          <a:prstGeom prst="rect"/>
          <a:noFill/>
          <a:ln>
            <a:noFill/>
          </a:ln>
        </p:spPr>
        <p:txBody>
          <a:bodyPr anchor="t" anchorCtr="0" bIns="34275" lIns="68575" rIns="68575" spcFirstLastPara="1" tIns="34275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1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Lesson learned</a:t>
            </a:r>
            <a:endParaRPr b="1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-342900" lvl="0" marL="45720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b="0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Integrating care, learning, and developmental support early on significantly enhances children's outcomes.</a:t>
            </a:r>
          </a:p>
          <a:p>
            <a:pPr algn="l" indent="0" lvl="0" marL="11430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11430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1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RECOMMENDATION</a:t>
            </a:r>
            <a:endParaRPr b="1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•Focus on cross-sector collaboration</a:t>
            </a:r>
            <a:endParaRPr b="0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•Build capacity to replicate successful models</a:t>
            </a:r>
            <a:endParaRPr b="0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cap="none" sz="2000" i="0" lang="en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•Advocate for inclusive, integrated ECD policies</a:t>
            </a:r>
            <a:endParaRPr b="0" cap="none" sz="20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ill Sans"/>
              <a:buNone/>
            </a:pPr>
            <a:r>
              <a:t/>
            </a:r>
            <a:endParaRPr b="0" cap="none" sz="1800" i="0" strike="noStrike" u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097166" name="Google Shape;134;p20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402002" y="207261"/>
            <a:ext cx="1834453" cy="699764"/>
          </a:xfrm>
          <a:prstGeom prst="rect"/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2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Google Shape;139;p21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1">
            <a:alphaModFix/>
          </a:blip>
          <a:srcRect l="0" t="0" r="0" b="0"/>
          <a:stretch>
            <a:fillRect/>
          </a:stretch>
        </p:blipFill>
        <p:spPr>
          <a:xfrm>
            <a:off x="631690" y="4973855"/>
            <a:ext cx="7484381" cy="169646"/>
          </a:xfrm>
          <a:prstGeom prst="rect"/>
          <a:noFill/>
          <a:ln>
            <a:noFill/>
          </a:ln>
        </p:spPr>
      </p:pic>
      <p:sp>
        <p:nvSpPr>
          <p:cNvPr id="1048610" name="Google Shape;140;p21"/>
          <p:cNvSpPr txBox="1"/>
          <p:nvPr/>
        </p:nvSpPr>
        <p:spPr>
          <a:xfrm>
            <a:off x="631699" y="907025"/>
            <a:ext cx="3158700" cy="423300"/>
          </a:xfrm>
          <a:prstGeom prst="rect"/>
          <a:noFill/>
          <a:ln>
            <a:noFill/>
          </a:ln>
        </p:spPr>
        <p:txBody>
          <a:bodyPr anchor="t" anchorCtr="0" bIns="34275" lIns="68575" rIns="68575" spcFirstLastPara="1" tIns="34275" wrap="square">
            <a:spAutoFit/>
          </a:bodyPr>
          <a:p>
            <a:pPr algn="l" indent="0" lvl="0" marL="0" marR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cap="none" sz="2300" i="0" strike="noStrike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7168" name="Google Shape;141;p21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 l="0" t="0" r="0" b="0"/>
          <a:stretch>
            <a:fillRect/>
          </a:stretch>
        </p:blipFill>
        <p:spPr>
          <a:xfrm>
            <a:off x="402002" y="207261"/>
            <a:ext cx="1834453" cy="699764"/>
          </a:xfrm>
          <a:prstGeom prst="rect"/>
          <a:noFill/>
          <a:ln>
            <a:noFill/>
          </a:ln>
        </p:spPr>
      </p:pic>
      <p:sp>
        <p:nvSpPr>
          <p:cNvPr id="1048611" name="Google Shape;142;p21"/>
          <p:cNvSpPr txBox="1"/>
          <p:nvPr>
            <p:ph type="title"/>
          </p:nvPr>
        </p:nvSpPr>
        <p:spPr>
          <a:xfrm>
            <a:off x="1391341" y="1533401"/>
            <a:ext cx="6083250" cy="2099032"/>
          </a:xfrm>
          <a:prstGeom prst="rect"/>
          <a:noFill/>
          <a:ln>
            <a:noFill/>
          </a:ln>
        </p:spPr>
        <p:txBody>
          <a:bodyPr anchor="ctr" anchorCtr="0" bIns="182875" lIns="182875" rIns="182875" spcFirstLastPara="1" tIns="182875" wrap="square">
            <a:normAutofit/>
          </a:bodyPr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9600"/>
              <a:buFont typeface="Calibri"/>
              <a:buNone/>
            </a:pPr>
            <a:r>
              <a:rPr sz="9600" lang="en">
                <a:latin typeface="Calibri"/>
                <a:ea typeface="Calibri"/>
                <a:cs typeface="Calibri"/>
                <a:sym typeface="Calibri"/>
              </a:rPr>
              <a:t>Q&amp;A</a:t>
            </a:r>
            <a:endParaRPr sz="9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SM-G9980</dc:creator>
  <dcterms:created xsi:type="dcterms:W3CDTF">2025-05-17T16:32:23Z</dcterms:created>
  <dcterms:modified xsi:type="dcterms:W3CDTF">2025-05-17T16:32:23Z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b095056d48054e41b8ed942c49762ee3</vt:lpwstr>
  </property>
</Properties>
</file>