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79" r:id="rId5"/>
    <p:sldMasterId id="2147483698" r:id="rId6"/>
  </p:sldMasterIdLst>
  <p:notesMasterIdLst>
    <p:notesMasterId r:id="rId31"/>
  </p:notesMasterIdLst>
  <p:sldIdLst>
    <p:sldId id="487" r:id="rId7"/>
    <p:sldId id="659" r:id="rId8"/>
    <p:sldId id="484" r:id="rId9"/>
    <p:sldId id="695" r:id="rId10"/>
    <p:sldId id="689" r:id="rId11"/>
    <p:sldId id="729" r:id="rId12"/>
    <p:sldId id="730" r:id="rId13"/>
    <p:sldId id="753" r:id="rId14"/>
    <p:sldId id="665" r:id="rId15"/>
    <p:sldId id="498" r:id="rId16"/>
    <p:sldId id="483" r:id="rId17"/>
    <p:sldId id="734" r:id="rId18"/>
    <p:sldId id="754" r:id="rId19"/>
    <p:sldId id="716" r:id="rId20"/>
    <p:sldId id="718" r:id="rId21"/>
    <p:sldId id="773" r:id="rId22"/>
    <p:sldId id="742" r:id="rId23"/>
    <p:sldId id="774" r:id="rId24"/>
    <p:sldId id="777" r:id="rId25"/>
    <p:sldId id="779" r:id="rId26"/>
    <p:sldId id="725" r:id="rId27"/>
    <p:sldId id="780" r:id="rId28"/>
    <p:sldId id="258" r:id="rId29"/>
    <p:sldId id="71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03593D-365A-28BF-3C15-8A1A24AA593E}" name="Mary-Ann Grace Schreiner" initials="MAGS" userId="S::maschreiner@unicef.org::4e8c6375-4ec1-44e0-9fb9-e7529a89e89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D086"/>
    <a:srgbClr val="049872"/>
    <a:srgbClr val="016E50"/>
    <a:srgbClr val="DBB327"/>
    <a:srgbClr val="F97872"/>
    <a:srgbClr val="C3D0CB"/>
    <a:srgbClr val="699B47"/>
    <a:srgbClr val="7FBD59"/>
    <a:srgbClr val="E4E7DD"/>
    <a:srgbClr val="F8FB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9" autoAdjust="0"/>
    <p:restoredTop sz="88591" autoAdjust="0"/>
  </p:normalViewPr>
  <p:slideViewPr>
    <p:cSldViewPr snapToGrid="0">
      <p:cViewPr varScale="1">
        <p:scale>
          <a:sx n="99" d="100"/>
          <a:sy n="99" d="100"/>
        </p:scale>
        <p:origin x="60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158CB9-409F-4B46-9AD6-CD2473D2E053}" type="doc">
      <dgm:prSet loTypeId="urn:microsoft.com/office/officeart/2005/8/layout/ven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DC07008-3F8D-8A41-B280-47E98A935A21}">
      <dgm:prSet phldrT="[Text]" custT="1"/>
      <dgm:spPr/>
      <dgm:t>
        <a:bodyPr/>
        <a:lstStyle/>
        <a:p>
          <a:endParaRPr lang="en-GB" sz="1600" dirty="0"/>
        </a:p>
      </dgm:t>
    </dgm:pt>
    <dgm:pt modelId="{4EEFDA16-215F-E94F-804E-CF332FFF0BB4}" type="parTrans" cxnId="{B11E04A1-D409-5841-94F5-EC93D2C44EDB}">
      <dgm:prSet/>
      <dgm:spPr/>
      <dgm:t>
        <a:bodyPr/>
        <a:lstStyle/>
        <a:p>
          <a:endParaRPr lang="en-GB"/>
        </a:p>
      </dgm:t>
    </dgm:pt>
    <dgm:pt modelId="{F0C7318A-9AD8-E943-9752-6B6F8EAB8D09}" type="sibTrans" cxnId="{B11E04A1-D409-5841-94F5-EC93D2C44EDB}">
      <dgm:prSet/>
      <dgm:spPr/>
      <dgm:t>
        <a:bodyPr/>
        <a:lstStyle/>
        <a:p>
          <a:endParaRPr lang="en-GB"/>
        </a:p>
      </dgm:t>
    </dgm:pt>
    <dgm:pt modelId="{A02D658C-865B-4D42-9AFA-568701CE81FE}">
      <dgm:prSet phldrT="[Text]" custT="1"/>
      <dgm:spPr/>
      <dgm:t>
        <a:bodyPr/>
        <a:lstStyle/>
        <a:p>
          <a:endParaRPr lang="en-GB" sz="1600" dirty="0"/>
        </a:p>
      </dgm:t>
    </dgm:pt>
    <dgm:pt modelId="{518F8990-B05D-7549-B6F3-B55F1B8F1774}" type="parTrans" cxnId="{43C1570A-70E8-324A-9A97-54910F207ABF}">
      <dgm:prSet/>
      <dgm:spPr/>
      <dgm:t>
        <a:bodyPr/>
        <a:lstStyle/>
        <a:p>
          <a:endParaRPr lang="en-GB"/>
        </a:p>
      </dgm:t>
    </dgm:pt>
    <dgm:pt modelId="{4FEC6442-2ABF-E345-AF98-68C306555604}" type="sibTrans" cxnId="{43C1570A-70E8-324A-9A97-54910F207ABF}">
      <dgm:prSet/>
      <dgm:spPr/>
      <dgm:t>
        <a:bodyPr/>
        <a:lstStyle/>
        <a:p>
          <a:endParaRPr lang="en-GB"/>
        </a:p>
      </dgm:t>
    </dgm:pt>
    <dgm:pt modelId="{A170F837-8343-1E4E-B37B-B5404E3F2D9D}">
      <dgm:prSet phldrT="[Text]" custT="1"/>
      <dgm:spPr/>
      <dgm:t>
        <a:bodyPr/>
        <a:lstStyle/>
        <a:p>
          <a:endParaRPr lang="en-GB" sz="1600" dirty="0"/>
        </a:p>
      </dgm:t>
    </dgm:pt>
    <dgm:pt modelId="{2BA9F94B-A3AE-5B44-926D-955C81807BE7}" type="parTrans" cxnId="{6F4CF21F-EB6F-9B42-A53E-CD9517835E14}">
      <dgm:prSet/>
      <dgm:spPr/>
      <dgm:t>
        <a:bodyPr/>
        <a:lstStyle/>
        <a:p>
          <a:endParaRPr lang="en-GB"/>
        </a:p>
      </dgm:t>
    </dgm:pt>
    <dgm:pt modelId="{D2ABED63-99D7-B24A-A90D-BF625F783FAE}" type="sibTrans" cxnId="{6F4CF21F-EB6F-9B42-A53E-CD9517835E14}">
      <dgm:prSet/>
      <dgm:spPr/>
      <dgm:t>
        <a:bodyPr/>
        <a:lstStyle/>
        <a:p>
          <a:endParaRPr lang="en-GB"/>
        </a:p>
      </dgm:t>
    </dgm:pt>
    <dgm:pt modelId="{2113EB31-2C86-DE4E-B336-CCD71237508E}">
      <dgm:prSet custT="1"/>
      <dgm:spPr/>
      <dgm:t>
        <a:bodyPr/>
        <a:lstStyle/>
        <a:p>
          <a:endParaRPr lang="en-GB" sz="1600" dirty="0"/>
        </a:p>
      </dgm:t>
    </dgm:pt>
    <dgm:pt modelId="{D1E0575F-CE51-384C-A5DB-3D5358A203CC}" type="parTrans" cxnId="{DE278812-AEE8-564D-9A42-693AA7A73F62}">
      <dgm:prSet/>
      <dgm:spPr/>
      <dgm:t>
        <a:bodyPr/>
        <a:lstStyle/>
        <a:p>
          <a:endParaRPr lang="en-GB"/>
        </a:p>
      </dgm:t>
    </dgm:pt>
    <dgm:pt modelId="{3221745B-7EA0-484B-92D9-3851735984E5}" type="sibTrans" cxnId="{DE278812-AEE8-564D-9A42-693AA7A73F62}">
      <dgm:prSet/>
      <dgm:spPr/>
      <dgm:t>
        <a:bodyPr/>
        <a:lstStyle/>
        <a:p>
          <a:endParaRPr lang="en-GB"/>
        </a:p>
      </dgm:t>
    </dgm:pt>
    <dgm:pt modelId="{12AEE58B-8DDE-6042-8FCE-51061A8A06FE}">
      <dgm:prSet phldrT="[Text]" custT="1"/>
      <dgm:spPr/>
      <dgm:t>
        <a:bodyPr/>
        <a:lstStyle/>
        <a:p>
          <a:endParaRPr lang="en-GB" sz="1600" dirty="0"/>
        </a:p>
      </dgm:t>
    </dgm:pt>
    <dgm:pt modelId="{A1C98E00-CFAA-DB45-8A06-D32415877669}" type="parTrans" cxnId="{E831C466-4F7C-3345-B009-6AC4CFEDD960}">
      <dgm:prSet/>
      <dgm:spPr/>
      <dgm:t>
        <a:bodyPr/>
        <a:lstStyle/>
        <a:p>
          <a:endParaRPr lang="en-GB"/>
        </a:p>
      </dgm:t>
    </dgm:pt>
    <dgm:pt modelId="{3E0074E6-3DA8-AE41-A330-E2F7D912B95D}" type="sibTrans" cxnId="{E831C466-4F7C-3345-B009-6AC4CFEDD960}">
      <dgm:prSet/>
      <dgm:spPr/>
      <dgm:t>
        <a:bodyPr/>
        <a:lstStyle/>
        <a:p>
          <a:endParaRPr lang="en-GB"/>
        </a:p>
      </dgm:t>
    </dgm:pt>
    <dgm:pt modelId="{BBF047EE-29D6-4743-92C6-7DDD5094056B}">
      <dgm:prSet phldrT="[Text]" custT="1"/>
      <dgm:spPr/>
      <dgm:t>
        <a:bodyPr/>
        <a:lstStyle/>
        <a:p>
          <a:endParaRPr lang="en-GB" sz="1600" dirty="0"/>
        </a:p>
      </dgm:t>
    </dgm:pt>
    <dgm:pt modelId="{5F378F04-6A3E-134A-A19A-B0A471830191}" type="parTrans" cxnId="{448D84D1-5AE3-CE46-8666-1137FED403F1}">
      <dgm:prSet/>
      <dgm:spPr/>
      <dgm:t>
        <a:bodyPr/>
        <a:lstStyle/>
        <a:p>
          <a:endParaRPr lang="en-GB"/>
        </a:p>
      </dgm:t>
    </dgm:pt>
    <dgm:pt modelId="{8FD65604-0B7A-5147-914A-61281E468AED}" type="sibTrans" cxnId="{448D84D1-5AE3-CE46-8666-1137FED403F1}">
      <dgm:prSet/>
      <dgm:spPr/>
      <dgm:t>
        <a:bodyPr/>
        <a:lstStyle/>
        <a:p>
          <a:endParaRPr lang="en-GB"/>
        </a:p>
      </dgm:t>
    </dgm:pt>
    <dgm:pt modelId="{13CFE8B8-6B45-0747-AFAF-C3187291D4F2}" type="pres">
      <dgm:prSet presAssocID="{7C158CB9-409F-4B46-9AD6-CD2473D2E053}" presName="Name0" presStyleCnt="0">
        <dgm:presLayoutVars>
          <dgm:chMax val="7"/>
          <dgm:resizeHandles val="exact"/>
        </dgm:presLayoutVars>
      </dgm:prSet>
      <dgm:spPr/>
    </dgm:pt>
    <dgm:pt modelId="{8CA5E3BF-955A-834E-B988-8F894D31E67E}" type="pres">
      <dgm:prSet presAssocID="{7C158CB9-409F-4B46-9AD6-CD2473D2E053}" presName="comp1" presStyleCnt="0"/>
      <dgm:spPr/>
    </dgm:pt>
    <dgm:pt modelId="{46F28580-74B0-134C-8765-9F7431E414F9}" type="pres">
      <dgm:prSet presAssocID="{7C158CB9-409F-4B46-9AD6-CD2473D2E053}" presName="circle1" presStyleLbl="node1" presStyleIdx="0" presStyleCnt="6" custLinFactNeighborX="1223" custLinFactNeighborY="2274"/>
      <dgm:spPr/>
    </dgm:pt>
    <dgm:pt modelId="{16B7D47D-1CE7-F248-8265-D92034C821C0}" type="pres">
      <dgm:prSet presAssocID="{7C158CB9-409F-4B46-9AD6-CD2473D2E053}" presName="c1text" presStyleLbl="node1" presStyleIdx="0" presStyleCnt="6">
        <dgm:presLayoutVars>
          <dgm:bulletEnabled val="1"/>
        </dgm:presLayoutVars>
      </dgm:prSet>
      <dgm:spPr/>
    </dgm:pt>
    <dgm:pt modelId="{D2D808B5-D1C4-2541-A564-C1251323505F}" type="pres">
      <dgm:prSet presAssocID="{7C158CB9-409F-4B46-9AD6-CD2473D2E053}" presName="comp2" presStyleCnt="0"/>
      <dgm:spPr/>
    </dgm:pt>
    <dgm:pt modelId="{8B8D5DF6-FFD0-D847-BF29-D088A40E6607}" type="pres">
      <dgm:prSet presAssocID="{7C158CB9-409F-4B46-9AD6-CD2473D2E053}" presName="circle2" presStyleLbl="node1" presStyleIdx="1" presStyleCnt="6" custScaleX="115416" custScaleY="99889" custLinFactNeighborX="2314" custLinFactNeighborY="-1158"/>
      <dgm:spPr/>
    </dgm:pt>
    <dgm:pt modelId="{672BC60F-B495-F64C-BD2E-741760B279E0}" type="pres">
      <dgm:prSet presAssocID="{7C158CB9-409F-4B46-9AD6-CD2473D2E053}" presName="c2text" presStyleLbl="node1" presStyleIdx="1" presStyleCnt="6">
        <dgm:presLayoutVars>
          <dgm:bulletEnabled val="1"/>
        </dgm:presLayoutVars>
      </dgm:prSet>
      <dgm:spPr/>
    </dgm:pt>
    <dgm:pt modelId="{9B64BBD7-8E50-0F4E-9E91-23EF08687890}" type="pres">
      <dgm:prSet presAssocID="{7C158CB9-409F-4B46-9AD6-CD2473D2E053}" presName="comp3" presStyleCnt="0"/>
      <dgm:spPr/>
    </dgm:pt>
    <dgm:pt modelId="{22AD82F4-F164-3848-81A5-A42FD1389E52}" type="pres">
      <dgm:prSet presAssocID="{7C158CB9-409F-4B46-9AD6-CD2473D2E053}" presName="circle3" presStyleLbl="node1" presStyleIdx="2" presStyleCnt="6" custScaleX="128579" custScaleY="108868" custLinFactNeighborX="2224" custLinFactNeighborY="599"/>
      <dgm:spPr/>
    </dgm:pt>
    <dgm:pt modelId="{FE929DCB-F867-2A4B-9FD3-0512893415E1}" type="pres">
      <dgm:prSet presAssocID="{7C158CB9-409F-4B46-9AD6-CD2473D2E053}" presName="c3text" presStyleLbl="node1" presStyleIdx="2" presStyleCnt="6">
        <dgm:presLayoutVars>
          <dgm:bulletEnabled val="1"/>
        </dgm:presLayoutVars>
      </dgm:prSet>
      <dgm:spPr/>
    </dgm:pt>
    <dgm:pt modelId="{4CF485BB-C1D4-5B42-BA02-B6C07965FA5B}" type="pres">
      <dgm:prSet presAssocID="{7C158CB9-409F-4B46-9AD6-CD2473D2E053}" presName="comp4" presStyleCnt="0"/>
      <dgm:spPr/>
    </dgm:pt>
    <dgm:pt modelId="{4744314C-649B-2F4E-ABE2-7BDA079380CA}" type="pres">
      <dgm:prSet presAssocID="{7C158CB9-409F-4B46-9AD6-CD2473D2E053}" presName="circle4" presStyleLbl="node1" presStyleIdx="3" presStyleCnt="6" custScaleX="128051" custScaleY="113399" custLinFactNeighborX="2711" custLinFactNeighborY="1342"/>
      <dgm:spPr/>
    </dgm:pt>
    <dgm:pt modelId="{D586DC11-2687-0F40-8206-D3EE9ED9E50A}" type="pres">
      <dgm:prSet presAssocID="{7C158CB9-409F-4B46-9AD6-CD2473D2E053}" presName="c4text" presStyleLbl="node1" presStyleIdx="3" presStyleCnt="6">
        <dgm:presLayoutVars>
          <dgm:bulletEnabled val="1"/>
        </dgm:presLayoutVars>
      </dgm:prSet>
      <dgm:spPr/>
    </dgm:pt>
    <dgm:pt modelId="{7F06D7FF-247B-2746-B435-B5CB59127B96}" type="pres">
      <dgm:prSet presAssocID="{7C158CB9-409F-4B46-9AD6-CD2473D2E053}" presName="comp5" presStyleCnt="0"/>
      <dgm:spPr/>
    </dgm:pt>
    <dgm:pt modelId="{B150428A-29B7-B745-884E-39EBFDEE4641}" type="pres">
      <dgm:prSet presAssocID="{7C158CB9-409F-4B46-9AD6-CD2473D2E053}" presName="circle5" presStyleLbl="node1" presStyleIdx="4" presStyleCnt="6" custScaleX="142441" custScaleY="119077" custLinFactNeighborX="1954" custLinFactNeighborY="-613"/>
      <dgm:spPr/>
    </dgm:pt>
    <dgm:pt modelId="{EF747291-73BE-EE41-9193-01A13A652B32}" type="pres">
      <dgm:prSet presAssocID="{7C158CB9-409F-4B46-9AD6-CD2473D2E053}" presName="c5text" presStyleLbl="node1" presStyleIdx="4" presStyleCnt="6">
        <dgm:presLayoutVars>
          <dgm:bulletEnabled val="1"/>
        </dgm:presLayoutVars>
      </dgm:prSet>
      <dgm:spPr/>
    </dgm:pt>
    <dgm:pt modelId="{C272CF06-0B09-314D-8127-2F5A657C4A8C}" type="pres">
      <dgm:prSet presAssocID="{7C158CB9-409F-4B46-9AD6-CD2473D2E053}" presName="comp6" presStyleCnt="0"/>
      <dgm:spPr/>
    </dgm:pt>
    <dgm:pt modelId="{6294E826-D98A-FB45-B257-1EE52CF83004}" type="pres">
      <dgm:prSet presAssocID="{7C158CB9-409F-4B46-9AD6-CD2473D2E053}" presName="circle6" presStyleLbl="node1" presStyleIdx="5" presStyleCnt="6" custScaleX="127117" custScaleY="129552"/>
      <dgm:spPr/>
    </dgm:pt>
    <dgm:pt modelId="{97A9D969-13B2-184A-9963-28777C8E2D0D}" type="pres">
      <dgm:prSet presAssocID="{7C158CB9-409F-4B46-9AD6-CD2473D2E053}" presName="c6text" presStyleLbl="node1" presStyleIdx="5" presStyleCnt="6">
        <dgm:presLayoutVars>
          <dgm:bulletEnabled val="1"/>
        </dgm:presLayoutVars>
      </dgm:prSet>
      <dgm:spPr/>
    </dgm:pt>
  </dgm:ptLst>
  <dgm:cxnLst>
    <dgm:cxn modelId="{2D0E8309-1D9A-7140-ADF4-B259950CEDEE}" type="presOf" srcId="{A170F837-8343-1E4E-B37B-B5404E3F2D9D}" destId="{4744314C-649B-2F4E-ABE2-7BDA079380CA}" srcOrd="0" destOrd="0" presId="urn:microsoft.com/office/officeart/2005/8/layout/venn2"/>
    <dgm:cxn modelId="{43C1570A-70E8-324A-9A97-54910F207ABF}" srcId="{7C158CB9-409F-4B46-9AD6-CD2473D2E053}" destId="{A02D658C-865B-4D42-9AFA-568701CE81FE}" srcOrd="2" destOrd="0" parTransId="{518F8990-B05D-7549-B6F3-B55F1B8F1774}" sibTransId="{4FEC6442-2ABF-E345-AF98-68C306555604}"/>
    <dgm:cxn modelId="{6B7A2B0B-AA2D-5B44-BBD6-877CC4E6A745}" type="presOf" srcId="{BBF047EE-29D6-4743-92C6-7DDD5094056B}" destId="{EF747291-73BE-EE41-9193-01A13A652B32}" srcOrd="1" destOrd="0" presId="urn:microsoft.com/office/officeart/2005/8/layout/venn2"/>
    <dgm:cxn modelId="{6DF7860B-F7C4-B247-AD66-262F6E553262}" type="presOf" srcId="{2113EB31-2C86-DE4E-B336-CCD71237508E}" destId="{672BC60F-B495-F64C-BD2E-741760B279E0}" srcOrd="1" destOrd="0" presId="urn:microsoft.com/office/officeart/2005/8/layout/venn2"/>
    <dgm:cxn modelId="{DE278812-AEE8-564D-9A42-693AA7A73F62}" srcId="{7C158CB9-409F-4B46-9AD6-CD2473D2E053}" destId="{2113EB31-2C86-DE4E-B336-CCD71237508E}" srcOrd="1" destOrd="0" parTransId="{D1E0575F-CE51-384C-A5DB-3D5358A203CC}" sibTransId="{3221745B-7EA0-484B-92D9-3851735984E5}"/>
    <dgm:cxn modelId="{6F4CF21F-EB6F-9B42-A53E-CD9517835E14}" srcId="{7C158CB9-409F-4B46-9AD6-CD2473D2E053}" destId="{A170F837-8343-1E4E-B37B-B5404E3F2D9D}" srcOrd="3" destOrd="0" parTransId="{2BA9F94B-A3AE-5B44-926D-955C81807BE7}" sibTransId="{D2ABED63-99D7-B24A-A90D-BF625F783FAE}"/>
    <dgm:cxn modelId="{3B1A4A24-E514-8047-B621-74D59895C751}" type="presOf" srcId="{12AEE58B-8DDE-6042-8FCE-51061A8A06FE}" destId="{97A9D969-13B2-184A-9963-28777C8E2D0D}" srcOrd="1" destOrd="0" presId="urn:microsoft.com/office/officeart/2005/8/layout/venn2"/>
    <dgm:cxn modelId="{8E56BF24-9449-2A4B-A62C-C87E6BA91AE7}" type="presOf" srcId="{FDC07008-3F8D-8A41-B280-47E98A935A21}" destId="{16B7D47D-1CE7-F248-8265-D92034C821C0}" srcOrd="1" destOrd="0" presId="urn:microsoft.com/office/officeart/2005/8/layout/venn2"/>
    <dgm:cxn modelId="{FFCD4525-77BC-9548-B23C-905C3FCFF2B5}" type="presOf" srcId="{12AEE58B-8DDE-6042-8FCE-51061A8A06FE}" destId="{6294E826-D98A-FB45-B257-1EE52CF83004}" srcOrd="0" destOrd="0" presId="urn:microsoft.com/office/officeart/2005/8/layout/venn2"/>
    <dgm:cxn modelId="{B003E936-50FC-404C-B380-A4CF7A0074B5}" type="presOf" srcId="{7C158CB9-409F-4B46-9AD6-CD2473D2E053}" destId="{13CFE8B8-6B45-0747-AFAF-C3187291D4F2}" srcOrd="0" destOrd="0" presId="urn:microsoft.com/office/officeart/2005/8/layout/venn2"/>
    <dgm:cxn modelId="{5322415C-815E-0A4F-8A30-7041F06E38BD}" type="presOf" srcId="{A02D658C-865B-4D42-9AFA-568701CE81FE}" destId="{FE929DCB-F867-2A4B-9FD3-0512893415E1}" srcOrd="1" destOrd="0" presId="urn:microsoft.com/office/officeart/2005/8/layout/venn2"/>
    <dgm:cxn modelId="{FD086066-0F11-DD4A-8629-56470E059D51}" type="presOf" srcId="{FDC07008-3F8D-8A41-B280-47E98A935A21}" destId="{46F28580-74B0-134C-8765-9F7431E414F9}" srcOrd="0" destOrd="0" presId="urn:microsoft.com/office/officeart/2005/8/layout/venn2"/>
    <dgm:cxn modelId="{E831C466-4F7C-3345-B009-6AC4CFEDD960}" srcId="{7C158CB9-409F-4B46-9AD6-CD2473D2E053}" destId="{12AEE58B-8DDE-6042-8FCE-51061A8A06FE}" srcOrd="5" destOrd="0" parTransId="{A1C98E00-CFAA-DB45-8A06-D32415877669}" sibTransId="{3E0074E6-3DA8-AE41-A330-E2F7D912B95D}"/>
    <dgm:cxn modelId="{A821DD7A-C5D7-524E-9912-4A6D1A77CA0A}" type="presOf" srcId="{A170F837-8343-1E4E-B37B-B5404E3F2D9D}" destId="{D586DC11-2687-0F40-8206-D3EE9ED9E50A}" srcOrd="1" destOrd="0" presId="urn:microsoft.com/office/officeart/2005/8/layout/venn2"/>
    <dgm:cxn modelId="{C7E5558B-F70D-2646-9F92-853874994818}" type="presOf" srcId="{BBF047EE-29D6-4743-92C6-7DDD5094056B}" destId="{B150428A-29B7-B745-884E-39EBFDEE4641}" srcOrd="0" destOrd="0" presId="urn:microsoft.com/office/officeart/2005/8/layout/venn2"/>
    <dgm:cxn modelId="{B11E04A1-D409-5841-94F5-EC93D2C44EDB}" srcId="{7C158CB9-409F-4B46-9AD6-CD2473D2E053}" destId="{FDC07008-3F8D-8A41-B280-47E98A935A21}" srcOrd="0" destOrd="0" parTransId="{4EEFDA16-215F-E94F-804E-CF332FFF0BB4}" sibTransId="{F0C7318A-9AD8-E943-9752-6B6F8EAB8D09}"/>
    <dgm:cxn modelId="{448D84D1-5AE3-CE46-8666-1137FED403F1}" srcId="{7C158CB9-409F-4B46-9AD6-CD2473D2E053}" destId="{BBF047EE-29D6-4743-92C6-7DDD5094056B}" srcOrd="4" destOrd="0" parTransId="{5F378F04-6A3E-134A-A19A-B0A471830191}" sibTransId="{8FD65604-0B7A-5147-914A-61281E468AED}"/>
    <dgm:cxn modelId="{7E4893E2-A645-2E4C-A1F8-67CF4B488848}" type="presOf" srcId="{A02D658C-865B-4D42-9AFA-568701CE81FE}" destId="{22AD82F4-F164-3848-81A5-A42FD1389E52}" srcOrd="0" destOrd="0" presId="urn:microsoft.com/office/officeart/2005/8/layout/venn2"/>
    <dgm:cxn modelId="{E3761BE3-FF5F-CB40-A6EB-DB2036C232A2}" type="presOf" srcId="{2113EB31-2C86-DE4E-B336-CCD71237508E}" destId="{8B8D5DF6-FFD0-D847-BF29-D088A40E6607}" srcOrd="0" destOrd="0" presId="urn:microsoft.com/office/officeart/2005/8/layout/venn2"/>
    <dgm:cxn modelId="{6A851969-2038-D44D-A47B-B07038AF3000}" type="presParOf" srcId="{13CFE8B8-6B45-0747-AFAF-C3187291D4F2}" destId="{8CA5E3BF-955A-834E-B988-8F894D31E67E}" srcOrd="0" destOrd="0" presId="urn:microsoft.com/office/officeart/2005/8/layout/venn2"/>
    <dgm:cxn modelId="{10CE8169-B5C9-7F40-A742-544BCAF4894F}" type="presParOf" srcId="{8CA5E3BF-955A-834E-B988-8F894D31E67E}" destId="{46F28580-74B0-134C-8765-9F7431E414F9}" srcOrd="0" destOrd="0" presId="urn:microsoft.com/office/officeart/2005/8/layout/venn2"/>
    <dgm:cxn modelId="{47778F5B-9304-1D40-91A3-7D31DBA5330F}" type="presParOf" srcId="{8CA5E3BF-955A-834E-B988-8F894D31E67E}" destId="{16B7D47D-1CE7-F248-8265-D92034C821C0}" srcOrd="1" destOrd="0" presId="urn:microsoft.com/office/officeart/2005/8/layout/venn2"/>
    <dgm:cxn modelId="{60F95002-71D1-4D4C-A1EE-7182465ECB1B}" type="presParOf" srcId="{13CFE8B8-6B45-0747-AFAF-C3187291D4F2}" destId="{D2D808B5-D1C4-2541-A564-C1251323505F}" srcOrd="1" destOrd="0" presId="urn:microsoft.com/office/officeart/2005/8/layout/venn2"/>
    <dgm:cxn modelId="{943FFAF4-070F-8948-A196-F9A62A8C6DAC}" type="presParOf" srcId="{D2D808B5-D1C4-2541-A564-C1251323505F}" destId="{8B8D5DF6-FFD0-D847-BF29-D088A40E6607}" srcOrd="0" destOrd="0" presId="urn:microsoft.com/office/officeart/2005/8/layout/venn2"/>
    <dgm:cxn modelId="{967C2D13-94E7-804A-A6FB-C6BD3F5820D9}" type="presParOf" srcId="{D2D808B5-D1C4-2541-A564-C1251323505F}" destId="{672BC60F-B495-F64C-BD2E-741760B279E0}" srcOrd="1" destOrd="0" presId="urn:microsoft.com/office/officeart/2005/8/layout/venn2"/>
    <dgm:cxn modelId="{3DFF7FA8-89B1-C74B-B829-B305E98AC87C}" type="presParOf" srcId="{13CFE8B8-6B45-0747-AFAF-C3187291D4F2}" destId="{9B64BBD7-8E50-0F4E-9E91-23EF08687890}" srcOrd="2" destOrd="0" presId="urn:microsoft.com/office/officeart/2005/8/layout/venn2"/>
    <dgm:cxn modelId="{4F3DB611-9D7A-F24D-866B-EF344679649A}" type="presParOf" srcId="{9B64BBD7-8E50-0F4E-9E91-23EF08687890}" destId="{22AD82F4-F164-3848-81A5-A42FD1389E52}" srcOrd="0" destOrd="0" presId="urn:microsoft.com/office/officeart/2005/8/layout/venn2"/>
    <dgm:cxn modelId="{8083C942-830F-8841-9C3C-645E61BE4DAE}" type="presParOf" srcId="{9B64BBD7-8E50-0F4E-9E91-23EF08687890}" destId="{FE929DCB-F867-2A4B-9FD3-0512893415E1}" srcOrd="1" destOrd="0" presId="urn:microsoft.com/office/officeart/2005/8/layout/venn2"/>
    <dgm:cxn modelId="{574CC980-BE7E-9845-B931-C6D01EDA2EB8}" type="presParOf" srcId="{13CFE8B8-6B45-0747-AFAF-C3187291D4F2}" destId="{4CF485BB-C1D4-5B42-BA02-B6C07965FA5B}" srcOrd="3" destOrd="0" presId="urn:microsoft.com/office/officeart/2005/8/layout/venn2"/>
    <dgm:cxn modelId="{D4D9F137-AB59-714D-816E-93ED3C9C7C9C}" type="presParOf" srcId="{4CF485BB-C1D4-5B42-BA02-B6C07965FA5B}" destId="{4744314C-649B-2F4E-ABE2-7BDA079380CA}" srcOrd="0" destOrd="0" presId="urn:microsoft.com/office/officeart/2005/8/layout/venn2"/>
    <dgm:cxn modelId="{F7E72B92-443B-C041-992F-83CE60C9DD1E}" type="presParOf" srcId="{4CF485BB-C1D4-5B42-BA02-B6C07965FA5B}" destId="{D586DC11-2687-0F40-8206-D3EE9ED9E50A}" srcOrd="1" destOrd="0" presId="urn:microsoft.com/office/officeart/2005/8/layout/venn2"/>
    <dgm:cxn modelId="{693C132C-1D6C-F941-BE80-218909C58B40}" type="presParOf" srcId="{13CFE8B8-6B45-0747-AFAF-C3187291D4F2}" destId="{7F06D7FF-247B-2746-B435-B5CB59127B96}" srcOrd="4" destOrd="0" presId="urn:microsoft.com/office/officeart/2005/8/layout/venn2"/>
    <dgm:cxn modelId="{6DF68741-B5BC-FD43-A9A5-9F8B97556ECA}" type="presParOf" srcId="{7F06D7FF-247B-2746-B435-B5CB59127B96}" destId="{B150428A-29B7-B745-884E-39EBFDEE4641}" srcOrd="0" destOrd="0" presId="urn:microsoft.com/office/officeart/2005/8/layout/venn2"/>
    <dgm:cxn modelId="{18FC37CA-2B8E-494E-B829-6DDEA83E5FF3}" type="presParOf" srcId="{7F06D7FF-247B-2746-B435-B5CB59127B96}" destId="{EF747291-73BE-EE41-9193-01A13A652B32}" srcOrd="1" destOrd="0" presId="urn:microsoft.com/office/officeart/2005/8/layout/venn2"/>
    <dgm:cxn modelId="{28602372-5D2F-B44C-9AF1-4DC5078765C4}" type="presParOf" srcId="{13CFE8B8-6B45-0747-AFAF-C3187291D4F2}" destId="{C272CF06-0B09-314D-8127-2F5A657C4A8C}" srcOrd="5" destOrd="0" presId="urn:microsoft.com/office/officeart/2005/8/layout/venn2"/>
    <dgm:cxn modelId="{9E856C98-1BB9-A549-ADF9-64BBC77D6952}" type="presParOf" srcId="{C272CF06-0B09-314D-8127-2F5A657C4A8C}" destId="{6294E826-D98A-FB45-B257-1EE52CF83004}" srcOrd="0" destOrd="0" presId="urn:microsoft.com/office/officeart/2005/8/layout/venn2"/>
    <dgm:cxn modelId="{6C58851D-00C9-5648-A8D9-6034BFBB78CE}" type="presParOf" srcId="{C272CF06-0B09-314D-8127-2F5A657C4A8C}" destId="{97A9D969-13B2-184A-9963-28777C8E2D0D}" srcOrd="1" destOrd="0" presId="urn:microsoft.com/office/officeart/2005/8/layout/venn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28580-74B0-134C-8765-9F7431E414F9}">
      <dsp:nvSpPr>
        <dsp:cNvPr id="0" name=""/>
        <dsp:cNvSpPr/>
      </dsp:nvSpPr>
      <dsp:spPr>
        <a:xfrm>
          <a:off x="1783080" y="0"/>
          <a:ext cx="5588954" cy="558895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3529628" y="279447"/>
        <a:ext cx="2095857" cy="558895"/>
      </dsp:txXfrm>
    </dsp:sp>
    <dsp:sp modelId="{8B8D5DF6-FFD0-D847-BF29-D088A40E6607}">
      <dsp:nvSpPr>
        <dsp:cNvPr id="0" name=""/>
        <dsp:cNvSpPr/>
      </dsp:nvSpPr>
      <dsp:spPr>
        <a:xfrm>
          <a:off x="1877651" y="679347"/>
          <a:ext cx="5482965" cy="4745337"/>
        </a:xfrm>
        <a:prstGeom prst="ellipse">
          <a:avLst/>
        </a:prstGeom>
        <a:solidFill>
          <a:schemeClr val="accent4">
            <a:hueOff val="587429"/>
            <a:satOff val="-3981"/>
            <a:lumOff val="-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3436869" y="952204"/>
        <a:ext cx="2364528" cy="545713"/>
      </dsp:txXfrm>
    </dsp:sp>
    <dsp:sp modelId="{22AD82F4-F164-3848-81A5-A42FD1389E52}">
      <dsp:nvSpPr>
        <dsp:cNvPr id="0" name=""/>
        <dsp:cNvSpPr/>
      </dsp:nvSpPr>
      <dsp:spPr>
        <a:xfrm>
          <a:off x="2081035" y="1396595"/>
          <a:ext cx="5030354" cy="4259207"/>
        </a:xfrm>
        <a:prstGeom prst="ellipse">
          <a:avLst/>
        </a:prstGeom>
        <a:solidFill>
          <a:schemeClr val="accent4">
            <a:hueOff val="1174857"/>
            <a:satOff val="-7962"/>
            <a:lumOff val="-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3294609" y="1690481"/>
        <a:ext cx="2603208" cy="587770"/>
      </dsp:txXfrm>
    </dsp:sp>
    <dsp:sp modelId="{4744314C-649B-2F4E-ABE2-7BDA079380CA}">
      <dsp:nvSpPr>
        <dsp:cNvPr id="0" name=""/>
        <dsp:cNvSpPr/>
      </dsp:nvSpPr>
      <dsp:spPr>
        <a:xfrm>
          <a:off x="2624442" y="2202471"/>
          <a:ext cx="3936191" cy="3485799"/>
        </a:xfrm>
        <a:prstGeom prst="ellipse">
          <a:avLst/>
        </a:prstGeom>
        <a:solidFill>
          <a:schemeClr val="accent4">
            <a:hueOff val="1762286"/>
            <a:satOff val="-11942"/>
            <a:lumOff val="-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3529766" y="2516193"/>
        <a:ext cx="2125543" cy="627443"/>
      </dsp:txXfrm>
    </dsp:sp>
    <dsp:sp modelId="{B150428A-29B7-B745-884E-39EBFDEE4641}">
      <dsp:nvSpPr>
        <dsp:cNvPr id="0" name=""/>
        <dsp:cNvSpPr/>
      </dsp:nvSpPr>
      <dsp:spPr>
        <a:xfrm>
          <a:off x="2960695" y="3019806"/>
          <a:ext cx="3184384" cy="2662063"/>
        </a:xfrm>
        <a:prstGeom prst="ellipse">
          <a:avLst/>
        </a:prstGeom>
        <a:solidFill>
          <a:schemeClr val="accent4">
            <a:hueOff val="2349715"/>
            <a:satOff val="-15923"/>
            <a:lumOff val="-1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3517962" y="3352564"/>
        <a:ext cx="2069850" cy="665515"/>
      </dsp:txXfrm>
    </dsp:sp>
    <dsp:sp modelId="{6294E826-D98A-FB45-B257-1EE52CF83004}">
      <dsp:nvSpPr>
        <dsp:cNvPr id="0" name=""/>
        <dsp:cNvSpPr/>
      </dsp:nvSpPr>
      <dsp:spPr>
        <a:xfrm>
          <a:off x="3621140" y="3878639"/>
          <a:ext cx="1776127" cy="1810150"/>
        </a:xfrm>
        <a:prstGeom prst="ellipse">
          <a:avLst/>
        </a:prstGeom>
        <a:solidFill>
          <a:schemeClr val="accent4">
            <a:hueOff val="2937144"/>
            <a:satOff val="-19904"/>
            <a:lumOff val="-13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3881248" y="4331176"/>
        <a:ext cx="1255911" cy="905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FE8A8-A913-484A-8A54-1181600D033C}" type="datetimeFigureOut">
              <a:rPr lang="en-IN" smtClean="0"/>
              <a:t>22/05/25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D1948-BA97-4445-840A-A6461566D3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4038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93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0ECC2-61F0-8131-4A9E-4719AC206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7062C2-8F58-6B51-C242-15FCE185DB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9A2CD3-701D-D658-5B42-A180B7E1D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7C08DC-7E4B-8D28-96C0-B5A09218EC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2079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4096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B4073-D62C-AC24-1217-AD35112E2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E31E13-5858-FBE3-102C-87F5743E2D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75803D-D8F7-0DD6-22EF-9E448DE108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9AF76-EADA-5911-7C8B-F732A2BEA5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8215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141FB-8AA1-1405-F30F-AE2C2FE3D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93BA13-4290-38FA-3D31-4BA4EEFDC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2631CA-AC8C-9BDD-2356-BE57DAA4A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5837D-632E-545C-478B-C4F4123E25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66342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7DDC3-4DB4-123B-B896-B211504EC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C3F641-A590-1AAB-FBEF-670578BED0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458604-EE6C-44CD-AB88-B29997128D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E9C59-BFC1-EB2C-D983-E83596102E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2838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43718-82A9-5251-48DD-FF6F88DE1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F616C5-3E4F-FF0B-682D-351890B5E9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07AE40-2F7C-1EFF-5279-0F41C169E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5E529-BE0D-6A85-16C4-2C38A1F8E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3492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F55E6-9814-1481-138B-F7717E73A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8D0E10-6435-FDD1-15E5-33E960BFA3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F19399-DEFF-3033-7C44-D55E98866E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37E0C2-7E73-6FC7-D3E1-1F20D74FF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007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7868C-D60C-BC40-EF6F-A92182765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A387DD-38A3-EAB2-17A7-898A03686D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12B469-78BF-BD59-3C7D-08EDDC7C3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01ED20-C90D-A012-617B-889469345F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87112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CB63E-9316-C231-FADD-3FDD153EC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FE1A9C-6501-354B-098C-5BF3614E1B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FC94F7-2B0B-DA96-34D9-BD4BFFCB64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CBF5E-91D5-1C42-D40C-6BB96D340D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5997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2D10-B35B-7B35-E05B-4289FF0B0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A238E2-133A-42BB-B65E-2DC32CB99B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8E0E9A-B4D2-D9C2-6046-3EF8A25D93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C10B04-2A54-CAC1-89BA-45D87D6443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364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137E8-5C9F-AE1E-D1EE-843366C09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1ABF25-6F13-5F1D-765C-3837DD28F0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66CEE4-E9C3-F686-87B9-161156D2FB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82086-3513-4EA2-3DF0-ED8D11B9CA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7417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8FC4A-88F0-FBA1-BA29-8C83E77ED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679E10-B112-7245-6AC7-24C90AF3B9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C8A627-F9DC-D6A9-B509-20580E52A9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FCI: Family Care Indicators developed by UNICEF;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Home Observation for the Measurement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 developed by Bornstein et al in 1996 for assessing social and didactic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Social PSQ: respond to discomfort, give feedback,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Didactic PSQ: Spending time playing with child, allowing kids to explore on their own, labeling items, etc.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A0597-1A36-94AD-15B0-9338B0E0C4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73644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FD016-CC76-A177-F954-25845F21E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04D4D6-EA90-B202-6087-19DA790E46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55F181-A085-9052-8382-6F83AE64A8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5D6F7-8FB9-F92A-71AF-A138E631F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73810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266E4-396E-0F08-3C48-4A74216E2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17762F-3EE9-4D5A-6262-60ABC04BFB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5F615D-6589-80F6-1167-92BBFAFC50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F3369A-F5AF-6168-5406-0824B77F80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0658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3580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60517-608B-D3B2-AC41-3524C324E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89917-C97B-681E-053C-790BAD91B8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83C02E-173D-A7DF-17BD-9343FF9E7F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0BBAA-903D-3864-9728-19D23D24C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4332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87A43-3867-2D62-677E-E79B480EA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63AF11-2CF2-FB54-8060-6B903D9339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A1A221-2057-F3E4-275A-062E7D0CF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ADAD0C-942D-666A-9B34-A4DF5AC47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1135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07901-ED77-F3A5-E4D5-7496CC236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558390-6B4B-3E3A-5F68-266E3429CB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5BD5EE-BB87-3F07-213B-BE561E9E0E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C003F7-A4E4-CC58-1947-30AF02DB9B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19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EA6F6-E02F-DFD4-F8FE-CAC4D24D4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032DF1-8D64-9DBF-D5DF-8A4D5190F7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D0291A-58A2-20B7-4A50-4D722B929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E102CA-B371-1F14-54E0-03F071084D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26539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C8298-ABAD-4DCC-275F-E9B3CD5B4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2E96E5-0B27-64C8-C0B4-2C8D9C9BC8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B9E6A8-B48A-A5CC-C7DE-C956EFB64D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1650C-4D7F-6084-833D-8ED868421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AD1948-BA97-4445-840A-A6461566D329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73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908A5-43B1-C28C-23CB-99B893288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A4BFC6-79A6-45CB-7955-62A795DCDA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33428E-5420-AAD0-D14C-19AFD4E5D7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D835B-1919-F805-1626-E62415E391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AD1948-BA97-4445-840A-A6461566D329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3081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sv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jpe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svg"/><Relationship Id="rId7" Type="http://schemas.openxmlformats.org/officeDocument/2006/relationships/image" Target="../media/image39.sv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8.png"/><Relationship Id="rId5" Type="http://schemas.openxmlformats.org/officeDocument/2006/relationships/image" Target="../media/image22.svg"/><Relationship Id="rId10" Type="http://schemas.openxmlformats.org/officeDocument/2006/relationships/image" Target="../media/image42.png"/><Relationship Id="rId4" Type="http://schemas.openxmlformats.org/officeDocument/2006/relationships/image" Target="../media/image21.png"/><Relationship Id="rId9" Type="http://schemas.openxmlformats.org/officeDocument/2006/relationships/image" Target="../media/image41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sv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jpe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svg"/><Relationship Id="rId7" Type="http://schemas.openxmlformats.org/officeDocument/2006/relationships/image" Target="../media/image39.sv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8.png"/><Relationship Id="rId5" Type="http://schemas.openxmlformats.org/officeDocument/2006/relationships/image" Target="../media/image22.svg"/><Relationship Id="rId10" Type="http://schemas.openxmlformats.org/officeDocument/2006/relationships/image" Target="../media/image42.png"/><Relationship Id="rId4" Type="http://schemas.openxmlformats.org/officeDocument/2006/relationships/image" Target="../media/image21.png"/><Relationship Id="rId9" Type="http://schemas.openxmlformats.org/officeDocument/2006/relationships/image" Target="../media/image41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7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4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4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4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3.png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5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4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9.png"/><Relationship Id="rId11" Type="http://schemas.openxmlformats.org/officeDocument/2006/relationships/image" Target="../media/image63.jp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31.png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57.png"/><Relationship Id="rId7" Type="http://schemas.openxmlformats.org/officeDocument/2006/relationships/image" Target="../media/image70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9.png"/><Relationship Id="rId11" Type="http://schemas.openxmlformats.org/officeDocument/2006/relationships/image" Target="../media/image62.png"/><Relationship Id="rId5" Type="http://schemas.openxmlformats.org/officeDocument/2006/relationships/image" Target="../media/image68.png"/><Relationship Id="rId10" Type="http://schemas.openxmlformats.org/officeDocument/2006/relationships/image" Target="../media/image31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7B3BBED-5988-37A4-4FA2-17255CF4BB3A}"/>
              </a:ext>
            </a:extLst>
          </p:cNvPr>
          <p:cNvSpPr/>
          <p:nvPr userDrawn="1"/>
        </p:nvSpPr>
        <p:spPr>
          <a:xfrm>
            <a:off x="-4503" y="0"/>
            <a:ext cx="9979776" cy="6858000"/>
          </a:xfrm>
          <a:prstGeom prst="rect">
            <a:avLst/>
          </a:prstGeom>
          <a:solidFill>
            <a:srgbClr val="F8F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563419" y="3123420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0EE67-C935-B694-52DE-C05902B84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C3E25-E2EE-4244-BAD8-B476F9D2D5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41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B53385C1-C797-C724-146B-9ADC7C796A84}"/>
              </a:ext>
            </a:extLst>
          </p:cNvPr>
          <p:cNvSpPr/>
          <p:nvPr userDrawn="1"/>
        </p:nvSpPr>
        <p:spPr>
          <a:xfrm>
            <a:off x="5657402" y="0"/>
            <a:ext cx="5867939" cy="6858000"/>
          </a:xfrm>
          <a:prstGeom prst="parallelogram">
            <a:avLst>
              <a:gd name="adj" fmla="val 51129"/>
            </a:avLst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4D365A-D20B-65D1-ECE6-61E894A21913}"/>
              </a:ext>
            </a:extLst>
          </p:cNvPr>
          <p:cNvSpPr/>
          <p:nvPr userDrawn="1"/>
        </p:nvSpPr>
        <p:spPr>
          <a:xfrm>
            <a:off x="8469746" y="1313880"/>
            <a:ext cx="3722254" cy="5553355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E1FF194-8ED0-CF2A-0FFD-C3D306A0AEDD}"/>
              </a:ext>
            </a:extLst>
          </p:cNvPr>
          <p:cNvSpPr/>
          <p:nvPr userDrawn="1"/>
        </p:nvSpPr>
        <p:spPr>
          <a:xfrm>
            <a:off x="8922326" y="1"/>
            <a:ext cx="3269673" cy="5553355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04285" y="5510351"/>
            <a:ext cx="1924009" cy="365125"/>
          </a:xfrm>
        </p:spPr>
        <p:txBody>
          <a:bodyPr anchor="ctr"/>
          <a:lstStyle>
            <a:lvl1pPr algn="r">
              <a:defRPr>
                <a:solidFill>
                  <a:schemeClr val="bg1">
                    <a:lumMod val="9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fld id="{2EF11CD1-CC98-4B06-9F5B-C55318F93964}" type="datetime4">
              <a:rPr lang="en-US" smtClean="0"/>
              <a:pPr/>
              <a:t>May 22, 2025</a:t>
            </a:fld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050456E-5DCC-5CE1-0647-C8C6FA0F4A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29741" y="6044334"/>
            <a:ext cx="2909456" cy="350982"/>
          </a:xfrm>
        </p:spPr>
        <p:txBody>
          <a:bodyPr anchor="ctr">
            <a:normAutofit/>
          </a:bodyPr>
          <a:lstStyle>
            <a:lvl1pPr marL="0" indent="0" algn="r" defTabSz="914400" rtl="0" eaLnBrk="1" latinLnBrk="0" hangingPunct="1">
              <a:buNone/>
              <a:defRPr lang="en-US" sz="1200" kern="1200" dirty="0" smtClean="0">
                <a:solidFill>
                  <a:schemeClr val="bg1">
                    <a:lumMod val="9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942EE3-99E9-7AAB-33BD-E6833E1FD3DB}"/>
              </a:ext>
            </a:extLst>
          </p:cNvPr>
          <p:cNvSpPr/>
          <p:nvPr userDrawn="1"/>
        </p:nvSpPr>
        <p:spPr>
          <a:xfrm rot="1411442">
            <a:off x="7013576" y="1625600"/>
            <a:ext cx="155285" cy="3809134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469BDF-BFFC-5C2C-584F-08CD0AF7DF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2342" y="6044325"/>
            <a:ext cx="714733" cy="56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663922-AE51-D953-665C-284741A289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849" y="6044326"/>
            <a:ext cx="1746842" cy="543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logo with text and a flag&#10;&#10;Description automatically generated">
            <a:extLst>
              <a:ext uri="{FF2B5EF4-FFF2-40B4-BE49-F238E27FC236}">
                <a16:creationId xmlns:a16="http://schemas.microsoft.com/office/drawing/2014/main" id="{3AD52D97-0547-C81B-9C52-E2FD80AE456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169" y="5977068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79672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3311CF9-7A43-4521-472D-1EF0BA6A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857" y="190772"/>
            <a:ext cx="11715754" cy="6449423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E4FDEB36-EB93-0B64-C461-ECFDA7930EDD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Slide Number Placeholder 8">
            <a:extLst>
              <a:ext uri="{FF2B5EF4-FFF2-40B4-BE49-F238E27FC236}">
                <a16:creationId xmlns:a16="http://schemas.microsoft.com/office/drawing/2014/main" id="{79CFB4A1-F65C-5FC3-9DC6-919A98470FD3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AAE341-79E9-E8E2-35FA-B5C0A5002FBF}"/>
              </a:ext>
            </a:extLst>
          </p:cNvPr>
          <p:cNvSpPr/>
          <p:nvPr userDrawn="1"/>
        </p:nvSpPr>
        <p:spPr>
          <a:xfrm>
            <a:off x="5804199" y="1883815"/>
            <a:ext cx="5886625" cy="3867344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ED48CE-7F0D-17ED-376B-27AE949831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9944" y="419487"/>
            <a:ext cx="650449" cy="25295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3BA2E24-7651-5A98-F1C7-DEFE5C0C3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1" y="422686"/>
            <a:ext cx="9302749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Image slide headline</a:t>
            </a:r>
          </a:p>
        </p:txBody>
      </p:sp>
      <p:sp>
        <p:nvSpPr>
          <p:cNvPr id="21" name="Picture Placeholder 25">
            <a:extLst>
              <a:ext uri="{FF2B5EF4-FFF2-40B4-BE49-F238E27FC236}">
                <a16:creationId xmlns:a16="http://schemas.microsoft.com/office/drawing/2014/main" id="{12BE29AC-1EF6-25FB-AE90-879F70026FB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14110" y="1763570"/>
            <a:ext cx="5886626" cy="37901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D5F35C2-C06D-2752-2088-407CDCD132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04199" y="5874517"/>
            <a:ext cx="2890838" cy="305089"/>
          </a:xfrm>
        </p:spPr>
        <p:txBody>
          <a:bodyPr>
            <a:noAutofit/>
          </a:bodyPr>
          <a:lstStyle>
            <a:lvl1pPr>
              <a:defRPr lang="en-IN" sz="1200" b="1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Image Caption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6CCBB40-34AF-7CC5-E53D-102837324B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4182" y="1102397"/>
            <a:ext cx="9302750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CFA0A04-A5E6-2AFE-2707-81354FFAEC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04199" y="6234284"/>
            <a:ext cx="5568828" cy="311727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1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Explanation of the image</a:t>
            </a:r>
            <a:endParaRPr lang="en-IN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389835-AD92-E698-9985-0148BFCED8DF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51EC67-ADE1-474B-37F0-F9166D6AB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4181" y="1763570"/>
            <a:ext cx="4668837" cy="379010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3873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3311CF9-7A43-4521-472D-1EF0BA6A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857" y="190772"/>
            <a:ext cx="11715754" cy="644942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D433BBB-6B1E-B580-FD99-3B35D50608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E4FDEB36-EB93-0B64-C461-ECFDA7930EDD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Slide Number Placeholder 8">
            <a:extLst>
              <a:ext uri="{FF2B5EF4-FFF2-40B4-BE49-F238E27FC236}">
                <a16:creationId xmlns:a16="http://schemas.microsoft.com/office/drawing/2014/main" id="{79CFB4A1-F65C-5FC3-9DC6-919A98470FD3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ED48CE-7F0D-17ED-376B-27AE9498316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39944" y="419487"/>
            <a:ext cx="650449" cy="25295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A4D596-F8A7-E868-3A64-4FD30EE8AB72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3BA2E24-7651-5A98-F1C7-DEFE5C0C3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453" y="422686"/>
            <a:ext cx="9302749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Smart Art Title Slide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6CCBB40-34AF-7CC5-E53D-102837324B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4454" y="1102397"/>
            <a:ext cx="9302750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27A9C599-71EC-AA18-EB61-6BD297EF175B}"/>
              </a:ext>
            </a:extLst>
          </p:cNvPr>
          <p:cNvSpPr>
            <a:spLocks noGrp="1"/>
          </p:cNvSpPr>
          <p:nvPr>
            <p:ph type="dgm" sz="quarter" idx="27"/>
          </p:nvPr>
        </p:nvSpPr>
        <p:spPr>
          <a:xfrm>
            <a:off x="5494911" y="1747838"/>
            <a:ext cx="5859462" cy="3987800"/>
          </a:xfrm>
        </p:spPr>
        <p:txBody>
          <a:bodyPr/>
          <a:lstStyle/>
          <a:p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505842-1EBF-CEBC-213B-B30EBABA51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54038" y="1759344"/>
            <a:ext cx="4646612" cy="4004706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0886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rt 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B560747-45B5-E70E-9894-9EDB7ED0F8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1963" y="179977"/>
            <a:ext cx="11788073" cy="648923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6B267D6-EC6B-2026-E531-972927DBF3CD}"/>
              </a:ext>
            </a:extLst>
          </p:cNvPr>
          <p:cNvSpPr txBox="1">
            <a:spLocks/>
          </p:cNvSpPr>
          <p:nvPr userDrawn="1"/>
        </p:nvSpPr>
        <p:spPr>
          <a:xfrm>
            <a:off x="3663042" y="2107201"/>
            <a:ext cx="4865915" cy="177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6000" dirty="0">
                <a:solidFill>
                  <a:srgbClr val="F8FBF1"/>
                </a:solidFill>
                <a:latin typeface="Satoshi" pitchFamily="50" charset="0"/>
              </a:rPr>
              <a:t>Thank You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8935CC9-F0CE-698D-26AB-BF7CE8E5FC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74237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A8366646-304A-C195-1708-C956562F20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345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CC6A14D1-4820-271E-386E-05FCE629EF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4801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CD6A38ED-62A3-5E38-9BC4-B4F21C9622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28879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11FB44E-E495-56C7-4F01-3C5B9CD3CD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483" y="5671373"/>
            <a:ext cx="208924" cy="208924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6E8982-B124-E16A-F120-3E940415973F}"/>
              </a:ext>
            </a:extLst>
          </p:cNvPr>
          <p:cNvCxnSpPr>
            <a:cxnSpLocks/>
          </p:cNvCxnSpPr>
          <p:nvPr userDrawn="1"/>
        </p:nvCxnSpPr>
        <p:spPr>
          <a:xfrm>
            <a:off x="1442581" y="5246255"/>
            <a:ext cx="930683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Graphic 46">
            <a:extLst>
              <a:ext uri="{FF2B5EF4-FFF2-40B4-BE49-F238E27FC236}">
                <a16:creationId xmlns:a16="http://schemas.microsoft.com/office/drawing/2014/main" id="{06B056A2-8426-8FDA-12B8-D2AE0E9F8A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7339"/>
          <a:stretch/>
        </p:blipFill>
        <p:spPr>
          <a:xfrm>
            <a:off x="201963" y="5210774"/>
            <a:ext cx="953118" cy="1458437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A7E2265E-CB14-823F-7142-DE586413942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49890" y="5679327"/>
            <a:ext cx="142875" cy="20002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5284A2D-2303-E087-DD12-5AD38C79F31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38302" y="5679327"/>
            <a:ext cx="200025" cy="200025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5064E77A-B1CC-72B6-393D-BD842E5D927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81612" y="1190778"/>
            <a:ext cx="1628775" cy="62865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FB2DFCB-F269-509F-60F5-960BF577904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85502" y="5699567"/>
            <a:ext cx="200025" cy="15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7B138-BB23-8C20-64D7-7DA7D9DE0BB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0387" y="4116570"/>
            <a:ext cx="1428547" cy="803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97F8FA-EED5-8577-62C9-B98A2DCCA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0634" y="4148301"/>
            <a:ext cx="2147182" cy="7851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logo with green text&#10;&#10;Description automatically generated">
            <a:extLst>
              <a:ext uri="{FF2B5EF4-FFF2-40B4-BE49-F238E27FC236}">
                <a16:creationId xmlns:a16="http://schemas.microsoft.com/office/drawing/2014/main" id="{6595A761-33CD-C4A4-D3EB-F575D26D8A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3042" y="4129761"/>
            <a:ext cx="1726192" cy="803695"/>
          </a:xfrm>
          <a:prstGeom prst="rect">
            <a:avLst/>
          </a:prstGeom>
        </p:spPr>
      </p:pic>
      <p:pic>
        <p:nvPicPr>
          <p:cNvPr id="14" name="Picture 1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8C393BF-433C-80A2-5A29-C2FE5EB278A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2623" y="4184486"/>
            <a:ext cx="2685128" cy="839679"/>
          </a:xfrm>
          <a:prstGeom prst="rect">
            <a:avLst/>
          </a:prstGeom>
        </p:spPr>
      </p:pic>
      <p:pic>
        <p:nvPicPr>
          <p:cNvPr id="17" name="Picture 16" descr="A black and white logo&#10;&#10;Description automatically generated">
            <a:extLst>
              <a:ext uri="{FF2B5EF4-FFF2-40B4-BE49-F238E27FC236}">
                <a16:creationId xmlns:a16="http://schemas.microsoft.com/office/drawing/2014/main" id="{3ECDDC2B-F901-7F8C-B707-75EE7B1F22E2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787" y="3886694"/>
            <a:ext cx="1372997" cy="114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71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13A1E00-1B6D-3D66-0B66-78714606AE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DB560747-45B5-E70E-9894-9EDB7ED0F8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1963" y="179977"/>
            <a:ext cx="11788073" cy="648923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6B267D6-EC6B-2026-E531-972927DBF3CD}"/>
              </a:ext>
            </a:extLst>
          </p:cNvPr>
          <p:cNvSpPr txBox="1">
            <a:spLocks/>
          </p:cNvSpPr>
          <p:nvPr userDrawn="1"/>
        </p:nvSpPr>
        <p:spPr>
          <a:xfrm>
            <a:off x="3663041" y="2884581"/>
            <a:ext cx="4865915" cy="177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6000" dirty="0">
                <a:solidFill>
                  <a:srgbClr val="016E50"/>
                </a:solidFill>
                <a:latin typeface="Satoshi" pitchFamily="50" charset="0"/>
              </a:rPr>
              <a:t>Thank You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6E8982-B124-E16A-F120-3E940415973F}"/>
              </a:ext>
            </a:extLst>
          </p:cNvPr>
          <p:cNvCxnSpPr>
            <a:cxnSpLocks/>
          </p:cNvCxnSpPr>
          <p:nvPr userDrawn="1"/>
        </p:nvCxnSpPr>
        <p:spPr>
          <a:xfrm>
            <a:off x="1442581" y="5246255"/>
            <a:ext cx="930683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Graphic 46">
            <a:extLst>
              <a:ext uri="{FF2B5EF4-FFF2-40B4-BE49-F238E27FC236}">
                <a16:creationId xmlns:a16="http://schemas.microsoft.com/office/drawing/2014/main" id="{06B056A2-8426-8FDA-12B8-D2AE0E9F8A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7339"/>
          <a:stretch/>
        </p:blipFill>
        <p:spPr>
          <a:xfrm>
            <a:off x="201963" y="5210774"/>
            <a:ext cx="953118" cy="1458437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5284A2D-2303-E087-DD12-5AD38C79F31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31905" y="5679327"/>
            <a:ext cx="200025" cy="200025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FB2DFCB-F269-509F-60F5-960BF577904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00180" y="5708871"/>
            <a:ext cx="200025" cy="15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2F55DA-4467-A2A7-D4B1-86BA6A1128D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2902" y="969346"/>
            <a:ext cx="2264669" cy="103937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B0E318-BED2-6101-8D39-4D8C4E4D8091}"/>
              </a:ext>
            </a:extLst>
          </p:cNvPr>
          <p:cNvCxnSpPr>
            <a:cxnSpLocks/>
          </p:cNvCxnSpPr>
          <p:nvPr userDrawn="1"/>
        </p:nvCxnSpPr>
        <p:spPr>
          <a:xfrm>
            <a:off x="4378036" y="2207492"/>
            <a:ext cx="338974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717FA2D-B3D6-4560-5CC5-4CF37A16B98E}"/>
              </a:ext>
            </a:extLst>
          </p:cNvPr>
          <p:cNvSpPr txBox="1"/>
          <p:nvPr userDrawn="1"/>
        </p:nvSpPr>
        <p:spPr>
          <a:xfrm>
            <a:off x="3676458" y="5643809"/>
            <a:ext cx="2195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Roboto Light" panose="02000000000000000000" pitchFamily="2" charset="0"/>
                <a:ea typeface="Roboto Light" panose="02000000000000000000" pitchFamily="2" charset="0"/>
              </a:rPr>
              <a:t>www.thrivechildevidence.org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463D62-8A0B-B1DB-C787-1EF699E09924}"/>
              </a:ext>
            </a:extLst>
          </p:cNvPr>
          <p:cNvSpPr txBox="1"/>
          <p:nvPr userDrawn="1"/>
        </p:nvSpPr>
        <p:spPr>
          <a:xfrm>
            <a:off x="6576675" y="5643809"/>
            <a:ext cx="2530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thriveprogramme@opml.co.uk</a:t>
            </a:r>
          </a:p>
        </p:txBody>
      </p:sp>
    </p:spTree>
    <p:extLst>
      <p:ext uri="{BB962C8B-B14F-4D97-AF65-F5344CB8AC3E}">
        <p14:creationId xmlns:p14="http://schemas.microsoft.com/office/powerpoint/2010/main" val="2209016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ED25CDA-C8EC-81F5-8F4D-C69EC9697E96}"/>
              </a:ext>
            </a:extLst>
          </p:cNvPr>
          <p:cNvSpPr/>
          <p:nvPr userDrawn="1"/>
        </p:nvSpPr>
        <p:spPr>
          <a:xfrm>
            <a:off x="-12283" y="0"/>
            <a:ext cx="12216565" cy="6858000"/>
          </a:xfrm>
          <a:prstGeom prst="rect">
            <a:avLst/>
          </a:prstGeom>
          <a:solidFill>
            <a:srgbClr val="DBEAB7">
              <a:alpha val="20000"/>
            </a:srgbClr>
          </a:solidFill>
          <a:ln w="1047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7AF95E-D80F-CBB2-7247-6FBC3E00A4FB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C16FA20-5562-C1A4-21CF-F0A201EE524F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F1749E4-6AD1-F82A-5D1F-C7BFE9F07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7EC9A383-2F1C-4E77-822F-5D0E7C8FD845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Slide Number Placeholder 8">
            <a:extLst>
              <a:ext uri="{FF2B5EF4-FFF2-40B4-BE49-F238E27FC236}">
                <a16:creationId xmlns:a16="http://schemas.microsoft.com/office/drawing/2014/main" id="{1D03A122-4E89-9196-0324-CED373D3AC47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20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7D93DD6-F742-FE8A-A96C-96C8FE02588D}"/>
              </a:ext>
            </a:extLst>
          </p:cNvPr>
          <p:cNvSpPr/>
          <p:nvPr userDrawn="1"/>
        </p:nvSpPr>
        <p:spPr>
          <a:xfrm>
            <a:off x="-12283" y="0"/>
            <a:ext cx="12216565" cy="6858000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CF1A2F1-E96A-2754-18BA-4DAE0A2BADA0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FF48B4B-F77B-C271-8C26-6B4698CD2D59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5BD79A-348D-C550-A06A-905D525FBEBA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29FAA8-9F3D-DF70-42F8-86569C186810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D5E911-114F-7DB5-773E-EA06F32C92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326" y="154222"/>
            <a:ext cx="1008000" cy="41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848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FEFA018-19BF-3514-F0E2-0628FFD3BED2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0F49B0C8-CC5E-96C4-69F8-6DB6C02C8D91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24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A5C59-0B22-D2E2-7D83-169D1890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21AA6-85A0-55EE-4079-F3ED518AB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77E54-645A-E31B-5D52-4AF21723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ACFD-1323-4D08-8679-C88F654DAF73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4BE35-9866-E20C-9390-08FBA4A3A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761ED-609A-3384-DBEA-2C883F98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C3E25-E2EE-4244-BAD8-B476F9D2D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63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E4864D-B1D7-DA57-028C-2811EF6A83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28FCB7-5CA5-FE6E-78B9-488D80A9FA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FEE6D-58D3-7275-836A-140E52B4B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ACFD-1323-4D08-8679-C88F654DAF73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9D7A9-EE4E-2A64-03C5-70D86ABFD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AA3CC-4F77-0F2D-EFF0-C4EA06854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C3E25-E2EE-4244-BAD8-B476F9D2D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38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7B3BBED-5988-37A4-4FA2-17255CF4BB3A}"/>
              </a:ext>
            </a:extLst>
          </p:cNvPr>
          <p:cNvSpPr/>
          <p:nvPr userDrawn="1"/>
        </p:nvSpPr>
        <p:spPr>
          <a:xfrm>
            <a:off x="-4503" y="0"/>
            <a:ext cx="9979776" cy="6858000"/>
          </a:xfrm>
          <a:prstGeom prst="rect">
            <a:avLst/>
          </a:prstGeom>
          <a:solidFill>
            <a:srgbClr val="F8F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563419" y="3123420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0EE67-C935-B694-52DE-C05902B84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41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B53385C1-C797-C724-146B-9ADC7C796A84}"/>
              </a:ext>
            </a:extLst>
          </p:cNvPr>
          <p:cNvSpPr/>
          <p:nvPr userDrawn="1"/>
        </p:nvSpPr>
        <p:spPr>
          <a:xfrm>
            <a:off x="5657402" y="0"/>
            <a:ext cx="5867939" cy="6858000"/>
          </a:xfrm>
          <a:prstGeom prst="parallelogram">
            <a:avLst>
              <a:gd name="adj" fmla="val 51129"/>
            </a:avLst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4D365A-D20B-65D1-ECE6-61E894A21913}"/>
              </a:ext>
            </a:extLst>
          </p:cNvPr>
          <p:cNvSpPr/>
          <p:nvPr userDrawn="1"/>
        </p:nvSpPr>
        <p:spPr>
          <a:xfrm>
            <a:off x="8469746" y="1313880"/>
            <a:ext cx="3722254" cy="5553355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E1FF194-8ED0-CF2A-0FFD-C3D306A0AEDD}"/>
              </a:ext>
            </a:extLst>
          </p:cNvPr>
          <p:cNvSpPr/>
          <p:nvPr userDrawn="1"/>
        </p:nvSpPr>
        <p:spPr>
          <a:xfrm>
            <a:off x="8922326" y="1"/>
            <a:ext cx="3269673" cy="5553355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04285" y="5510351"/>
            <a:ext cx="1924009" cy="365125"/>
          </a:xfrm>
        </p:spPr>
        <p:txBody>
          <a:bodyPr anchor="ctr"/>
          <a:lstStyle>
            <a:lvl1pPr algn="r">
              <a:defRPr>
                <a:solidFill>
                  <a:schemeClr val="bg1">
                    <a:lumMod val="9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11CD1-CC98-4B06-9F5B-C55318F93964}" type="datetime4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Roboto Light" panose="02000000000000000000" pitchFamily="2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May 22, 2025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 Light" panose="02000000000000000000" pitchFamily="2" charset="0"/>
              <a:cs typeface="+mn-cs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050456E-5DCC-5CE1-0647-C8C6FA0F4A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29741" y="6044334"/>
            <a:ext cx="2909456" cy="350982"/>
          </a:xfrm>
        </p:spPr>
        <p:txBody>
          <a:bodyPr anchor="ctr">
            <a:normAutofit/>
          </a:bodyPr>
          <a:lstStyle>
            <a:lvl1pPr marL="0" indent="0" algn="r" defTabSz="914400" rtl="0" eaLnBrk="1" latinLnBrk="0" hangingPunct="1">
              <a:buNone/>
              <a:defRPr lang="en-US" sz="1200" kern="1200" dirty="0" smtClean="0">
                <a:solidFill>
                  <a:schemeClr val="bg1">
                    <a:lumMod val="9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942EE3-99E9-7AAB-33BD-E6833E1FD3DB}"/>
              </a:ext>
            </a:extLst>
          </p:cNvPr>
          <p:cNvSpPr/>
          <p:nvPr userDrawn="1"/>
        </p:nvSpPr>
        <p:spPr>
          <a:xfrm rot="1411442">
            <a:off x="7013576" y="1625600"/>
            <a:ext cx="155285" cy="3809134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469BDF-BFFC-5C2C-584F-08CD0AF7DF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2342" y="6044325"/>
            <a:ext cx="714733" cy="56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663922-AE51-D953-665C-284741A289E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849" y="6044326"/>
            <a:ext cx="1746842" cy="543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logo with text and a flag&#10;&#10;Description automatically generated">
            <a:extLst>
              <a:ext uri="{FF2B5EF4-FFF2-40B4-BE49-F238E27FC236}">
                <a16:creationId xmlns:a16="http://schemas.microsoft.com/office/drawing/2014/main" id="{3AD52D97-0547-C81B-9C52-E2FD80AE456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169" y="5977068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67950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81C906A-B77F-501D-342C-EC57FEEEF72A}"/>
              </a:ext>
            </a:extLst>
          </p:cNvPr>
          <p:cNvGrpSpPr/>
          <p:nvPr userDrawn="1"/>
        </p:nvGrpSpPr>
        <p:grpSpPr>
          <a:xfrm>
            <a:off x="-4503" y="0"/>
            <a:ext cx="8728133" cy="6858000"/>
            <a:chOff x="-4502" y="0"/>
            <a:chExt cx="8728133" cy="6858000"/>
          </a:xfrm>
          <a:solidFill>
            <a:srgbClr val="F8FBF1"/>
          </a:solidFill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F760078-F571-C9C5-42D2-56567523D383}"/>
                </a:ext>
              </a:extLst>
            </p:cNvPr>
            <p:cNvSpPr/>
            <p:nvPr userDrawn="1"/>
          </p:nvSpPr>
          <p:spPr>
            <a:xfrm>
              <a:off x="1824297" y="0"/>
              <a:ext cx="6899334" cy="6858000"/>
            </a:xfrm>
            <a:prstGeom prst="parallelogram">
              <a:avLst>
                <a:gd name="adj" fmla="val 38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N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B3BBED-5988-37A4-4FA2-17255CF4BB3A}"/>
                </a:ext>
              </a:extLst>
            </p:cNvPr>
            <p:cNvSpPr/>
            <p:nvPr userDrawn="1"/>
          </p:nvSpPr>
          <p:spPr>
            <a:xfrm>
              <a:off x="-4502" y="0"/>
              <a:ext cx="5208184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N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628655" y="3120902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528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289" y="4258392"/>
            <a:ext cx="1139750" cy="365125"/>
          </a:xfrm>
        </p:spPr>
        <p:txBody>
          <a:bodyPr anchor="ctr"/>
          <a:lstStyle>
            <a:lvl1pPr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2EF11CD1-CC98-4B06-9F5B-C55318F93964}" type="datetime4">
              <a:rPr lang="en-IN" smtClean="0"/>
              <a:pPr/>
              <a:t>22 May 2025</a:t>
            </a:fld>
            <a:endParaRPr lang="en-IN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D1E0834-5797-2DB8-2BA1-EDD5F860E2DB}"/>
              </a:ext>
            </a:extLst>
          </p:cNvPr>
          <p:cNvCxnSpPr>
            <a:cxnSpLocks/>
          </p:cNvCxnSpPr>
          <p:nvPr userDrawn="1"/>
        </p:nvCxnSpPr>
        <p:spPr>
          <a:xfrm>
            <a:off x="1959766" y="4294393"/>
            <a:ext cx="0" cy="29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3863F02-C8E3-30FC-3BA6-09FEE4E2CE3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7547" y="4274056"/>
            <a:ext cx="2831493" cy="350982"/>
          </a:xfr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98BAE09-189F-4DB1-EC75-6C3CCCD160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571" y="6159822"/>
            <a:ext cx="567055" cy="44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1DAEC3D-F32C-4DEE-5343-9429E21BEEA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849" y="6205542"/>
            <a:ext cx="1297305" cy="40386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Picture Placeholder 5">
            <a:extLst>
              <a:ext uri="{FF2B5EF4-FFF2-40B4-BE49-F238E27FC236}">
                <a16:creationId xmlns:a16="http://schemas.microsoft.com/office/drawing/2014/main" id="{1577C216-6DF0-8863-F4CF-5B7D813390C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52812" y="1"/>
            <a:ext cx="6129049" cy="6858000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  <a:gd name="connsiteX0" fmla="*/ 0 w 7949437"/>
              <a:gd name="connsiteY0" fmla="*/ 7027973 h 7027973"/>
              <a:gd name="connsiteX1" fmla="*/ 3420006 w 7949437"/>
              <a:gd name="connsiteY1" fmla="*/ 50 h 7027973"/>
              <a:gd name="connsiteX2" fmla="*/ 7949437 w 7949437"/>
              <a:gd name="connsiteY2" fmla="*/ 0 h 7027973"/>
              <a:gd name="connsiteX3" fmla="*/ 7926377 w 7949437"/>
              <a:gd name="connsiteY3" fmla="*/ 7020583 h 7027973"/>
              <a:gd name="connsiteX4" fmla="*/ 0 w 7949437"/>
              <a:gd name="connsiteY4" fmla="*/ 7027973 h 702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27973">
                <a:moveTo>
                  <a:pt x="0" y="7027973"/>
                </a:moveTo>
                <a:lnTo>
                  <a:pt x="3420006" y="50"/>
                </a:lnTo>
                <a:lnTo>
                  <a:pt x="7949437" y="0"/>
                </a:lnTo>
                <a:cubicBezTo>
                  <a:pt x="7941750" y="2340194"/>
                  <a:pt x="7934064" y="4680389"/>
                  <a:pt x="7926377" y="7020583"/>
                </a:cubicBezTo>
                <a:lnTo>
                  <a:pt x="0" y="7027973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 descr="A logo with text and a flag&#10;&#10;Description automatically generated">
            <a:extLst>
              <a:ext uri="{FF2B5EF4-FFF2-40B4-BE49-F238E27FC236}">
                <a16:creationId xmlns:a16="http://schemas.microsoft.com/office/drawing/2014/main" id="{AC1CB18E-296E-3E75-1316-C190736229D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166" y="5977621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7965"/>
      </p:ext>
    </p:extLst>
  </p:cSld>
  <p:clrMapOvr>
    <a:masterClrMapping/>
  </p:clrMapOvr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81C906A-B77F-501D-342C-EC57FEEEF72A}"/>
              </a:ext>
            </a:extLst>
          </p:cNvPr>
          <p:cNvGrpSpPr/>
          <p:nvPr userDrawn="1"/>
        </p:nvGrpSpPr>
        <p:grpSpPr>
          <a:xfrm>
            <a:off x="-4503" y="0"/>
            <a:ext cx="8728133" cy="6858000"/>
            <a:chOff x="-4502" y="0"/>
            <a:chExt cx="8728133" cy="6858000"/>
          </a:xfrm>
          <a:solidFill>
            <a:srgbClr val="F8FBF1"/>
          </a:solidFill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F760078-F571-C9C5-42D2-56567523D383}"/>
                </a:ext>
              </a:extLst>
            </p:cNvPr>
            <p:cNvSpPr/>
            <p:nvPr userDrawn="1"/>
          </p:nvSpPr>
          <p:spPr>
            <a:xfrm>
              <a:off x="1824297" y="0"/>
              <a:ext cx="6899334" cy="6858000"/>
            </a:xfrm>
            <a:prstGeom prst="parallelogram">
              <a:avLst>
                <a:gd name="adj" fmla="val 38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B3BBED-5988-37A4-4FA2-17255CF4BB3A}"/>
                </a:ext>
              </a:extLst>
            </p:cNvPr>
            <p:cNvSpPr/>
            <p:nvPr userDrawn="1"/>
          </p:nvSpPr>
          <p:spPr>
            <a:xfrm>
              <a:off x="-4502" y="0"/>
              <a:ext cx="5208184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628655" y="3120902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528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289" y="4258392"/>
            <a:ext cx="1139750" cy="365125"/>
          </a:xfrm>
        </p:spPr>
        <p:txBody>
          <a:bodyPr anchor="ctr"/>
          <a:lstStyle>
            <a:lvl1pPr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11CD1-CC98-4B06-9F5B-C55318F93964}" type="datetime4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 May 2025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D1E0834-5797-2DB8-2BA1-EDD5F860E2DB}"/>
              </a:ext>
            </a:extLst>
          </p:cNvPr>
          <p:cNvCxnSpPr>
            <a:cxnSpLocks/>
          </p:cNvCxnSpPr>
          <p:nvPr userDrawn="1"/>
        </p:nvCxnSpPr>
        <p:spPr>
          <a:xfrm>
            <a:off x="1959766" y="4294393"/>
            <a:ext cx="0" cy="29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3863F02-C8E3-30FC-3BA6-09FEE4E2CE3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7547" y="4274056"/>
            <a:ext cx="2831493" cy="350982"/>
          </a:xfr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98BAE09-189F-4DB1-EC75-6C3CCCD160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571" y="6159822"/>
            <a:ext cx="567055" cy="44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1DAEC3D-F32C-4DEE-5343-9429E21BEEA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8849" y="6205542"/>
            <a:ext cx="1297305" cy="40386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Picture Placeholder 5">
            <a:extLst>
              <a:ext uri="{FF2B5EF4-FFF2-40B4-BE49-F238E27FC236}">
                <a16:creationId xmlns:a16="http://schemas.microsoft.com/office/drawing/2014/main" id="{1577C216-6DF0-8863-F4CF-5B7D813390C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52812" y="1"/>
            <a:ext cx="6129049" cy="6858000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  <a:gd name="connsiteX0" fmla="*/ 0 w 7949437"/>
              <a:gd name="connsiteY0" fmla="*/ 7027973 h 7027973"/>
              <a:gd name="connsiteX1" fmla="*/ 3420006 w 7949437"/>
              <a:gd name="connsiteY1" fmla="*/ 50 h 7027973"/>
              <a:gd name="connsiteX2" fmla="*/ 7949437 w 7949437"/>
              <a:gd name="connsiteY2" fmla="*/ 0 h 7027973"/>
              <a:gd name="connsiteX3" fmla="*/ 7926377 w 7949437"/>
              <a:gd name="connsiteY3" fmla="*/ 7020583 h 7027973"/>
              <a:gd name="connsiteX4" fmla="*/ 0 w 7949437"/>
              <a:gd name="connsiteY4" fmla="*/ 7027973 h 702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27973">
                <a:moveTo>
                  <a:pt x="0" y="7027973"/>
                </a:moveTo>
                <a:lnTo>
                  <a:pt x="3420006" y="50"/>
                </a:lnTo>
                <a:lnTo>
                  <a:pt x="7949437" y="0"/>
                </a:lnTo>
                <a:cubicBezTo>
                  <a:pt x="7941750" y="2340194"/>
                  <a:pt x="7934064" y="4680389"/>
                  <a:pt x="7926377" y="7020583"/>
                </a:cubicBezTo>
                <a:lnTo>
                  <a:pt x="0" y="7027973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 descr="A logo with text and a flag&#10;&#10;Description automatically generated">
            <a:extLst>
              <a:ext uri="{FF2B5EF4-FFF2-40B4-BE49-F238E27FC236}">
                <a16:creationId xmlns:a16="http://schemas.microsoft.com/office/drawing/2014/main" id="{AC1CB18E-296E-3E75-1316-C190736229D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166" y="5977621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99539"/>
      </p:ext>
    </p:extLst>
  </p:cSld>
  <p:clrMapOvr>
    <a:masterClrMapping/>
  </p:clrMapOvr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C29AFDD-74B3-4F13-C84C-7C0BA42A85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032" y="0"/>
            <a:ext cx="8125968" cy="68580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81C906A-B77F-501D-342C-EC57FEEEF72A}"/>
              </a:ext>
            </a:extLst>
          </p:cNvPr>
          <p:cNvGrpSpPr/>
          <p:nvPr userDrawn="1"/>
        </p:nvGrpSpPr>
        <p:grpSpPr>
          <a:xfrm>
            <a:off x="231993" y="0"/>
            <a:ext cx="8728133" cy="6858000"/>
            <a:chOff x="-4502" y="0"/>
            <a:chExt cx="8728133" cy="6858000"/>
          </a:xfrm>
          <a:solidFill>
            <a:srgbClr val="F8FBF1"/>
          </a:solidFill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F760078-F571-C9C5-42D2-56567523D383}"/>
                </a:ext>
              </a:extLst>
            </p:cNvPr>
            <p:cNvSpPr/>
            <p:nvPr userDrawn="1"/>
          </p:nvSpPr>
          <p:spPr>
            <a:xfrm>
              <a:off x="1824297" y="0"/>
              <a:ext cx="6899334" cy="6858000"/>
            </a:xfrm>
            <a:prstGeom prst="parallelogram">
              <a:avLst>
                <a:gd name="adj" fmla="val 38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B3BBED-5988-37A4-4FA2-17255CF4BB3A}"/>
                </a:ext>
              </a:extLst>
            </p:cNvPr>
            <p:cNvSpPr/>
            <p:nvPr userDrawn="1"/>
          </p:nvSpPr>
          <p:spPr>
            <a:xfrm>
              <a:off x="-4502" y="0"/>
              <a:ext cx="5208184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528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635289" y="4255765"/>
            <a:ext cx="1171132" cy="365125"/>
          </a:xfrm>
        </p:spPr>
        <p:txBody>
          <a:bodyPr anchor="ctr"/>
          <a:lstStyle>
            <a:lvl1pPr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11CD1-CC98-4B06-9F5B-C55318F93964}" type="datetime4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 May 2025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3863F02-C8E3-30FC-3BA6-09FEE4E2CE35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2107547" y="4271429"/>
            <a:ext cx="2909456" cy="350982"/>
          </a:xfr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21718F-6DF4-65DB-C488-1AA078093E61}"/>
              </a:ext>
            </a:extLst>
          </p:cNvPr>
          <p:cNvSpPr/>
          <p:nvPr userDrawn="1"/>
        </p:nvSpPr>
        <p:spPr>
          <a:xfrm rot="1287004">
            <a:off x="7272010" y="-351332"/>
            <a:ext cx="155285" cy="7524000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9997732"/>
      </p:ext>
    </p:extLst>
  </p:cSld>
  <p:clrMapOvr>
    <a:masterClrMapping/>
  </p:clrMapOvr>
  <p:hf sldNum="0"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FA3A4FC-11E7-EDAB-4702-51AB0A9D1A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E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09952E-4588-A3FB-878F-57891EE22BBC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AD5BAF-BFEF-ADE8-F7ED-4BCCC5F9CDCD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37F80A9-83A9-4B24-EAFF-5218F0FE469A}"/>
              </a:ext>
            </a:extLst>
          </p:cNvPr>
          <p:cNvSpPr/>
          <p:nvPr userDrawn="1"/>
        </p:nvSpPr>
        <p:spPr>
          <a:xfrm>
            <a:off x="1440872" y="1219200"/>
            <a:ext cx="10751128" cy="4609408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8AD707A-EF70-7F0C-8684-E1FCAB524D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23274" y="1400649"/>
            <a:ext cx="9241889" cy="399891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+mj-lt"/>
              <a:buAutoNum type="arabicPeriod"/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US" sz="1800" dirty="0"/>
              <a:t>First Content Item</a:t>
            </a:r>
          </a:p>
          <a:p>
            <a:pPr lvl="0"/>
            <a:r>
              <a:rPr lang="en-US" sz="1800" dirty="0"/>
              <a:t>Second Content Item </a:t>
            </a:r>
          </a:p>
          <a:p>
            <a:pPr lvl="0"/>
            <a:r>
              <a:rPr lang="en-US" sz="1800" dirty="0"/>
              <a:t>Third Content Item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E718434-6852-A1A7-E449-BABFDF957A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339"/>
          <a:stretch/>
        </p:blipFill>
        <p:spPr>
          <a:xfrm>
            <a:off x="0" y="5399563"/>
            <a:ext cx="953118" cy="1458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9A8861-185B-AFA2-3830-F5C01FE41C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FF8C64-4B3B-590A-63D5-F66D39681FEE}"/>
              </a:ext>
            </a:extLst>
          </p:cNvPr>
          <p:cNvSpPr txBox="1"/>
          <p:nvPr userDrawn="1"/>
        </p:nvSpPr>
        <p:spPr>
          <a:xfrm rot="16200000">
            <a:off x="485143" y="1380781"/>
            <a:ext cx="1414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srgbClr val="016E50">
                    <a:alpha val="32000"/>
                  </a:srgbClr>
                </a:solidFill>
                <a:effectLst/>
                <a:uLnTx/>
                <a:uFillTx/>
                <a:latin typeface="Satoshi Black" pitchFamily="50" charset="0"/>
                <a:ea typeface="+mn-ea"/>
                <a:cs typeface="+mn-cs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8152567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740BC9-B194-D778-B052-DB70D6BA33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E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2DA347-3655-6CEB-86AA-E845369F28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" y="1249388"/>
            <a:ext cx="6217920" cy="47244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2200A9-015D-0E91-BA7F-3CAF0A095225}"/>
              </a:ext>
            </a:extLst>
          </p:cNvPr>
          <p:cNvSpPr/>
          <p:nvPr userDrawn="1"/>
        </p:nvSpPr>
        <p:spPr>
          <a:xfrm>
            <a:off x="6218620" y="1244138"/>
            <a:ext cx="5973380" cy="4729480"/>
          </a:xfrm>
          <a:prstGeom prst="rect">
            <a:avLst/>
          </a:prstGeom>
          <a:solidFill>
            <a:srgbClr val="04987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D535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C3EC0D-191E-F2D9-47E9-FADD366BAAE5}"/>
              </a:ext>
            </a:extLst>
          </p:cNvPr>
          <p:cNvSpPr/>
          <p:nvPr userDrawn="1"/>
        </p:nvSpPr>
        <p:spPr>
          <a:xfrm>
            <a:off x="-2" y="5958101"/>
            <a:ext cx="12192000" cy="79707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94C2E-2A73-E1B9-D7F0-97AA11676F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0825" y="2967126"/>
            <a:ext cx="1812925" cy="412994"/>
          </a:xfrm>
        </p:spPr>
        <p:txBody>
          <a:bodyPr>
            <a:normAutofit/>
          </a:bodyPr>
          <a:lstStyle>
            <a:lvl1pPr marL="0" indent="0">
              <a:buNone/>
              <a:defRPr lang="en-US" sz="28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en-US" sz="2800" b="1" kern="1200" dirty="0">
                <a:solidFill>
                  <a:srgbClr val="FFF3E5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01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76ABB6-5FF0-FA57-675F-0DC249166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1546" y="3530985"/>
            <a:ext cx="4094163" cy="518461"/>
          </a:xfrm>
        </p:spPr>
        <p:txBody>
          <a:bodyPr>
            <a:noAutofit/>
          </a:bodyPr>
          <a:lstStyle>
            <a:lvl1pPr marL="0" indent="0">
              <a:buNone/>
              <a:defRPr lang="en-US" sz="32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Section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DA99A3-C4F4-8853-8611-ED9CC2761B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0825" y="4227581"/>
            <a:ext cx="4094163" cy="1495425"/>
          </a:xfrm>
        </p:spPr>
        <p:txBody>
          <a:bodyPr>
            <a:noAutofit/>
          </a:bodyPr>
          <a:lstStyle>
            <a:lvl1pPr marL="0" indent="0">
              <a:buNone/>
              <a:defRPr lang="en-US" sz="1400" kern="1200" dirty="0">
                <a:solidFill>
                  <a:srgbClr val="FFF3E5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7D4E6C-80A8-742C-05D6-804B354E2FF1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F491E7-891D-9894-A9A1-A2D0A09C9656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3AF98A-7D1D-DC54-971D-791057113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0182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740BC9-B194-D778-B052-DB70D6BA33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2200A9-015D-0E91-BA7F-3CAF0A095225}"/>
              </a:ext>
            </a:extLst>
          </p:cNvPr>
          <p:cNvSpPr/>
          <p:nvPr userDrawn="1"/>
        </p:nvSpPr>
        <p:spPr>
          <a:xfrm>
            <a:off x="6218620" y="1244138"/>
            <a:ext cx="5973380" cy="4729480"/>
          </a:xfrm>
          <a:prstGeom prst="rect">
            <a:avLst/>
          </a:prstGeom>
          <a:solidFill>
            <a:srgbClr val="04987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D535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C3EC0D-191E-F2D9-47E9-FADD366BAAE5}"/>
              </a:ext>
            </a:extLst>
          </p:cNvPr>
          <p:cNvSpPr/>
          <p:nvPr userDrawn="1"/>
        </p:nvSpPr>
        <p:spPr>
          <a:xfrm>
            <a:off x="-2" y="5958101"/>
            <a:ext cx="12192000" cy="79707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94C2E-2A73-E1B9-D7F0-97AA11676F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0825" y="2967126"/>
            <a:ext cx="1812925" cy="412994"/>
          </a:xfrm>
        </p:spPr>
        <p:txBody>
          <a:bodyPr>
            <a:normAutofit/>
          </a:bodyPr>
          <a:lstStyle>
            <a:lvl1pPr marL="0" indent="0">
              <a:buNone/>
              <a:defRPr lang="en-US" sz="28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en-US" sz="2800" b="1" kern="1200" dirty="0">
                <a:solidFill>
                  <a:srgbClr val="FFF3E5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01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76ABB6-5FF0-FA57-675F-0DC249166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1546" y="3530985"/>
            <a:ext cx="4094163" cy="518461"/>
          </a:xfrm>
        </p:spPr>
        <p:txBody>
          <a:bodyPr>
            <a:noAutofit/>
          </a:bodyPr>
          <a:lstStyle>
            <a:lvl1pPr marL="0" indent="0">
              <a:buNone/>
              <a:defRPr lang="en-US" sz="32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Section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DA99A3-C4F4-8853-8611-ED9CC2761B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0825" y="4227581"/>
            <a:ext cx="4094163" cy="1495425"/>
          </a:xfrm>
        </p:spPr>
        <p:txBody>
          <a:bodyPr>
            <a:noAutofit/>
          </a:bodyPr>
          <a:lstStyle>
            <a:lvl1pPr marL="0" indent="0">
              <a:buNone/>
              <a:defRPr lang="en-US" sz="1400" kern="1200" dirty="0">
                <a:solidFill>
                  <a:srgbClr val="FFF3E5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F28E55-FA11-ED5B-5577-8E3BB8681D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4" y="1244600"/>
            <a:ext cx="6218238" cy="471328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8479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FACB22-8F32-856F-7317-727D54C28A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205" y="228600"/>
            <a:ext cx="11715754" cy="6449423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A07150F-3848-D2D6-E6DD-C7B14747C4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861795"/>
            <a:ext cx="4244975" cy="1997558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6600" kern="1200" dirty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0FD477A-A75C-FC3D-3B79-4189E8201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523574-0B04-4E9F-B3B5-B0EDF31B8C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7F4311-EFFC-4E05-A0CA-D53F83ADA1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419486"/>
            <a:ext cx="978721" cy="3806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E6EB7B7-5323-DF9E-3079-A534207A6E5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9843" y="6068423"/>
            <a:ext cx="952500" cy="609600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F43B46D8-1A70-B9AE-2CF1-9B914C2FA552}"/>
              </a:ext>
            </a:extLst>
          </p:cNvPr>
          <p:cNvSpPr txBox="1">
            <a:spLocks/>
          </p:cNvSpPr>
          <p:nvPr userDrawn="1"/>
        </p:nvSpPr>
        <p:spPr>
          <a:xfrm>
            <a:off x="8341353" y="3543311"/>
            <a:ext cx="3139447" cy="8607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BF1"/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t>Image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082128E-B68E-147E-EF2C-4D4D5C5245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020" y="3377506"/>
            <a:ext cx="8865610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5E62B9A-03A0-3EA9-296F-F925E1BC5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51609"/>
            <a:ext cx="4386263" cy="20462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E0DBF0-CB8E-18B7-232F-14CC305B1A36}"/>
              </a:ext>
            </a:extLst>
          </p:cNvPr>
          <p:cNvCxnSpPr/>
          <p:nvPr userDrawn="1"/>
        </p:nvCxnSpPr>
        <p:spPr>
          <a:xfrm flipH="1">
            <a:off x="10855573" y="6477000"/>
            <a:ext cx="609596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049A6012-3FB8-4D93-A9F8-4B5DBC70149D}"/>
              </a:ext>
            </a:extLst>
          </p:cNvPr>
          <p:cNvSpPr txBox="1">
            <a:spLocks/>
          </p:cNvSpPr>
          <p:nvPr userDrawn="1"/>
        </p:nvSpPr>
        <p:spPr>
          <a:xfrm>
            <a:off x="9217759" y="62761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1800" kern="1200" smtClean="0">
                <a:solidFill>
                  <a:schemeClr val="bg1">
                    <a:lumMod val="85000"/>
                  </a:schemeClr>
                </a:solidFill>
                <a:latin typeface="Satoshi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523574-0B04-4E9F-B3B5-B0EDF31B8C5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Satoshi" pitchFamily="50" charset="0"/>
              <a:ea typeface="+mn-ea"/>
              <a:cs typeface="+mn-cs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01B98F2B-2DE5-15B4-3F03-357A859831B3}"/>
              </a:ext>
            </a:extLst>
          </p:cNvPr>
          <p:cNvSpPr/>
          <p:nvPr userDrawn="1"/>
        </p:nvSpPr>
        <p:spPr>
          <a:xfrm>
            <a:off x="4712605" y="0"/>
            <a:ext cx="7499275" cy="6831408"/>
          </a:xfrm>
          <a:custGeom>
            <a:avLst/>
            <a:gdLst>
              <a:gd name="connsiteX0" fmla="*/ 0 w 5216060"/>
              <a:gd name="connsiteY0" fmla="*/ 0 h 7296727"/>
              <a:gd name="connsiteX1" fmla="*/ 5216060 w 5216060"/>
              <a:gd name="connsiteY1" fmla="*/ 0 h 7296727"/>
              <a:gd name="connsiteX2" fmla="*/ 5216060 w 5216060"/>
              <a:gd name="connsiteY2" fmla="*/ 7296727 h 7296727"/>
              <a:gd name="connsiteX3" fmla="*/ 0 w 5216060"/>
              <a:gd name="connsiteY3" fmla="*/ 7296727 h 7296727"/>
              <a:gd name="connsiteX4" fmla="*/ 0 w 5216060"/>
              <a:gd name="connsiteY4" fmla="*/ 0 h 7296727"/>
              <a:gd name="connsiteX0" fmla="*/ 2673751 w 7889811"/>
              <a:gd name="connsiteY0" fmla="*/ 0 h 7296727"/>
              <a:gd name="connsiteX1" fmla="*/ 7889811 w 7889811"/>
              <a:gd name="connsiteY1" fmla="*/ 0 h 7296727"/>
              <a:gd name="connsiteX2" fmla="*/ 7889811 w 7889811"/>
              <a:gd name="connsiteY2" fmla="*/ 7296727 h 7296727"/>
              <a:gd name="connsiteX3" fmla="*/ 0 w 7889811"/>
              <a:gd name="connsiteY3" fmla="*/ 6984211 h 7296727"/>
              <a:gd name="connsiteX4" fmla="*/ 2673751 w 7889811"/>
              <a:gd name="connsiteY4" fmla="*/ 0 h 7296727"/>
              <a:gd name="connsiteX0" fmla="*/ 2673751 w 7889811"/>
              <a:gd name="connsiteY0" fmla="*/ 0 h 7042084"/>
              <a:gd name="connsiteX1" fmla="*/ 7889811 w 7889811"/>
              <a:gd name="connsiteY1" fmla="*/ 0 h 7042084"/>
              <a:gd name="connsiteX2" fmla="*/ 7727765 w 7889811"/>
              <a:gd name="connsiteY2" fmla="*/ 7042084 h 7042084"/>
              <a:gd name="connsiteX3" fmla="*/ 0 w 7889811"/>
              <a:gd name="connsiteY3" fmla="*/ 6984211 h 7042084"/>
              <a:gd name="connsiteX4" fmla="*/ 2673751 w 7889811"/>
              <a:gd name="connsiteY4" fmla="*/ 0 h 7042084"/>
              <a:gd name="connsiteX0" fmla="*/ 2673751 w 7889811"/>
              <a:gd name="connsiteY0" fmla="*/ 0 h 6984211"/>
              <a:gd name="connsiteX1" fmla="*/ 7889811 w 7889811"/>
              <a:gd name="connsiteY1" fmla="*/ 0 h 6984211"/>
              <a:gd name="connsiteX2" fmla="*/ 7878236 w 7889811"/>
              <a:gd name="connsiteY2" fmla="*/ 6949486 h 6984211"/>
              <a:gd name="connsiteX3" fmla="*/ 0 w 7889811"/>
              <a:gd name="connsiteY3" fmla="*/ 6984211 h 6984211"/>
              <a:gd name="connsiteX4" fmla="*/ 2673751 w 7889811"/>
              <a:gd name="connsiteY4" fmla="*/ 0 h 698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9811" h="6984211">
                <a:moveTo>
                  <a:pt x="2673751" y="0"/>
                </a:moveTo>
                <a:lnTo>
                  <a:pt x="7889811" y="0"/>
                </a:lnTo>
                <a:cubicBezTo>
                  <a:pt x="7885953" y="2316495"/>
                  <a:pt x="7882094" y="4632991"/>
                  <a:pt x="7878236" y="6949486"/>
                </a:cubicBezTo>
                <a:lnTo>
                  <a:pt x="0" y="6984211"/>
                </a:lnTo>
                <a:lnTo>
                  <a:pt x="2673751" y="0"/>
                </a:lnTo>
                <a:close/>
              </a:path>
            </a:pathLst>
          </a:custGeom>
          <a:solidFill>
            <a:srgbClr val="009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3512BCA-4C8D-D484-E33E-C3D27C9CD6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2605" y="0"/>
            <a:ext cx="7479396" cy="6831408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37401">
                <a:moveTo>
                  <a:pt x="0" y="7037401"/>
                </a:moveTo>
                <a:lnTo>
                  <a:pt x="2701226" y="0"/>
                </a:lnTo>
                <a:lnTo>
                  <a:pt x="7949437" y="9428"/>
                </a:lnTo>
                <a:cubicBezTo>
                  <a:pt x="7941750" y="2349622"/>
                  <a:pt x="7934064" y="4689817"/>
                  <a:pt x="7926377" y="7030011"/>
                </a:cubicBezTo>
                <a:lnTo>
                  <a:pt x="0" y="7037401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80F47A-6700-D962-5D55-646B222120A5}"/>
              </a:ext>
            </a:extLst>
          </p:cNvPr>
          <p:cNvSpPr/>
          <p:nvPr userDrawn="1"/>
        </p:nvSpPr>
        <p:spPr>
          <a:xfrm>
            <a:off x="-1191491" y="2105891"/>
            <a:ext cx="812800" cy="979054"/>
          </a:xfrm>
          <a:prstGeom prst="rect">
            <a:avLst/>
          </a:prstGeom>
          <a:solidFill>
            <a:srgbClr val="DBEAB7">
              <a:alpha val="20000"/>
            </a:srgbClr>
          </a:solidFill>
          <a:ln w="1047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7450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CD3B4D-ADD5-BE4E-E26F-3D86EE04CA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205" y="117961"/>
            <a:ext cx="11715754" cy="644942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915DA-A0E5-4653-10E4-5663A0C4E3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028" y="419487"/>
            <a:ext cx="9405938" cy="671754"/>
          </a:xfrm>
        </p:spPr>
        <p:txBody>
          <a:bodyPr>
            <a:noAutofit/>
          </a:bodyPr>
          <a:lstStyle>
            <a:lvl1pPr marL="0" indent="0"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dirty="0"/>
              <a:t>Text slide, heading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FC853-AE49-6311-17FB-7B1D4CB567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3028" y="1098834"/>
            <a:ext cx="9405938" cy="5270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lvl="0"/>
            <a:r>
              <a:rPr lang="en-US" dirty="0"/>
              <a:t>Sub Heading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D535702-19DA-960F-1735-E1D13B0095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9944" y="401015"/>
            <a:ext cx="650449" cy="25295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4F36422-B96E-2020-B795-E51607A9D5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7A6C54C-CC85-DD13-1E60-06904289BF29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9DF7F231-72B2-3A31-E54E-6C985B44F8A7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3323E4A-A8D2-8A30-3672-3A1015148565}"/>
              </a:ext>
            </a:extLst>
          </p:cNvPr>
          <p:cNvCxnSpPr>
            <a:cxnSpLocks/>
          </p:cNvCxnSpPr>
          <p:nvPr userDrawn="1"/>
        </p:nvCxnSpPr>
        <p:spPr>
          <a:xfrm>
            <a:off x="591134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4921AC-E50C-6D8E-B03B-DC4FAC1641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450" y="1774252"/>
            <a:ext cx="9893300" cy="398519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971344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51E25A3-16DF-0BFF-7133-5E3117DDA9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205" y="117961"/>
            <a:ext cx="11715754" cy="6449423"/>
          </a:xfrm>
          <a:prstGeom prst="rect">
            <a:avLst/>
          </a:prstGeom>
        </p:spPr>
      </p:pic>
      <p:sp>
        <p:nvSpPr>
          <p:cNvPr id="38" name="Chart Placeholder 37">
            <a:extLst>
              <a:ext uri="{FF2B5EF4-FFF2-40B4-BE49-F238E27FC236}">
                <a16:creationId xmlns:a16="http://schemas.microsoft.com/office/drawing/2014/main" id="{DC5FA449-8765-D589-E13A-F022E95222D3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5809673" y="1788440"/>
            <a:ext cx="5544127" cy="39671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07307BF-46BC-25EB-FD78-E1D127FCB2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182" y="399950"/>
            <a:ext cx="9643760" cy="693965"/>
          </a:xfrm>
        </p:spPr>
        <p:txBody>
          <a:bodyPr>
            <a:noAutofit/>
          </a:bodyPr>
          <a:lstStyle>
            <a:lvl1pPr marL="0" indent="0"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dirty="0"/>
              <a:t>Chart Slide 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45C63-A4DB-29FA-A459-2A653A85DA7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6791" y="1102397"/>
            <a:ext cx="9641149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EDF6B5A-8162-99DB-29B7-EB722A1915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9944" y="401015"/>
            <a:ext cx="650449" cy="25295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14D2A7C-B2AF-06B6-43C8-3ABA9C38A2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E7A1337-EC0B-A67A-B6A7-526E41900720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7E6BF5A3-F29C-1991-1085-8121FFDB2C7C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82B75F2-4082-1589-742A-53116E8046F9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659F61-F159-117D-7A3D-A2FF1BAA0C9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4182" y="1788439"/>
            <a:ext cx="5024450" cy="394774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024953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3311CF9-7A43-4521-472D-1EF0BA6A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857" y="190772"/>
            <a:ext cx="11715754" cy="6449423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E4FDEB36-EB93-0B64-C461-ECFDA7930EDD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lide Number Placeholder 8">
            <a:extLst>
              <a:ext uri="{FF2B5EF4-FFF2-40B4-BE49-F238E27FC236}">
                <a16:creationId xmlns:a16="http://schemas.microsoft.com/office/drawing/2014/main" id="{79CFB4A1-F65C-5FC3-9DC6-919A98470FD3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AAE341-79E9-E8E2-35FA-B5C0A5002FBF}"/>
              </a:ext>
            </a:extLst>
          </p:cNvPr>
          <p:cNvSpPr/>
          <p:nvPr userDrawn="1"/>
        </p:nvSpPr>
        <p:spPr>
          <a:xfrm>
            <a:off x="5804199" y="1883815"/>
            <a:ext cx="5886625" cy="3867344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ED48CE-7F0D-17ED-376B-27AE949831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9944" y="419487"/>
            <a:ext cx="650449" cy="25295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3BA2E24-7651-5A98-F1C7-DEFE5C0C3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1" y="422686"/>
            <a:ext cx="9302749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Image slide headline</a:t>
            </a:r>
          </a:p>
        </p:txBody>
      </p:sp>
      <p:sp>
        <p:nvSpPr>
          <p:cNvPr id="21" name="Picture Placeholder 25">
            <a:extLst>
              <a:ext uri="{FF2B5EF4-FFF2-40B4-BE49-F238E27FC236}">
                <a16:creationId xmlns:a16="http://schemas.microsoft.com/office/drawing/2014/main" id="{12BE29AC-1EF6-25FB-AE90-879F70026FB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14110" y="1763570"/>
            <a:ext cx="5886626" cy="37901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D5F35C2-C06D-2752-2088-407CDCD132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04199" y="5874517"/>
            <a:ext cx="2890838" cy="305089"/>
          </a:xfrm>
        </p:spPr>
        <p:txBody>
          <a:bodyPr>
            <a:noAutofit/>
          </a:bodyPr>
          <a:lstStyle>
            <a:lvl1pPr>
              <a:defRPr lang="en-IN" sz="1200" b="1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Image Caption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6CCBB40-34AF-7CC5-E53D-102837324B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4182" y="1102397"/>
            <a:ext cx="9302750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CFA0A04-A5E6-2AFE-2707-81354FFAEC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04199" y="6234284"/>
            <a:ext cx="5568828" cy="311727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1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Explanation of the image</a:t>
            </a:r>
            <a:endParaRPr lang="en-IN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389835-AD92-E698-9985-0148BFCED8DF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51EC67-ADE1-474B-37F0-F9166D6AB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4181" y="1763570"/>
            <a:ext cx="4668837" cy="379010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065523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3311CF9-7A43-4521-472D-1EF0BA6A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857" y="190772"/>
            <a:ext cx="11715754" cy="644942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D433BBB-6B1E-B580-FD99-3B35D50608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E4FDEB36-EB93-0B64-C461-ECFDA7930EDD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lide Number Placeholder 8">
            <a:extLst>
              <a:ext uri="{FF2B5EF4-FFF2-40B4-BE49-F238E27FC236}">
                <a16:creationId xmlns:a16="http://schemas.microsoft.com/office/drawing/2014/main" id="{79CFB4A1-F65C-5FC3-9DC6-919A98470FD3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ED48CE-7F0D-17ED-376B-27AE9498316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39944" y="419487"/>
            <a:ext cx="650449" cy="25295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A4D596-F8A7-E868-3A64-4FD30EE8AB72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3BA2E24-7651-5A98-F1C7-DEFE5C0C3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453" y="422686"/>
            <a:ext cx="9302749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Smart Art Title Slide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6CCBB40-34AF-7CC5-E53D-102837324B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4454" y="1102397"/>
            <a:ext cx="9302750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27A9C599-71EC-AA18-EB61-6BD297EF175B}"/>
              </a:ext>
            </a:extLst>
          </p:cNvPr>
          <p:cNvSpPr>
            <a:spLocks noGrp="1"/>
          </p:cNvSpPr>
          <p:nvPr>
            <p:ph type="dgm" sz="quarter" idx="27"/>
          </p:nvPr>
        </p:nvSpPr>
        <p:spPr>
          <a:xfrm>
            <a:off x="5494911" y="1747838"/>
            <a:ext cx="5859462" cy="3987800"/>
          </a:xfrm>
        </p:spPr>
        <p:txBody>
          <a:bodyPr/>
          <a:lstStyle/>
          <a:p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505842-1EBF-CEBC-213B-B30EBABA51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54038" y="1759344"/>
            <a:ext cx="4646612" cy="4004706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261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C29AFDD-74B3-4F13-C84C-7C0BA42A85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032" y="0"/>
            <a:ext cx="8125968" cy="68580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81C906A-B77F-501D-342C-EC57FEEEF72A}"/>
              </a:ext>
            </a:extLst>
          </p:cNvPr>
          <p:cNvGrpSpPr/>
          <p:nvPr userDrawn="1"/>
        </p:nvGrpSpPr>
        <p:grpSpPr>
          <a:xfrm>
            <a:off x="231993" y="0"/>
            <a:ext cx="8728133" cy="6858000"/>
            <a:chOff x="-4502" y="0"/>
            <a:chExt cx="8728133" cy="6858000"/>
          </a:xfrm>
          <a:solidFill>
            <a:srgbClr val="F8FBF1"/>
          </a:solidFill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F760078-F571-C9C5-42D2-56567523D383}"/>
                </a:ext>
              </a:extLst>
            </p:cNvPr>
            <p:cNvSpPr/>
            <p:nvPr userDrawn="1"/>
          </p:nvSpPr>
          <p:spPr>
            <a:xfrm>
              <a:off x="1824297" y="0"/>
              <a:ext cx="6899334" cy="6858000"/>
            </a:xfrm>
            <a:prstGeom prst="parallelogram">
              <a:avLst>
                <a:gd name="adj" fmla="val 38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B3BBED-5988-37A4-4FA2-17255CF4BB3A}"/>
                </a:ext>
              </a:extLst>
            </p:cNvPr>
            <p:cNvSpPr/>
            <p:nvPr userDrawn="1"/>
          </p:nvSpPr>
          <p:spPr>
            <a:xfrm>
              <a:off x="-4502" y="0"/>
              <a:ext cx="5208184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N"/>
            </a:p>
          </p:txBody>
        </p: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528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635289" y="4255765"/>
            <a:ext cx="1171132" cy="365125"/>
          </a:xfrm>
        </p:spPr>
        <p:txBody>
          <a:bodyPr anchor="ctr"/>
          <a:lstStyle>
            <a:lvl1pPr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2EF11CD1-CC98-4B06-9F5B-C55318F93964}" type="datetime4">
              <a:rPr lang="en-IN" smtClean="0"/>
              <a:pPr/>
              <a:t>22 May 2025</a:t>
            </a:fld>
            <a:endParaRPr lang="en-IN" dirty="0"/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3863F02-C8E3-30FC-3BA6-09FEE4E2CE35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2107547" y="4271429"/>
            <a:ext cx="2909456" cy="350982"/>
          </a:xfr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21718F-6DF4-65DB-C488-1AA078093E61}"/>
              </a:ext>
            </a:extLst>
          </p:cNvPr>
          <p:cNvSpPr/>
          <p:nvPr userDrawn="1"/>
        </p:nvSpPr>
        <p:spPr>
          <a:xfrm rot="1287004">
            <a:off x="7272010" y="-351332"/>
            <a:ext cx="155285" cy="7524000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9493545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rt 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B560747-45B5-E70E-9894-9EDB7ED0F8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1963" y="179977"/>
            <a:ext cx="11788073" cy="648923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6B267D6-EC6B-2026-E531-972927DBF3CD}"/>
              </a:ext>
            </a:extLst>
          </p:cNvPr>
          <p:cNvSpPr txBox="1">
            <a:spLocks/>
          </p:cNvSpPr>
          <p:nvPr userDrawn="1"/>
        </p:nvSpPr>
        <p:spPr>
          <a:xfrm>
            <a:off x="3663042" y="2107201"/>
            <a:ext cx="4865915" cy="177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8FBF1"/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t>Thank You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8935CC9-F0CE-698D-26AB-BF7CE8E5FC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74237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A8366646-304A-C195-1708-C956562F20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345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CC6A14D1-4820-271E-386E-05FCE629EF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4801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CD6A38ED-62A3-5E38-9BC4-B4F21C9622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28879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11FB44E-E495-56C7-4F01-3C5B9CD3CD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483" y="5671373"/>
            <a:ext cx="208924" cy="208924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6E8982-B124-E16A-F120-3E940415973F}"/>
              </a:ext>
            </a:extLst>
          </p:cNvPr>
          <p:cNvCxnSpPr>
            <a:cxnSpLocks/>
          </p:cNvCxnSpPr>
          <p:nvPr userDrawn="1"/>
        </p:nvCxnSpPr>
        <p:spPr>
          <a:xfrm>
            <a:off x="1442581" y="5246255"/>
            <a:ext cx="930683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Graphic 46">
            <a:extLst>
              <a:ext uri="{FF2B5EF4-FFF2-40B4-BE49-F238E27FC236}">
                <a16:creationId xmlns:a16="http://schemas.microsoft.com/office/drawing/2014/main" id="{06B056A2-8426-8FDA-12B8-D2AE0E9F8A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7339"/>
          <a:stretch/>
        </p:blipFill>
        <p:spPr>
          <a:xfrm>
            <a:off x="201963" y="5210774"/>
            <a:ext cx="953118" cy="1458437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A7E2265E-CB14-823F-7142-DE586413942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49890" y="5679327"/>
            <a:ext cx="142875" cy="20002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5284A2D-2303-E087-DD12-5AD38C79F31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38302" y="5679327"/>
            <a:ext cx="200025" cy="200025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5064E77A-B1CC-72B6-393D-BD842E5D9279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81612" y="1190778"/>
            <a:ext cx="1628775" cy="62865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FB2DFCB-F269-509F-60F5-960BF577904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85502" y="5699567"/>
            <a:ext cx="200025" cy="15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7B138-BB23-8C20-64D7-7DA7D9DE0BB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0387" y="4116570"/>
            <a:ext cx="1428547" cy="803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97F8FA-EED5-8577-62C9-B98A2DCCA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0634" y="4148301"/>
            <a:ext cx="2147182" cy="7851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logo with green text&#10;&#10;Description automatically generated">
            <a:extLst>
              <a:ext uri="{FF2B5EF4-FFF2-40B4-BE49-F238E27FC236}">
                <a16:creationId xmlns:a16="http://schemas.microsoft.com/office/drawing/2014/main" id="{6595A761-33CD-C4A4-D3EB-F575D26D8A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3042" y="4129761"/>
            <a:ext cx="1726192" cy="803695"/>
          </a:xfrm>
          <a:prstGeom prst="rect">
            <a:avLst/>
          </a:prstGeom>
        </p:spPr>
      </p:pic>
      <p:pic>
        <p:nvPicPr>
          <p:cNvPr id="14" name="Picture 1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8C393BF-433C-80A2-5A29-C2FE5EB278A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2623" y="4184486"/>
            <a:ext cx="2685128" cy="839679"/>
          </a:xfrm>
          <a:prstGeom prst="rect">
            <a:avLst/>
          </a:prstGeom>
        </p:spPr>
      </p:pic>
      <p:pic>
        <p:nvPicPr>
          <p:cNvPr id="17" name="Picture 16" descr="A black and white logo&#10;&#10;Description automatically generated">
            <a:extLst>
              <a:ext uri="{FF2B5EF4-FFF2-40B4-BE49-F238E27FC236}">
                <a16:creationId xmlns:a16="http://schemas.microsoft.com/office/drawing/2014/main" id="{3ECDDC2B-F901-7F8C-B707-75EE7B1F22E2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1787" y="3886694"/>
            <a:ext cx="1372997" cy="114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84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13A1E00-1B6D-3D66-0B66-78714606AE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DB560747-45B5-E70E-9894-9EDB7ED0F8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1963" y="179977"/>
            <a:ext cx="11788073" cy="648923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6B267D6-EC6B-2026-E531-972927DBF3CD}"/>
              </a:ext>
            </a:extLst>
          </p:cNvPr>
          <p:cNvSpPr txBox="1">
            <a:spLocks/>
          </p:cNvSpPr>
          <p:nvPr userDrawn="1"/>
        </p:nvSpPr>
        <p:spPr>
          <a:xfrm>
            <a:off x="3663041" y="2884581"/>
            <a:ext cx="4865915" cy="177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16E50"/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t>Thank You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6E8982-B124-E16A-F120-3E940415973F}"/>
              </a:ext>
            </a:extLst>
          </p:cNvPr>
          <p:cNvCxnSpPr>
            <a:cxnSpLocks/>
          </p:cNvCxnSpPr>
          <p:nvPr userDrawn="1"/>
        </p:nvCxnSpPr>
        <p:spPr>
          <a:xfrm>
            <a:off x="1442581" y="5246255"/>
            <a:ext cx="930683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Graphic 46">
            <a:extLst>
              <a:ext uri="{FF2B5EF4-FFF2-40B4-BE49-F238E27FC236}">
                <a16:creationId xmlns:a16="http://schemas.microsoft.com/office/drawing/2014/main" id="{06B056A2-8426-8FDA-12B8-D2AE0E9F8A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7339"/>
          <a:stretch/>
        </p:blipFill>
        <p:spPr>
          <a:xfrm>
            <a:off x="201963" y="5210774"/>
            <a:ext cx="953118" cy="1458437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5284A2D-2303-E087-DD12-5AD38C79F31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31905" y="5679327"/>
            <a:ext cx="200025" cy="200025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FB2DFCB-F269-509F-60F5-960BF577904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00180" y="5708871"/>
            <a:ext cx="200025" cy="15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2F55DA-4467-A2A7-D4B1-86BA6A1128D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2902" y="969346"/>
            <a:ext cx="2264669" cy="103937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B0E318-BED2-6101-8D39-4D8C4E4D8091}"/>
              </a:ext>
            </a:extLst>
          </p:cNvPr>
          <p:cNvCxnSpPr>
            <a:cxnSpLocks/>
          </p:cNvCxnSpPr>
          <p:nvPr userDrawn="1"/>
        </p:nvCxnSpPr>
        <p:spPr>
          <a:xfrm>
            <a:off x="4378036" y="2207492"/>
            <a:ext cx="338974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717FA2D-B3D6-4560-5CC5-4CF37A16B98E}"/>
              </a:ext>
            </a:extLst>
          </p:cNvPr>
          <p:cNvSpPr txBox="1"/>
          <p:nvPr userDrawn="1"/>
        </p:nvSpPr>
        <p:spPr>
          <a:xfrm>
            <a:off x="3676458" y="5643809"/>
            <a:ext cx="2195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www.thrivechildevidence.org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463D62-8A0B-B1DB-C787-1EF699E09924}"/>
              </a:ext>
            </a:extLst>
          </p:cNvPr>
          <p:cNvSpPr txBox="1"/>
          <p:nvPr userDrawn="1"/>
        </p:nvSpPr>
        <p:spPr>
          <a:xfrm>
            <a:off x="6576675" y="5643809"/>
            <a:ext cx="2530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thriveprogramme@opml.co.uk</a:t>
            </a:r>
          </a:p>
        </p:txBody>
      </p:sp>
    </p:spTree>
    <p:extLst>
      <p:ext uri="{BB962C8B-B14F-4D97-AF65-F5344CB8AC3E}">
        <p14:creationId xmlns:p14="http://schemas.microsoft.com/office/powerpoint/2010/main" val="17736213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ED25CDA-C8EC-81F5-8F4D-C69EC9697E96}"/>
              </a:ext>
            </a:extLst>
          </p:cNvPr>
          <p:cNvSpPr/>
          <p:nvPr userDrawn="1"/>
        </p:nvSpPr>
        <p:spPr>
          <a:xfrm>
            <a:off x="-12283" y="0"/>
            <a:ext cx="12216565" cy="6858000"/>
          </a:xfrm>
          <a:prstGeom prst="rect">
            <a:avLst/>
          </a:prstGeom>
          <a:solidFill>
            <a:srgbClr val="DBEAB7">
              <a:alpha val="20000"/>
            </a:srgbClr>
          </a:solidFill>
          <a:ln w="1047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7AF95E-D80F-CBB2-7247-6FBC3E00A4FB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C16FA20-5562-C1A4-21CF-F0A201EE524F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F1749E4-6AD1-F82A-5D1F-C7BFE9F07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7EC9A383-2F1C-4E77-822F-5D0E7C8FD845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lide Number Placeholder 8">
            <a:extLst>
              <a:ext uri="{FF2B5EF4-FFF2-40B4-BE49-F238E27FC236}">
                <a16:creationId xmlns:a16="http://schemas.microsoft.com/office/drawing/2014/main" id="{1D03A122-4E89-9196-0324-CED373D3AC47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0160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7D93DD6-F742-FE8A-A96C-96C8FE02588D}"/>
              </a:ext>
            </a:extLst>
          </p:cNvPr>
          <p:cNvSpPr/>
          <p:nvPr userDrawn="1"/>
        </p:nvSpPr>
        <p:spPr>
          <a:xfrm>
            <a:off x="-12283" y="0"/>
            <a:ext cx="12216565" cy="6858000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CF1A2F1-E96A-2754-18BA-4DAE0A2BADA0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FF48B4B-F77B-C271-8C26-6B4698CD2D59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5BD79A-348D-C550-A06A-905D525FBEBA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29FAA8-9F3D-DF70-42F8-86569C186810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D5E911-114F-7DB5-773E-EA06F32C92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326" y="154222"/>
            <a:ext cx="1008000" cy="41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883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FEFA018-19BF-3514-F0E2-0628FFD3BED2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0F49B0C8-CC5E-96C4-69F8-6DB6C02C8D91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3173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A5C59-0B22-D2E2-7D83-169D1890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21AA6-85A0-55EE-4079-F3ED518AB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77E54-645A-E31B-5D52-4AF21723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CACFD-1323-4D08-8679-C88F654DAF7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5/22/25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4BE35-9866-E20C-9390-08FBA4A3A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761ED-609A-3384-DBEA-2C883F98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790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E4864D-B1D7-DA57-028C-2811EF6A83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28FCB7-5CA5-FE6E-78B9-488D80A9FA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FEE6D-58D3-7275-836A-140E52B4B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CACFD-1323-4D08-8679-C88F654DAF7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5/22/25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9D7A9-EE4E-2A64-03C5-70D86ABFD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AA3CC-4F77-0F2D-EFF0-C4EA06854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783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7B3BBED-5988-37A4-4FA2-17255CF4BB3A}"/>
              </a:ext>
            </a:extLst>
          </p:cNvPr>
          <p:cNvSpPr/>
          <p:nvPr userDrawn="1"/>
        </p:nvSpPr>
        <p:spPr>
          <a:xfrm>
            <a:off x="-4503" y="0"/>
            <a:ext cx="9979776" cy="6858000"/>
          </a:xfrm>
          <a:prstGeom prst="rect">
            <a:avLst/>
          </a:prstGeom>
          <a:solidFill>
            <a:srgbClr val="F8F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563419" y="3123420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0EE67-C935-B694-52DE-C05902B84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41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B53385C1-C797-C724-146B-9ADC7C796A84}"/>
              </a:ext>
            </a:extLst>
          </p:cNvPr>
          <p:cNvSpPr/>
          <p:nvPr userDrawn="1"/>
        </p:nvSpPr>
        <p:spPr>
          <a:xfrm>
            <a:off x="5657402" y="0"/>
            <a:ext cx="5867939" cy="6858000"/>
          </a:xfrm>
          <a:prstGeom prst="parallelogram">
            <a:avLst>
              <a:gd name="adj" fmla="val 51129"/>
            </a:avLst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4D365A-D20B-65D1-ECE6-61E894A21913}"/>
              </a:ext>
            </a:extLst>
          </p:cNvPr>
          <p:cNvSpPr/>
          <p:nvPr userDrawn="1"/>
        </p:nvSpPr>
        <p:spPr>
          <a:xfrm>
            <a:off x="8469746" y="1313880"/>
            <a:ext cx="3722254" cy="5553355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E1FF194-8ED0-CF2A-0FFD-C3D306A0AEDD}"/>
              </a:ext>
            </a:extLst>
          </p:cNvPr>
          <p:cNvSpPr/>
          <p:nvPr userDrawn="1"/>
        </p:nvSpPr>
        <p:spPr>
          <a:xfrm>
            <a:off x="8922326" y="1"/>
            <a:ext cx="3269673" cy="5553355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804285" y="5510351"/>
            <a:ext cx="1924009" cy="365125"/>
          </a:xfrm>
        </p:spPr>
        <p:txBody>
          <a:bodyPr anchor="ctr"/>
          <a:lstStyle>
            <a:lvl1pPr algn="r">
              <a:defRPr>
                <a:solidFill>
                  <a:schemeClr val="bg1">
                    <a:lumMod val="9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11CD1-CC98-4B06-9F5B-C55318F93964}" type="datetime4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Roboto Light" panose="02000000000000000000" pitchFamily="2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May 22, 2025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 Light" panose="02000000000000000000" pitchFamily="2" charset="0"/>
              <a:cs typeface="+mn-cs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050456E-5DCC-5CE1-0647-C8C6FA0F4A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29741" y="6044334"/>
            <a:ext cx="2909456" cy="350982"/>
          </a:xfrm>
        </p:spPr>
        <p:txBody>
          <a:bodyPr anchor="ctr">
            <a:normAutofit/>
          </a:bodyPr>
          <a:lstStyle>
            <a:lvl1pPr marL="0" indent="0" algn="r" defTabSz="914400" rtl="0" eaLnBrk="1" latinLnBrk="0" hangingPunct="1">
              <a:buNone/>
              <a:defRPr lang="en-US" sz="1200" kern="1200" dirty="0" smtClean="0">
                <a:solidFill>
                  <a:schemeClr val="bg1">
                    <a:lumMod val="9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942EE3-99E9-7AAB-33BD-E6833E1FD3DB}"/>
              </a:ext>
            </a:extLst>
          </p:cNvPr>
          <p:cNvSpPr/>
          <p:nvPr userDrawn="1"/>
        </p:nvSpPr>
        <p:spPr>
          <a:xfrm rot="1411442">
            <a:off x="7013576" y="1625600"/>
            <a:ext cx="155285" cy="3809134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469BDF-BFFC-5C2C-584F-08CD0AF7DF1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342" y="6044325"/>
            <a:ext cx="714733" cy="566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663922-AE51-D953-665C-284741A289E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49" y="6044326"/>
            <a:ext cx="1746842" cy="543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logo with text and a flag&#10;&#10;Description automatically generated">
            <a:extLst>
              <a:ext uri="{FF2B5EF4-FFF2-40B4-BE49-F238E27FC236}">
                <a16:creationId xmlns:a16="http://schemas.microsoft.com/office/drawing/2014/main" id="{3AD52D97-0547-C81B-9C52-E2FD80AE456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169" y="5977068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61676"/>
      </p:ext>
    </p:extLst>
  </p:cSld>
  <p:clrMapOvr>
    <a:masterClrMapping/>
  </p:clrMapOvr>
  <p:hf sldNum="0" hdr="0" ft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81C906A-B77F-501D-342C-EC57FEEEF72A}"/>
              </a:ext>
            </a:extLst>
          </p:cNvPr>
          <p:cNvGrpSpPr/>
          <p:nvPr userDrawn="1"/>
        </p:nvGrpSpPr>
        <p:grpSpPr>
          <a:xfrm>
            <a:off x="-4503" y="0"/>
            <a:ext cx="8728133" cy="6858000"/>
            <a:chOff x="-4502" y="0"/>
            <a:chExt cx="8728133" cy="6858000"/>
          </a:xfrm>
          <a:solidFill>
            <a:srgbClr val="F8FBF1"/>
          </a:solidFill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F760078-F571-C9C5-42D2-56567523D383}"/>
                </a:ext>
              </a:extLst>
            </p:cNvPr>
            <p:cNvSpPr/>
            <p:nvPr userDrawn="1"/>
          </p:nvSpPr>
          <p:spPr>
            <a:xfrm>
              <a:off x="1824297" y="0"/>
              <a:ext cx="6899334" cy="6858000"/>
            </a:xfrm>
            <a:prstGeom prst="parallelogram">
              <a:avLst>
                <a:gd name="adj" fmla="val 38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B3BBED-5988-37A4-4FA2-17255CF4BB3A}"/>
                </a:ext>
              </a:extLst>
            </p:cNvPr>
            <p:cNvSpPr/>
            <p:nvPr userDrawn="1"/>
          </p:nvSpPr>
          <p:spPr>
            <a:xfrm>
              <a:off x="-4502" y="0"/>
              <a:ext cx="5208184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628655" y="3120902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528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5289" y="4258392"/>
            <a:ext cx="1139750" cy="365125"/>
          </a:xfrm>
        </p:spPr>
        <p:txBody>
          <a:bodyPr anchor="ctr"/>
          <a:lstStyle>
            <a:lvl1pPr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11CD1-CC98-4B06-9F5B-C55318F93964}" type="datetime4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 May 2025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D1E0834-5797-2DB8-2BA1-EDD5F860E2DB}"/>
              </a:ext>
            </a:extLst>
          </p:cNvPr>
          <p:cNvCxnSpPr>
            <a:cxnSpLocks/>
          </p:cNvCxnSpPr>
          <p:nvPr userDrawn="1"/>
        </p:nvCxnSpPr>
        <p:spPr>
          <a:xfrm>
            <a:off x="1959766" y="4294393"/>
            <a:ext cx="0" cy="29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3863F02-C8E3-30FC-3BA6-09FEE4E2CE3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7547" y="4274056"/>
            <a:ext cx="2831493" cy="350982"/>
          </a:xfr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98BAE09-189F-4DB1-EC75-6C3CCCD160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571" y="6159822"/>
            <a:ext cx="567055" cy="44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1DAEC3D-F32C-4DEE-5343-9429E21BEEA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49" y="6205542"/>
            <a:ext cx="1297305" cy="40386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Picture Placeholder 5">
            <a:extLst>
              <a:ext uri="{FF2B5EF4-FFF2-40B4-BE49-F238E27FC236}">
                <a16:creationId xmlns:a16="http://schemas.microsoft.com/office/drawing/2014/main" id="{1577C216-6DF0-8863-F4CF-5B7D813390C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052812" y="1"/>
            <a:ext cx="6129049" cy="6858000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  <a:gd name="connsiteX0" fmla="*/ 0 w 7949437"/>
              <a:gd name="connsiteY0" fmla="*/ 7027973 h 7027973"/>
              <a:gd name="connsiteX1" fmla="*/ 3420006 w 7949437"/>
              <a:gd name="connsiteY1" fmla="*/ 50 h 7027973"/>
              <a:gd name="connsiteX2" fmla="*/ 7949437 w 7949437"/>
              <a:gd name="connsiteY2" fmla="*/ 0 h 7027973"/>
              <a:gd name="connsiteX3" fmla="*/ 7926377 w 7949437"/>
              <a:gd name="connsiteY3" fmla="*/ 7020583 h 7027973"/>
              <a:gd name="connsiteX4" fmla="*/ 0 w 7949437"/>
              <a:gd name="connsiteY4" fmla="*/ 7027973 h 702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27973">
                <a:moveTo>
                  <a:pt x="0" y="7027973"/>
                </a:moveTo>
                <a:lnTo>
                  <a:pt x="3420006" y="50"/>
                </a:lnTo>
                <a:lnTo>
                  <a:pt x="7949437" y="0"/>
                </a:lnTo>
                <a:cubicBezTo>
                  <a:pt x="7941750" y="2340194"/>
                  <a:pt x="7934064" y="4680389"/>
                  <a:pt x="7926377" y="7020583"/>
                </a:cubicBezTo>
                <a:lnTo>
                  <a:pt x="0" y="7027973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 descr="A logo with text and a flag&#10;&#10;Description automatically generated">
            <a:extLst>
              <a:ext uri="{FF2B5EF4-FFF2-40B4-BE49-F238E27FC236}">
                <a16:creationId xmlns:a16="http://schemas.microsoft.com/office/drawing/2014/main" id="{AC1CB18E-296E-3E75-1316-C190736229D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66" y="5977621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79901"/>
      </p:ext>
    </p:extLst>
  </p:cSld>
  <p:clrMapOvr>
    <a:masterClrMapping/>
  </p:clrMapOvr>
  <p:hf sldNum="0" hdr="0" ft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C29AFDD-74B3-4F13-C84C-7C0BA42A85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032" y="0"/>
            <a:ext cx="8125968" cy="68580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81C906A-B77F-501D-342C-EC57FEEEF72A}"/>
              </a:ext>
            </a:extLst>
          </p:cNvPr>
          <p:cNvGrpSpPr/>
          <p:nvPr userDrawn="1"/>
        </p:nvGrpSpPr>
        <p:grpSpPr>
          <a:xfrm>
            <a:off x="-4503" y="0"/>
            <a:ext cx="8728133" cy="6858000"/>
            <a:chOff x="-4502" y="0"/>
            <a:chExt cx="8728133" cy="6858000"/>
          </a:xfrm>
          <a:solidFill>
            <a:srgbClr val="F8FBF1"/>
          </a:solidFill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F760078-F571-C9C5-42D2-56567523D383}"/>
                </a:ext>
              </a:extLst>
            </p:cNvPr>
            <p:cNvSpPr/>
            <p:nvPr userDrawn="1"/>
          </p:nvSpPr>
          <p:spPr>
            <a:xfrm>
              <a:off x="1824297" y="0"/>
              <a:ext cx="6899334" cy="6858000"/>
            </a:xfrm>
            <a:prstGeom prst="parallelogram">
              <a:avLst>
                <a:gd name="adj" fmla="val 38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B3BBED-5988-37A4-4FA2-17255CF4BB3A}"/>
                </a:ext>
              </a:extLst>
            </p:cNvPr>
            <p:cNvSpPr/>
            <p:nvPr userDrawn="1"/>
          </p:nvSpPr>
          <p:spPr>
            <a:xfrm>
              <a:off x="-4502" y="0"/>
              <a:ext cx="5208184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CCCFD29-0AF7-96E6-00F8-5D9832CE5288}"/>
              </a:ext>
            </a:extLst>
          </p:cNvPr>
          <p:cNvSpPr/>
          <p:nvPr userDrawn="1"/>
        </p:nvSpPr>
        <p:spPr>
          <a:xfrm>
            <a:off x="628655" y="3120902"/>
            <a:ext cx="4968000" cy="36000"/>
          </a:xfrm>
          <a:prstGeom prst="rect">
            <a:avLst/>
          </a:prstGeom>
          <a:solidFill>
            <a:srgbClr val="DD5353"/>
          </a:solidFill>
          <a:ln>
            <a:solidFill>
              <a:srgbClr val="DB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D28244-5639-1796-799E-E5AB3E862E2F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5289" y="3339943"/>
            <a:ext cx="4638675" cy="722312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1" kern="1200" dirty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5DBD87-384C-BB72-1B91-5F9B38AB1F46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63419" y="1397943"/>
            <a:ext cx="5429250" cy="1530350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0C2025"/>
                </a:solidFill>
                <a:latin typeface="Satoshi Black" pitchFamily="50" charset="0"/>
                <a:cs typeface="Poppins" panose="00000500000000000000" pitchFamily="2" charset="0"/>
              </a:defRPr>
            </a:lvl1pPr>
            <a:lvl2pPr marL="4572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 marL="9144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 marL="13716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 marL="1828800" indent="0">
              <a:buNone/>
              <a:defRPr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en-US" dirty="0"/>
              <a:t>Title for Presentation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832FC8A-7029-CAD6-13B2-293F604723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7339"/>
          <a:stretch/>
        </p:blipFill>
        <p:spPr>
          <a:xfrm>
            <a:off x="-4503" y="4815922"/>
            <a:ext cx="1334539" cy="20420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8A9994-B4B5-4AC0-DEEC-51F23AFBEB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81" y="263008"/>
            <a:ext cx="2273818" cy="1041637"/>
          </a:xfrm>
          <a:prstGeom prst="rect">
            <a:avLst/>
          </a:prstGeom>
        </p:spPr>
      </p:pic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B00B4492-4A55-0156-BBE1-FA60A2D0800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635289" y="4255765"/>
            <a:ext cx="1171132" cy="365125"/>
          </a:xfrm>
        </p:spPr>
        <p:txBody>
          <a:bodyPr anchor="ctr"/>
          <a:lstStyle>
            <a:lvl1pPr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F11CD1-CC98-4B06-9F5B-C55318F93964}" type="datetime4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 May 2025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D1E0834-5797-2DB8-2BA1-EDD5F860E2DB}"/>
              </a:ext>
            </a:extLst>
          </p:cNvPr>
          <p:cNvCxnSpPr/>
          <p:nvPr userDrawn="1"/>
        </p:nvCxnSpPr>
        <p:spPr>
          <a:xfrm>
            <a:off x="1959766" y="4291766"/>
            <a:ext cx="0" cy="29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F3863F02-C8E3-30FC-3BA6-09FEE4E2CE35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2107547" y="4271429"/>
            <a:ext cx="2909456" cy="350982"/>
          </a:xfr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Author Name</a:t>
            </a:r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21718F-6DF4-65DB-C488-1AA078093E61}"/>
              </a:ext>
            </a:extLst>
          </p:cNvPr>
          <p:cNvSpPr/>
          <p:nvPr userDrawn="1"/>
        </p:nvSpPr>
        <p:spPr>
          <a:xfrm rot="1287004">
            <a:off x="7272010" y="-351332"/>
            <a:ext cx="155285" cy="7524000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024EDD-A739-89B9-B9D5-83A7604227E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571" y="6159822"/>
            <a:ext cx="567055" cy="44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362BB0-6043-2DD0-D877-934C60C2D3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49" y="6205542"/>
            <a:ext cx="1297305" cy="403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logo with text and a flag&#10;&#10;Description automatically generated">
            <a:extLst>
              <a:ext uri="{FF2B5EF4-FFF2-40B4-BE49-F238E27FC236}">
                <a16:creationId xmlns:a16="http://schemas.microsoft.com/office/drawing/2014/main" id="{E6241DF2-970E-729D-1BEC-40D67753EAE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9" y="5963329"/>
            <a:ext cx="1057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89061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FA3A4FC-11E7-EDAB-4702-51AB0A9D1A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E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09952E-4588-A3FB-878F-57891EE22BBC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AD5BAF-BFEF-ADE8-F7ED-4BCCC5F9CDCD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37F80A9-83A9-4B24-EAFF-5218F0FE469A}"/>
              </a:ext>
            </a:extLst>
          </p:cNvPr>
          <p:cNvSpPr/>
          <p:nvPr userDrawn="1"/>
        </p:nvSpPr>
        <p:spPr>
          <a:xfrm>
            <a:off x="1440872" y="1219200"/>
            <a:ext cx="10751128" cy="4609408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8AD707A-EF70-7F0C-8684-E1FCAB524D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23274" y="1400649"/>
            <a:ext cx="9241889" cy="399891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+mj-lt"/>
              <a:buAutoNum type="arabicPeriod"/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US" sz="1800" dirty="0"/>
              <a:t>First Content Item</a:t>
            </a:r>
          </a:p>
          <a:p>
            <a:pPr lvl="0"/>
            <a:r>
              <a:rPr lang="en-US" sz="1800" dirty="0"/>
              <a:t>Second Content Item </a:t>
            </a:r>
          </a:p>
          <a:p>
            <a:pPr lvl="0"/>
            <a:r>
              <a:rPr lang="en-US" sz="1800" dirty="0"/>
              <a:t>Third Content Item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E718434-6852-A1A7-E449-BABFDF957A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339"/>
          <a:stretch/>
        </p:blipFill>
        <p:spPr>
          <a:xfrm>
            <a:off x="0" y="5399563"/>
            <a:ext cx="953118" cy="1458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9A8861-185B-AFA2-3830-F5C01FE41C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FF8C64-4B3B-590A-63D5-F66D39681FEE}"/>
              </a:ext>
            </a:extLst>
          </p:cNvPr>
          <p:cNvSpPr txBox="1"/>
          <p:nvPr userDrawn="1"/>
        </p:nvSpPr>
        <p:spPr>
          <a:xfrm rot="16200000">
            <a:off x="485143" y="1380781"/>
            <a:ext cx="1414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rgbClr val="016E50">
                    <a:alpha val="32000"/>
                  </a:srgbClr>
                </a:solidFill>
                <a:latin typeface="Satoshi Black" pitchFamily="50" charset="0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2595564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FA3A4FC-11E7-EDAB-4702-51AB0A9D1A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E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09952E-4588-A3FB-878F-57891EE22BBC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AD5BAF-BFEF-ADE8-F7ED-4BCCC5F9CDCD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37F80A9-83A9-4B24-EAFF-5218F0FE469A}"/>
              </a:ext>
            </a:extLst>
          </p:cNvPr>
          <p:cNvSpPr/>
          <p:nvPr userDrawn="1"/>
        </p:nvSpPr>
        <p:spPr>
          <a:xfrm>
            <a:off x="1440872" y="1219200"/>
            <a:ext cx="10751128" cy="4609408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8AD707A-EF70-7F0C-8684-E1FCAB524D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23274" y="1400649"/>
            <a:ext cx="9241889" cy="399891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+mj-lt"/>
              <a:buAutoNum type="arabicPeriod"/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US" sz="1800" dirty="0"/>
              <a:t>First Content Item</a:t>
            </a:r>
          </a:p>
          <a:p>
            <a:pPr lvl="0"/>
            <a:r>
              <a:rPr lang="en-US" sz="1800" dirty="0"/>
              <a:t>Second Content Item </a:t>
            </a:r>
          </a:p>
          <a:p>
            <a:pPr lvl="0"/>
            <a:r>
              <a:rPr lang="en-US" sz="1800" dirty="0"/>
              <a:t>Third Content Item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E718434-6852-A1A7-E449-BABFDF957A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339"/>
          <a:stretch/>
        </p:blipFill>
        <p:spPr>
          <a:xfrm>
            <a:off x="0" y="5399563"/>
            <a:ext cx="953118" cy="1458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9A8861-185B-AFA2-3830-F5C01FE41C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r="10496" b="10625"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FF8C64-4B3B-590A-63D5-F66D39681FEE}"/>
              </a:ext>
            </a:extLst>
          </p:cNvPr>
          <p:cNvSpPr txBox="1"/>
          <p:nvPr userDrawn="1"/>
        </p:nvSpPr>
        <p:spPr>
          <a:xfrm rot="16200000">
            <a:off x="485143" y="1380781"/>
            <a:ext cx="1414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 dirty="0">
                <a:ln>
                  <a:noFill/>
                </a:ln>
                <a:solidFill>
                  <a:srgbClr val="016E50">
                    <a:alpha val="32000"/>
                  </a:srgbClr>
                </a:solidFill>
                <a:effectLst/>
                <a:uLnTx/>
                <a:uFillTx/>
                <a:latin typeface="Satoshi Black" pitchFamily="50" charset="0"/>
                <a:ea typeface="+mn-ea"/>
                <a:cs typeface="+mn-cs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222016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740BC9-B194-D778-B052-DB70D6BA33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E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2DA347-3655-6CEB-86AA-E845369F2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1249388"/>
            <a:ext cx="6217920" cy="47244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2200A9-015D-0E91-BA7F-3CAF0A095225}"/>
              </a:ext>
            </a:extLst>
          </p:cNvPr>
          <p:cNvSpPr/>
          <p:nvPr userDrawn="1"/>
        </p:nvSpPr>
        <p:spPr>
          <a:xfrm>
            <a:off x="6218620" y="1244138"/>
            <a:ext cx="5973380" cy="4729480"/>
          </a:xfrm>
          <a:prstGeom prst="rect">
            <a:avLst/>
          </a:prstGeom>
          <a:solidFill>
            <a:srgbClr val="04987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D535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C3EC0D-191E-F2D9-47E9-FADD366BAAE5}"/>
              </a:ext>
            </a:extLst>
          </p:cNvPr>
          <p:cNvSpPr/>
          <p:nvPr userDrawn="1"/>
        </p:nvSpPr>
        <p:spPr>
          <a:xfrm>
            <a:off x="-2" y="5958101"/>
            <a:ext cx="12192000" cy="79707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94C2E-2A73-E1B9-D7F0-97AA11676F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0825" y="2967126"/>
            <a:ext cx="1812925" cy="412994"/>
          </a:xfrm>
        </p:spPr>
        <p:txBody>
          <a:bodyPr>
            <a:normAutofit/>
          </a:bodyPr>
          <a:lstStyle>
            <a:lvl1pPr marL="0" indent="0">
              <a:buNone/>
              <a:defRPr lang="en-US" sz="28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en-US" sz="2800" b="1" kern="1200" dirty="0">
                <a:solidFill>
                  <a:srgbClr val="FFF3E5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01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76ABB6-5FF0-FA57-675F-0DC249166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1546" y="3530985"/>
            <a:ext cx="4094163" cy="518461"/>
          </a:xfrm>
        </p:spPr>
        <p:txBody>
          <a:bodyPr>
            <a:noAutofit/>
          </a:bodyPr>
          <a:lstStyle>
            <a:lvl1pPr marL="0" indent="0">
              <a:buNone/>
              <a:defRPr lang="en-US" sz="32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Section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DA99A3-C4F4-8853-8611-ED9CC2761B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0825" y="4227581"/>
            <a:ext cx="4094163" cy="1495425"/>
          </a:xfrm>
        </p:spPr>
        <p:txBody>
          <a:bodyPr>
            <a:noAutofit/>
          </a:bodyPr>
          <a:lstStyle>
            <a:lvl1pPr marL="0" indent="0">
              <a:buNone/>
              <a:defRPr lang="en-US" sz="1400" kern="1200" dirty="0">
                <a:solidFill>
                  <a:srgbClr val="FFF3E5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7D4E6C-80A8-742C-05D6-804B354E2FF1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F491E7-891D-9894-A9A1-A2D0A09C9656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3AF98A-7D1D-DC54-971D-791057113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r="10496" b="10625"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428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740BC9-B194-D778-B052-DB70D6BA33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2200A9-015D-0E91-BA7F-3CAF0A095225}"/>
              </a:ext>
            </a:extLst>
          </p:cNvPr>
          <p:cNvSpPr/>
          <p:nvPr userDrawn="1"/>
        </p:nvSpPr>
        <p:spPr>
          <a:xfrm>
            <a:off x="6218620" y="1244138"/>
            <a:ext cx="5973380" cy="4729480"/>
          </a:xfrm>
          <a:prstGeom prst="rect">
            <a:avLst/>
          </a:prstGeom>
          <a:solidFill>
            <a:srgbClr val="04987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D535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C3EC0D-191E-F2D9-47E9-FADD366BAAE5}"/>
              </a:ext>
            </a:extLst>
          </p:cNvPr>
          <p:cNvSpPr/>
          <p:nvPr userDrawn="1"/>
        </p:nvSpPr>
        <p:spPr>
          <a:xfrm>
            <a:off x="-2" y="5958101"/>
            <a:ext cx="12192000" cy="79707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94C2E-2A73-E1B9-D7F0-97AA11676F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0825" y="2967126"/>
            <a:ext cx="1812925" cy="412994"/>
          </a:xfrm>
        </p:spPr>
        <p:txBody>
          <a:bodyPr>
            <a:normAutofit/>
          </a:bodyPr>
          <a:lstStyle>
            <a:lvl1pPr marL="0" indent="0">
              <a:buNone/>
              <a:defRPr lang="en-US" sz="28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en-US" sz="2800" b="1" kern="1200" dirty="0">
                <a:solidFill>
                  <a:srgbClr val="FFF3E5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01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76ABB6-5FF0-FA57-675F-0DC249166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1546" y="3530985"/>
            <a:ext cx="4094163" cy="518461"/>
          </a:xfrm>
        </p:spPr>
        <p:txBody>
          <a:bodyPr>
            <a:noAutofit/>
          </a:bodyPr>
          <a:lstStyle>
            <a:lvl1pPr marL="0" indent="0">
              <a:buNone/>
              <a:defRPr lang="en-US" sz="32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Section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DA99A3-C4F4-8853-8611-ED9CC2761B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0825" y="4227581"/>
            <a:ext cx="4094163" cy="1495425"/>
          </a:xfrm>
        </p:spPr>
        <p:txBody>
          <a:bodyPr>
            <a:noAutofit/>
          </a:bodyPr>
          <a:lstStyle>
            <a:lvl1pPr marL="0" indent="0">
              <a:buNone/>
              <a:defRPr lang="en-US" sz="1400" kern="1200" dirty="0">
                <a:solidFill>
                  <a:srgbClr val="FFF3E5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7D4E6C-80A8-742C-05D6-804B354E2FF1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F491E7-891D-9894-A9A1-A2D0A09C9656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3AF98A-7D1D-DC54-971D-791057113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r="10496" b="10625"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F28E55-FA11-ED5B-5577-8E3BB8681D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4" y="1244600"/>
            <a:ext cx="6218238" cy="471328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8163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FACB22-8F32-856F-7317-727D54C28A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5205" y="228600"/>
            <a:ext cx="11715754" cy="6449423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A07150F-3848-D2D6-E6DD-C7B14747C4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861795"/>
            <a:ext cx="4244975" cy="1997558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6600" kern="1200" dirty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0FD477A-A75C-FC3D-3B79-4189E8201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523574-0B04-4E9F-B3B5-B0EDF31B8C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7F4311-EFFC-4E05-A0CA-D53F83ADA1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0" y="419486"/>
            <a:ext cx="978721" cy="3806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E6EB7B7-5323-DF9E-3079-A534207A6E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9843" y="6068423"/>
            <a:ext cx="952500" cy="609600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F43B46D8-1A70-B9AE-2CF1-9B914C2FA552}"/>
              </a:ext>
            </a:extLst>
          </p:cNvPr>
          <p:cNvSpPr txBox="1">
            <a:spLocks/>
          </p:cNvSpPr>
          <p:nvPr userDrawn="1"/>
        </p:nvSpPr>
        <p:spPr>
          <a:xfrm>
            <a:off x="8341353" y="3543311"/>
            <a:ext cx="3139447" cy="8607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8FBF1"/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t>Image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082128E-B68E-147E-EF2C-4D4D5C5245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020" y="3377506"/>
            <a:ext cx="8865610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5E62B9A-03A0-3EA9-296F-F925E1BC5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51609"/>
            <a:ext cx="4386263" cy="20462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E0DBF0-CB8E-18B7-232F-14CC305B1A36}"/>
              </a:ext>
            </a:extLst>
          </p:cNvPr>
          <p:cNvCxnSpPr/>
          <p:nvPr userDrawn="1"/>
        </p:nvCxnSpPr>
        <p:spPr>
          <a:xfrm flipH="1">
            <a:off x="10855573" y="6477000"/>
            <a:ext cx="609596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049A6012-3FB8-4D93-A9F8-4B5DBC70149D}"/>
              </a:ext>
            </a:extLst>
          </p:cNvPr>
          <p:cNvSpPr txBox="1">
            <a:spLocks/>
          </p:cNvSpPr>
          <p:nvPr userDrawn="1"/>
        </p:nvSpPr>
        <p:spPr>
          <a:xfrm>
            <a:off x="9217759" y="62761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1800" kern="1200" smtClean="0">
                <a:solidFill>
                  <a:schemeClr val="bg1">
                    <a:lumMod val="85000"/>
                  </a:schemeClr>
                </a:solidFill>
                <a:latin typeface="Satoshi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523574-0B04-4E9F-B3B5-B0EDF31B8C5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Satoshi" pitchFamily="50" charset="0"/>
              <a:ea typeface="+mn-ea"/>
              <a:cs typeface="+mn-cs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01B98F2B-2DE5-15B4-3F03-357A859831B3}"/>
              </a:ext>
            </a:extLst>
          </p:cNvPr>
          <p:cNvSpPr/>
          <p:nvPr userDrawn="1"/>
        </p:nvSpPr>
        <p:spPr>
          <a:xfrm>
            <a:off x="4712605" y="0"/>
            <a:ext cx="7499275" cy="6831408"/>
          </a:xfrm>
          <a:custGeom>
            <a:avLst/>
            <a:gdLst>
              <a:gd name="connsiteX0" fmla="*/ 0 w 5216060"/>
              <a:gd name="connsiteY0" fmla="*/ 0 h 7296727"/>
              <a:gd name="connsiteX1" fmla="*/ 5216060 w 5216060"/>
              <a:gd name="connsiteY1" fmla="*/ 0 h 7296727"/>
              <a:gd name="connsiteX2" fmla="*/ 5216060 w 5216060"/>
              <a:gd name="connsiteY2" fmla="*/ 7296727 h 7296727"/>
              <a:gd name="connsiteX3" fmla="*/ 0 w 5216060"/>
              <a:gd name="connsiteY3" fmla="*/ 7296727 h 7296727"/>
              <a:gd name="connsiteX4" fmla="*/ 0 w 5216060"/>
              <a:gd name="connsiteY4" fmla="*/ 0 h 7296727"/>
              <a:gd name="connsiteX0" fmla="*/ 2673751 w 7889811"/>
              <a:gd name="connsiteY0" fmla="*/ 0 h 7296727"/>
              <a:gd name="connsiteX1" fmla="*/ 7889811 w 7889811"/>
              <a:gd name="connsiteY1" fmla="*/ 0 h 7296727"/>
              <a:gd name="connsiteX2" fmla="*/ 7889811 w 7889811"/>
              <a:gd name="connsiteY2" fmla="*/ 7296727 h 7296727"/>
              <a:gd name="connsiteX3" fmla="*/ 0 w 7889811"/>
              <a:gd name="connsiteY3" fmla="*/ 6984211 h 7296727"/>
              <a:gd name="connsiteX4" fmla="*/ 2673751 w 7889811"/>
              <a:gd name="connsiteY4" fmla="*/ 0 h 7296727"/>
              <a:gd name="connsiteX0" fmla="*/ 2673751 w 7889811"/>
              <a:gd name="connsiteY0" fmla="*/ 0 h 7042084"/>
              <a:gd name="connsiteX1" fmla="*/ 7889811 w 7889811"/>
              <a:gd name="connsiteY1" fmla="*/ 0 h 7042084"/>
              <a:gd name="connsiteX2" fmla="*/ 7727765 w 7889811"/>
              <a:gd name="connsiteY2" fmla="*/ 7042084 h 7042084"/>
              <a:gd name="connsiteX3" fmla="*/ 0 w 7889811"/>
              <a:gd name="connsiteY3" fmla="*/ 6984211 h 7042084"/>
              <a:gd name="connsiteX4" fmla="*/ 2673751 w 7889811"/>
              <a:gd name="connsiteY4" fmla="*/ 0 h 7042084"/>
              <a:gd name="connsiteX0" fmla="*/ 2673751 w 7889811"/>
              <a:gd name="connsiteY0" fmla="*/ 0 h 6984211"/>
              <a:gd name="connsiteX1" fmla="*/ 7889811 w 7889811"/>
              <a:gd name="connsiteY1" fmla="*/ 0 h 6984211"/>
              <a:gd name="connsiteX2" fmla="*/ 7878236 w 7889811"/>
              <a:gd name="connsiteY2" fmla="*/ 6949486 h 6984211"/>
              <a:gd name="connsiteX3" fmla="*/ 0 w 7889811"/>
              <a:gd name="connsiteY3" fmla="*/ 6984211 h 6984211"/>
              <a:gd name="connsiteX4" fmla="*/ 2673751 w 7889811"/>
              <a:gd name="connsiteY4" fmla="*/ 0 h 698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9811" h="6984211">
                <a:moveTo>
                  <a:pt x="2673751" y="0"/>
                </a:moveTo>
                <a:lnTo>
                  <a:pt x="7889811" y="0"/>
                </a:lnTo>
                <a:cubicBezTo>
                  <a:pt x="7885953" y="2316495"/>
                  <a:pt x="7882094" y="4632991"/>
                  <a:pt x="7878236" y="6949486"/>
                </a:cubicBezTo>
                <a:lnTo>
                  <a:pt x="0" y="6984211"/>
                </a:lnTo>
                <a:lnTo>
                  <a:pt x="2673751" y="0"/>
                </a:lnTo>
                <a:close/>
              </a:path>
            </a:pathLst>
          </a:custGeom>
          <a:solidFill>
            <a:srgbClr val="009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3512BCA-4C8D-D484-E33E-C3D27C9CD6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2605" y="0"/>
            <a:ext cx="7479396" cy="6831408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37401">
                <a:moveTo>
                  <a:pt x="0" y="7037401"/>
                </a:moveTo>
                <a:lnTo>
                  <a:pt x="2701226" y="0"/>
                </a:lnTo>
                <a:lnTo>
                  <a:pt x="7949437" y="9428"/>
                </a:lnTo>
                <a:cubicBezTo>
                  <a:pt x="7941750" y="2349622"/>
                  <a:pt x="7934064" y="4689817"/>
                  <a:pt x="7926377" y="7030011"/>
                </a:cubicBezTo>
                <a:lnTo>
                  <a:pt x="0" y="7037401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80F47A-6700-D962-5D55-646B222120A5}"/>
              </a:ext>
            </a:extLst>
          </p:cNvPr>
          <p:cNvSpPr/>
          <p:nvPr userDrawn="1"/>
        </p:nvSpPr>
        <p:spPr>
          <a:xfrm>
            <a:off x="-1191491" y="2105891"/>
            <a:ext cx="812800" cy="979054"/>
          </a:xfrm>
          <a:prstGeom prst="rect">
            <a:avLst/>
          </a:prstGeom>
          <a:solidFill>
            <a:srgbClr val="DBEAB7">
              <a:alpha val="20000"/>
            </a:srgbClr>
          </a:solidFill>
          <a:ln w="1047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5331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CD3B4D-ADD5-BE4E-E26F-3D86EE04C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5205" y="117961"/>
            <a:ext cx="11715754" cy="644942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915DA-A0E5-4653-10E4-5663A0C4E3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028" y="419487"/>
            <a:ext cx="9405938" cy="671754"/>
          </a:xfrm>
        </p:spPr>
        <p:txBody>
          <a:bodyPr>
            <a:noAutofit/>
          </a:bodyPr>
          <a:lstStyle>
            <a:lvl1pPr marL="0" indent="0"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dirty="0"/>
              <a:t>Text slide, heading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FC853-AE49-6311-17FB-7B1D4CB567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3028" y="1098834"/>
            <a:ext cx="9405938" cy="5270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lvl="0"/>
            <a:r>
              <a:rPr lang="en-US" dirty="0"/>
              <a:t>Sub Heading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D535702-19DA-960F-1735-E1D13B0095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39944" y="401015"/>
            <a:ext cx="650449" cy="25295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4F36422-B96E-2020-B795-E51607A9D5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7A6C54C-CC85-DD13-1E60-06904289BF29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9DF7F231-72B2-3A31-E54E-6C985B44F8A7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3323E4A-A8D2-8A30-3672-3A1015148565}"/>
              </a:ext>
            </a:extLst>
          </p:cNvPr>
          <p:cNvCxnSpPr>
            <a:cxnSpLocks/>
          </p:cNvCxnSpPr>
          <p:nvPr userDrawn="1"/>
        </p:nvCxnSpPr>
        <p:spPr>
          <a:xfrm>
            <a:off x="591134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4921AC-E50C-6D8E-B03B-DC4FAC1641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450" y="1774252"/>
            <a:ext cx="9893300" cy="398519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4338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51E25A3-16DF-0BFF-7133-5E3117DDA9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5205" y="117961"/>
            <a:ext cx="11715754" cy="6449423"/>
          </a:xfrm>
          <a:prstGeom prst="rect">
            <a:avLst/>
          </a:prstGeom>
        </p:spPr>
      </p:pic>
      <p:sp>
        <p:nvSpPr>
          <p:cNvPr id="38" name="Chart Placeholder 37">
            <a:extLst>
              <a:ext uri="{FF2B5EF4-FFF2-40B4-BE49-F238E27FC236}">
                <a16:creationId xmlns:a16="http://schemas.microsoft.com/office/drawing/2014/main" id="{DC5FA449-8765-D589-E13A-F022E95222D3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5809673" y="1788440"/>
            <a:ext cx="5544127" cy="39671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07307BF-46BC-25EB-FD78-E1D127FCB2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182" y="399950"/>
            <a:ext cx="9643760" cy="693965"/>
          </a:xfrm>
        </p:spPr>
        <p:txBody>
          <a:bodyPr>
            <a:noAutofit/>
          </a:bodyPr>
          <a:lstStyle>
            <a:lvl1pPr marL="0" indent="0"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dirty="0"/>
              <a:t>Chart Slide 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45C63-A4DB-29FA-A459-2A653A85DA7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6791" y="1102397"/>
            <a:ext cx="9641149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EDF6B5A-8162-99DB-29B7-EB722A1915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39944" y="401015"/>
            <a:ext cx="650449" cy="25295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14D2A7C-B2AF-06B6-43C8-3ABA9C38A2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E7A1337-EC0B-A67A-B6A7-526E41900720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7E6BF5A3-F29C-1991-1085-8121FFDB2C7C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82B75F2-4082-1589-742A-53116E8046F9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659F61-F159-117D-7A3D-A2FF1BAA0C9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4182" y="1788439"/>
            <a:ext cx="5024450" cy="394774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021673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3311CF9-7A43-4521-472D-1EF0BA6AF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5857" y="190772"/>
            <a:ext cx="11715754" cy="6449423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E4FDEB36-EB93-0B64-C461-ECFDA7930EDD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lide Number Placeholder 8">
            <a:extLst>
              <a:ext uri="{FF2B5EF4-FFF2-40B4-BE49-F238E27FC236}">
                <a16:creationId xmlns:a16="http://schemas.microsoft.com/office/drawing/2014/main" id="{79CFB4A1-F65C-5FC3-9DC6-919A98470FD3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AAE341-79E9-E8E2-35FA-B5C0A5002FBF}"/>
              </a:ext>
            </a:extLst>
          </p:cNvPr>
          <p:cNvSpPr/>
          <p:nvPr userDrawn="1"/>
        </p:nvSpPr>
        <p:spPr>
          <a:xfrm>
            <a:off x="5804199" y="1883815"/>
            <a:ext cx="5886625" cy="3867344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ED48CE-7F0D-17ED-376B-27AE949831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39944" y="419487"/>
            <a:ext cx="650449" cy="25295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3BA2E24-7651-5A98-F1C7-DEFE5C0C3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81" y="422686"/>
            <a:ext cx="9302749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Image slide headline</a:t>
            </a:r>
          </a:p>
        </p:txBody>
      </p:sp>
      <p:sp>
        <p:nvSpPr>
          <p:cNvPr id="21" name="Picture Placeholder 25">
            <a:extLst>
              <a:ext uri="{FF2B5EF4-FFF2-40B4-BE49-F238E27FC236}">
                <a16:creationId xmlns:a16="http://schemas.microsoft.com/office/drawing/2014/main" id="{12BE29AC-1EF6-25FB-AE90-879F70026FB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14110" y="1763570"/>
            <a:ext cx="5886626" cy="37901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D5F35C2-C06D-2752-2088-407CDCD132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04199" y="5874517"/>
            <a:ext cx="2890838" cy="305089"/>
          </a:xfrm>
        </p:spPr>
        <p:txBody>
          <a:bodyPr>
            <a:noAutofit/>
          </a:bodyPr>
          <a:lstStyle>
            <a:lvl1pPr>
              <a:defRPr lang="en-IN" sz="1200" b="1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Image Caption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6CCBB40-34AF-7CC5-E53D-102837324B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4182" y="1102397"/>
            <a:ext cx="9302750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CFA0A04-A5E6-2AFE-2707-81354FFAEC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04199" y="6234284"/>
            <a:ext cx="5568828" cy="311727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1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Explanation of the image</a:t>
            </a:r>
            <a:endParaRPr lang="en-IN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389835-AD92-E698-9985-0148BFCED8DF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51EC67-ADE1-474B-37F0-F9166D6AB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4181" y="1763570"/>
            <a:ext cx="4668837" cy="379010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533020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3311CF9-7A43-4521-472D-1EF0BA6AFC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5857" y="190772"/>
            <a:ext cx="11715754" cy="644942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D433BBB-6B1E-B580-FD99-3B35D50608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E4FDEB36-EB93-0B64-C461-ECFDA7930EDD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lide Number Placeholder 8">
            <a:extLst>
              <a:ext uri="{FF2B5EF4-FFF2-40B4-BE49-F238E27FC236}">
                <a16:creationId xmlns:a16="http://schemas.microsoft.com/office/drawing/2014/main" id="{79CFB4A1-F65C-5FC3-9DC6-919A98470FD3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ED48CE-7F0D-17ED-376B-27AE949831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139944" y="419487"/>
            <a:ext cx="650449" cy="25295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A4D596-F8A7-E868-3A64-4FD30EE8AB72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3BA2E24-7651-5A98-F1C7-DEFE5C0C3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453" y="422686"/>
            <a:ext cx="9302749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Smart Art Title Slide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86CCBB40-34AF-7CC5-E53D-102837324B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4454" y="1102397"/>
            <a:ext cx="9302750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27A9C599-71EC-AA18-EB61-6BD297EF175B}"/>
              </a:ext>
            </a:extLst>
          </p:cNvPr>
          <p:cNvSpPr>
            <a:spLocks noGrp="1"/>
          </p:cNvSpPr>
          <p:nvPr>
            <p:ph type="dgm" sz="quarter" idx="27"/>
          </p:nvPr>
        </p:nvSpPr>
        <p:spPr>
          <a:xfrm>
            <a:off x="5494911" y="1747838"/>
            <a:ext cx="5859462" cy="3987800"/>
          </a:xfrm>
        </p:spPr>
        <p:txBody>
          <a:bodyPr/>
          <a:lstStyle/>
          <a:p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505842-1EBF-CEBC-213B-B30EBABA51C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54038" y="1759344"/>
            <a:ext cx="4646612" cy="4004706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42625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rt 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B560747-45B5-E70E-9894-9EDB7ED0F8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1963" y="179977"/>
            <a:ext cx="11788073" cy="648923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6B267D6-EC6B-2026-E531-972927DBF3CD}"/>
              </a:ext>
            </a:extLst>
          </p:cNvPr>
          <p:cNvSpPr txBox="1">
            <a:spLocks/>
          </p:cNvSpPr>
          <p:nvPr userDrawn="1"/>
        </p:nvSpPr>
        <p:spPr>
          <a:xfrm>
            <a:off x="3663042" y="2107201"/>
            <a:ext cx="4865915" cy="177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8FBF1"/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t>Thank You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C8935CC9-F0CE-698D-26AB-BF7CE8E5FC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74237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A8366646-304A-C195-1708-C956562F20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87345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CC6A14D1-4820-271E-386E-05FCE629EF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4801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36" name="Text Placeholder 20">
            <a:extLst>
              <a:ext uri="{FF2B5EF4-FFF2-40B4-BE49-F238E27FC236}">
                <a16:creationId xmlns:a16="http://schemas.microsoft.com/office/drawing/2014/main" id="{CD6A38ED-62A3-5E38-9BC4-B4F21C9622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28879" y="5620057"/>
            <a:ext cx="1881183" cy="3651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Your Text Here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11FB44E-E495-56C7-4F01-3C5B9CD3CD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483" y="5671373"/>
            <a:ext cx="208924" cy="208924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6E8982-B124-E16A-F120-3E940415973F}"/>
              </a:ext>
            </a:extLst>
          </p:cNvPr>
          <p:cNvCxnSpPr>
            <a:cxnSpLocks/>
          </p:cNvCxnSpPr>
          <p:nvPr userDrawn="1"/>
        </p:nvCxnSpPr>
        <p:spPr>
          <a:xfrm>
            <a:off x="1442581" y="5246255"/>
            <a:ext cx="930683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Graphic 46">
            <a:extLst>
              <a:ext uri="{FF2B5EF4-FFF2-40B4-BE49-F238E27FC236}">
                <a16:creationId xmlns:a16="http://schemas.microsoft.com/office/drawing/2014/main" id="{06B056A2-8426-8FDA-12B8-D2AE0E9F8A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7339"/>
          <a:stretch/>
        </p:blipFill>
        <p:spPr>
          <a:xfrm>
            <a:off x="201963" y="5210774"/>
            <a:ext cx="953118" cy="1458437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A7E2265E-CB14-823F-7142-DE586413942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49890" y="5679327"/>
            <a:ext cx="142875" cy="200025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5284A2D-2303-E087-DD12-5AD38C79F31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838302" y="5679327"/>
            <a:ext cx="200025" cy="200025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5064E77A-B1CC-72B6-393D-BD842E5D927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281612" y="1190778"/>
            <a:ext cx="1628775" cy="628650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FB2DFCB-F269-509F-60F5-960BF577904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385502" y="5699567"/>
            <a:ext cx="200025" cy="15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7B138-BB23-8C20-64D7-7DA7D9DE0BB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7" y="4116570"/>
            <a:ext cx="1428547" cy="803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97F8FA-EED5-8577-62C9-B98A2DCCA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1" b="22581"/>
          <a:stretch/>
        </p:blipFill>
        <p:spPr bwMode="auto">
          <a:xfrm>
            <a:off x="1090634" y="4148301"/>
            <a:ext cx="2147182" cy="7851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logo with green text&#10;&#10;Description automatically generated">
            <a:extLst>
              <a:ext uri="{FF2B5EF4-FFF2-40B4-BE49-F238E27FC236}">
                <a16:creationId xmlns:a16="http://schemas.microsoft.com/office/drawing/2014/main" id="{6595A761-33CD-C4A4-D3EB-F575D26D8A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/>
          <a:stretch/>
        </p:blipFill>
        <p:spPr>
          <a:xfrm>
            <a:off x="3663042" y="4129761"/>
            <a:ext cx="1726192" cy="803695"/>
          </a:xfrm>
          <a:prstGeom prst="rect">
            <a:avLst/>
          </a:prstGeom>
        </p:spPr>
      </p:pic>
      <p:pic>
        <p:nvPicPr>
          <p:cNvPr id="14" name="Picture 1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8C393BF-433C-80A2-5A29-C2FE5EB278A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623" y="4184486"/>
            <a:ext cx="2685128" cy="839679"/>
          </a:xfrm>
          <a:prstGeom prst="rect">
            <a:avLst/>
          </a:prstGeom>
        </p:spPr>
      </p:pic>
      <p:pic>
        <p:nvPicPr>
          <p:cNvPr id="17" name="Picture 16" descr="A black and white logo&#10;&#10;Description automatically generated">
            <a:extLst>
              <a:ext uri="{FF2B5EF4-FFF2-40B4-BE49-F238E27FC236}">
                <a16:creationId xmlns:a16="http://schemas.microsoft.com/office/drawing/2014/main" id="{3ECDDC2B-F901-7F8C-B707-75EE7B1F22E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787" y="3886694"/>
            <a:ext cx="1372997" cy="114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608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13A1E00-1B6D-3D66-0B66-78714606AE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DB560747-45B5-E70E-9894-9EDB7ED0F8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1963" y="179977"/>
            <a:ext cx="11788073" cy="6489234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76B267D6-EC6B-2026-E531-972927DBF3CD}"/>
              </a:ext>
            </a:extLst>
          </p:cNvPr>
          <p:cNvSpPr txBox="1">
            <a:spLocks/>
          </p:cNvSpPr>
          <p:nvPr userDrawn="1"/>
        </p:nvSpPr>
        <p:spPr>
          <a:xfrm>
            <a:off x="3663042" y="2107201"/>
            <a:ext cx="4865915" cy="177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16E50"/>
                </a:solidFill>
                <a:effectLst/>
                <a:uLnTx/>
                <a:uFillTx/>
                <a:latin typeface="Satoshi" pitchFamily="50" charset="0"/>
                <a:ea typeface="+mn-ea"/>
                <a:cs typeface="+mn-cs"/>
              </a:rPr>
              <a:t>Thank You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6E8982-B124-E16A-F120-3E940415973F}"/>
              </a:ext>
            </a:extLst>
          </p:cNvPr>
          <p:cNvCxnSpPr>
            <a:cxnSpLocks/>
          </p:cNvCxnSpPr>
          <p:nvPr userDrawn="1"/>
        </p:nvCxnSpPr>
        <p:spPr>
          <a:xfrm>
            <a:off x="1442581" y="5246255"/>
            <a:ext cx="930683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Graphic 46">
            <a:extLst>
              <a:ext uri="{FF2B5EF4-FFF2-40B4-BE49-F238E27FC236}">
                <a16:creationId xmlns:a16="http://schemas.microsoft.com/office/drawing/2014/main" id="{06B056A2-8426-8FDA-12B8-D2AE0E9F8A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7339"/>
          <a:stretch/>
        </p:blipFill>
        <p:spPr>
          <a:xfrm>
            <a:off x="201963" y="5210774"/>
            <a:ext cx="953118" cy="1458437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5284A2D-2303-E087-DD12-5AD38C79F31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31905" y="5679327"/>
            <a:ext cx="200025" cy="200025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AFB2DFCB-F269-509F-60F5-960BF577904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00180" y="5708871"/>
            <a:ext cx="200025" cy="15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2F55DA-4467-A2A7-D4B1-86BA6A1128D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666" y="985418"/>
            <a:ext cx="2264669" cy="103937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1B0E318-BED2-6101-8D39-4D8C4E4D8091}"/>
              </a:ext>
            </a:extLst>
          </p:cNvPr>
          <p:cNvCxnSpPr>
            <a:cxnSpLocks/>
          </p:cNvCxnSpPr>
          <p:nvPr userDrawn="1"/>
        </p:nvCxnSpPr>
        <p:spPr>
          <a:xfrm>
            <a:off x="4378036" y="2207492"/>
            <a:ext cx="338974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717FA2D-B3D6-4560-5CC5-4CF37A16B98E}"/>
              </a:ext>
            </a:extLst>
          </p:cNvPr>
          <p:cNvSpPr txBox="1"/>
          <p:nvPr userDrawn="1"/>
        </p:nvSpPr>
        <p:spPr>
          <a:xfrm>
            <a:off x="3676458" y="5643809"/>
            <a:ext cx="2195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www.thrivechildevidence.org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463D62-8A0B-B1DB-C787-1EF699E09924}"/>
              </a:ext>
            </a:extLst>
          </p:cNvPr>
          <p:cNvSpPr txBox="1"/>
          <p:nvPr userDrawn="1"/>
        </p:nvSpPr>
        <p:spPr>
          <a:xfrm>
            <a:off x="6576675" y="5643809"/>
            <a:ext cx="2530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thriveprogramme@opml.co.uk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357C5F-844E-7527-6657-BBF85476F33B}"/>
              </a:ext>
            </a:extLst>
          </p:cNvPr>
          <p:cNvGrpSpPr/>
          <p:nvPr userDrawn="1"/>
        </p:nvGrpSpPr>
        <p:grpSpPr>
          <a:xfrm>
            <a:off x="1090634" y="3952012"/>
            <a:ext cx="10010733" cy="1057779"/>
            <a:chOff x="0" y="0"/>
            <a:chExt cx="5829300" cy="615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948D138-FEC7-B2EB-C909-86DF28C149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82550"/>
              <a:ext cx="567055" cy="4495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CB04916-F6F9-5A13-FCDE-9318DFBEA0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5300" y="82550"/>
              <a:ext cx="1524000" cy="47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9163BBD-0C67-C95B-AB95-098F438D53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29"/>
            <a:stretch/>
          </p:blipFill>
          <p:spPr bwMode="auto">
            <a:xfrm>
              <a:off x="1308100" y="0"/>
              <a:ext cx="1270000" cy="61595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4592A47-A758-36D4-F665-72812BE354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3450" y="82550"/>
              <a:ext cx="831850" cy="4679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257B723-213B-6035-FF52-406001B6211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581" b="22581"/>
            <a:stretch/>
          </p:blipFill>
          <p:spPr bwMode="auto">
            <a:xfrm>
              <a:off x="0" y="114300"/>
              <a:ext cx="1250315" cy="4572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10576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740BC9-B194-D778-B052-DB70D6BA33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E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2DA347-3655-6CEB-86AA-E845369F28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" y="1249388"/>
            <a:ext cx="6217920" cy="47244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2200A9-015D-0E91-BA7F-3CAF0A095225}"/>
              </a:ext>
            </a:extLst>
          </p:cNvPr>
          <p:cNvSpPr/>
          <p:nvPr userDrawn="1"/>
        </p:nvSpPr>
        <p:spPr>
          <a:xfrm>
            <a:off x="6218620" y="1244138"/>
            <a:ext cx="5973380" cy="4729480"/>
          </a:xfrm>
          <a:prstGeom prst="rect">
            <a:avLst/>
          </a:prstGeom>
          <a:solidFill>
            <a:srgbClr val="04987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5353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C3EC0D-191E-F2D9-47E9-FADD366BAAE5}"/>
              </a:ext>
            </a:extLst>
          </p:cNvPr>
          <p:cNvSpPr/>
          <p:nvPr userDrawn="1"/>
        </p:nvSpPr>
        <p:spPr>
          <a:xfrm>
            <a:off x="-2" y="5958101"/>
            <a:ext cx="12192000" cy="79707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94C2E-2A73-E1B9-D7F0-97AA11676F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0825" y="2967126"/>
            <a:ext cx="1812925" cy="412994"/>
          </a:xfrm>
        </p:spPr>
        <p:txBody>
          <a:bodyPr>
            <a:normAutofit/>
          </a:bodyPr>
          <a:lstStyle>
            <a:lvl1pPr marL="0" indent="0">
              <a:buNone/>
              <a:defRPr lang="en-US" sz="28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en-US" sz="2800" b="1" kern="1200" dirty="0">
                <a:solidFill>
                  <a:srgbClr val="FFF3E5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01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76ABB6-5FF0-FA57-675F-0DC249166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1546" y="3530985"/>
            <a:ext cx="4094163" cy="518461"/>
          </a:xfrm>
        </p:spPr>
        <p:txBody>
          <a:bodyPr>
            <a:noAutofit/>
          </a:bodyPr>
          <a:lstStyle>
            <a:lvl1pPr marL="0" indent="0">
              <a:buNone/>
              <a:defRPr lang="en-US" sz="32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Section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DA99A3-C4F4-8853-8611-ED9CC2761B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0825" y="4227581"/>
            <a:ext cx="4094163" cy="1495425"/>
          </a:xfrm>
        </p:spPr>
        <p:txBody>
          <a:bodyPr>
            <a:noAutofit/>
          </a:bodyPr>
          <a:lstStyle>
            <a:lvl1pPr marL="0" indent="0">
              <a:buNone/>
              <a:defRPr lang="en-US" sz="1400" kern="1200" dirty="0">
                <a:solidFill>
                  <a:srgbClr val="FFF3E5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7D4E6C-80A8-742C-05D6-804B354E2FF1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F491E7-891D-9894-A9A1-A2D0A09C9656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3AF98A-7D1D-DC54-971D-791057113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746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CED25CDA-C8EC-81F5-8F4D-C69EC9697E96}"/>
              </a:ext>
            </a:extLst>
          </p:cNvPr>
          <p:cNvSpPr/>
          <p:nvPr userDrawn="1"/>
        </p:nvSpPr>
        <p:spPr>
          <a:xfrm>
            <a:off x="-12283" y="0"/>
            <a:ext cx="12216565" cy="6858000"/>
          </a:xfrm>
          <a:prstGeom prst="rect">
            <a:avLst/>
          </a:prstGeom>
          <a:solidFill>
            <a:srgbClr val="DBEAB7">
              <a:alpha val="20000"/>
            </a:srgbClr>
          </a:solidFill>
          <a:ln w="1047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7AF95E-D80F-CBB2-7247-6FBC3E00A4FB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C16FA20-5562-C1A4-21CF-F0A201EE524F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016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F1749E4-6AD1-F82A-5D1F-C7BFE9F073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r="10496" b="10625"/>
          <a:stretch/>
        </p:blipFill>
        <p:spPr>
          <a:xfrm>
            <a:off x="1023241" y="82154"/>
            <a:ext cx="963235" cy="500199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7EC9A383-2F1C-4E77-822F-5D0E7C8FD845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lide Number Placeholder 8">
            <a:extLst>
              <a:ext uri="{FF2B5EF4-FFF2-40B4-BE49-F238E27FC236}">
                <a16:creationId xmlns:a16="http://schemas.microsoft.com/office/drawing/2014/main" id="{1D03A122-4E89-9196-0324-CED373D3AC47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1241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7D93DD6-F742-FE8A-A96C-96C8FE02588D}"/>
              </a:ext>
            </a:extLst>
          </p:cNvPr>
          <p:cNvSpPr/>
          <p:nvPr userDrawn="1"/>
        </p:nvSpPr>
        <p:spPr>
          <a:xfrm>
            <a:off x="-12283" y="0"/>
            <a:ext cx="12216565" cy="6858000"/>
          </a:xfrm>
          <a:prstGeom prst="rect">
            <a:avLst/>
          </a:prstGeom>
          <a:solidFill>
            <a:srgbClr val="049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CF1A2F1-E96A-2754-18BA-4DAE0A2BADA0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FF48B4B-F77B-C271-8C26-6B4698CD2D59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5BD79A-348D-C550-A06A-905D525FBEBA}"/>
              </a:ext>
            </a:extLst>
          </p:cNvPr>
          <p:cNvSpPr/>
          <p:nvPr userDrawn="1"/>
        </p:nvSpPr>
        <p:spPr>
          <a:xfrm>
            <a:off x="0" y="332253"/>
            <a:ext cx="908767" cy="45719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29FAA8-9F3D-DF70-42F8-86569C186810}"/>
              </a:ext>
            </a:extLst>
          </p:cNvPr>
          <p:cNvSpPr/>
          <p:nvPr userDrawn="1"/>
        </p:nvSpPr>
        <p:spPr>
          <a:xfrm>
            <a:off x="2125980" y="343427"/>
            <a:ext cx="10066020" cy="45719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D5E911-114F-7DB5-773E-EA06F32C92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4" t="20518" r="15472" b="15640"/>
          <a:stretch/>
        </p:blipFill>
        <p:spPr>
          <a:xfrm>
            <a:off x="1011326" y="154222"/>
            <a:ext cx="1008000" cy="41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375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FEFA018-19BF-3514-F0E2-0628FFD3BED2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0F49B0C8-CC5E-96C4-69F8-6DB6C02C8D91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8759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A5C59-0B22-D2E2-7D83-169D18901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21AA6-85A0-55EE-4079-F3ED518AB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77E54-645A-E31B-5D52-4AF21723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CACFD-1323-4D08-8679-C88F654DAF7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5/22/25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4BE35-9866-E20C-9390-08FBA4A3A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761ED-609A-3384-DBEA-2C883F98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3760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E4864D-B1D7-DA57-028C-2811EF6A83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28FCB7-5CA5-FE6E-78B9-488D80A9FA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FEE6D-58D3-7275-836A-140E52B4B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CACFD-1323-4D08-8679-C88F654DAF7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5/22/25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9D7A9-EE4E-2A64-03C5-70D86ABFD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AA3CC-4F77-0F2D-EFF0-C4EA06854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294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740BC9-B194-D778-B052-DB70D6BA33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B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2200A9-015D-0E91-BA7F-3CAF0A095225}"/>
              </a:ext>
            </a:extLst>
          </p:cNvPr>
          <p:cNvSpPr/>
          <p:nvPr userDrawn="1"/>
        </p:nvSpPr>
        <p:spPr>
          <a:xfrm>
            <a:off x="6218620" y="1244138"/>
            <a:ext cx="5973380" cy="4729480"/>
          </a:xfrm>
          <a:prstGeom prst="rect">
            <a:avLst/>
          </a:prstGeom>
          <a:solidFill>
            <a:srgbClr val="04987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5353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C3EC0D-191E-F2D9-47E9-FADD366BAAE5}"/>
              </a:ext>
            </a:extLst>
          </p:cNvPr>
          <p:cNvSpPr/>
          <p:nvPr userDrawn="1"/>
        </p:nvSpPr>
        <p:spPr>
          <a:xfrm>
            <a:off x="-2" y="5958101"/>
            <a:ext cx="12192000" cy="79707"/>
          </a:xfrm>
          <a:prstGeom prst="rect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94C2E-2A73-E1B9-D7F0-97AA11676F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0825" y="2967126"/>
            <a:ext cx="1812925" cy="412994"/>
          </a:xfrm>
        </p:spPr>
        <p:txBody>
          <a:bodyPr>
            <a:normAutofit/>
          </a:bodyPr>
          <a:lstStyle>
            <a:lvl1pPr marL="0" indent="0">
              <a:buNone/>
              <a:defRPr lang="en-US" sz="28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</a:lstStyle>
          <a:p>
            <a:pPr lvl="0"/>
            <a:r>
              <a:rPr lang="en-US" sz="2800" b="1" kern="1200" dirty="0">
                <a:solidFill>
                  <a:srgbClr val="FFF3E5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01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76ABB6-5FF0-FA57-675F-0DC249166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01546" y="3530985"/>
            <a:ext cx="4094163" cy="518461"/>
          </a:xfrm>
        </p:spPr>
        <p:txBody>
          <a:bodyPr>
            <a:noAutofit/>
          </a:bodyPr>
          <a:lstStyle>
            <a:lvl1pPr marL="0" indent="0">
              <a:buNone/>
              <a:defRPr lang="en-US" sz="3200" b="1" kern="1200" dirty="0">
                <a:solidFill>
                  <a:srgbClr val="FFF3E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Section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DA99A3-C4F4-8853-8611-ED9CC2761B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0825" y="4227581"/>
            <a:ext cx="4094163" cy="1495425"/>
          </a:xfrm>
        </p:spPr>
        <p:txBody>
          <a:bodyPr>
            <a:noAutofit/>
          </a:bodyPr>
          <a:lstStyle>
            <a:lvl1pPr marL="0" indent="0">
              <a:buNone/>
              <a:defRPr lang="en-US" sz="1400" kern="1200" dirty="0">
                <a:solidFill>
                  <a:srgbClr val="FFF3E5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8F28E55-FA11-ED5B-5577-8E3BB8681D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4" y="1244600"/>
            <a:ext cx="6218238" cy="4713288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376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CFACB22-8F32-856F-7317-727D54C28A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205" y="228600"/>
            <a:ext cx="11715754" cy="6449423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A07150F-3848-D2D6-E6DD-C7B14747C4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861795"/>
            <a:ext cx="4244975" cy="1997558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6600" kern="1200" dirty="0" smtClean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6600" kern="1200" dirty="0">
                <a:solidFill>
                  <a:srgbClr val="DBEAB7"/>
                </a:solidFill>
                <a:latin typeface="Satoshi Black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0FD477A-A75C-FC3D-3B79-4189E8201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E523574-0B04-4E9F-B3B5-B0EDF31B8C5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7F4311-EFFC-4E05-A0CA-D53F83ADA1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419486"/>
            <a:ext cx="978721" cy="3806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E6EB7B7-5323-DF9E-3079-A534207A6E5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9843" y="6068423"/>
            <a:ext cx="952500" cy="609600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F43B46D8-1A70-B9AE-2CF1-9B914C2FA552}"/>
              </a:ext>
            </a:extLst>
          </p:cNvPr>
          <p:cNvSpPr txBox="1">
            <a:spLocks/>
          </p:cNvSpPr>
          <p:nvPr userDrawn="1"/>
        </p:nvSpPr>
        <p:spPr>
          <a:xfrm>
            <a:off x="8341353" y="3543311"/>
            <a:ext cx="3139447" cy="8607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3600" dirty="0">
                <a:solidFill>
                  <a:srgbClr val="F8FBF1"/>
                </a:solidFill>
                <a:latin typeface="Satoshi" pitchFamily="50" charset="0"/>
              </a:rPr>
              <a:t>Image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082128E-B68E-147E-EF2C-4D4D5C5245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020" y="3377506"/>
            <a:ext cx="8865610" cy="6717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5E62B9A-03A0-3EA9-296F-F925E1BC5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51609"/>
            <a:ext cx="4386263" cy="20462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E0DBF0-CB8E-18B7-232F-14CC305B1A36}"/>
              </a:ext>
            </a:extLst>
          </p:cNvPr>
          <p:cNvCxnSpPr/>
          <p:nvPr userDrawn="1"/>
        </p:nvCxnSpPr>
        <p:spPr>
          <a:xfrm flipH="1">
            <a:off x="10855573" y="6477000"/>
            <a:ext cx="609596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049A6012-3FB8-4D93-A9F8-4B5DBC70149D}"/>
              </a:ext>
            </a:extLst>
          </p:cNvPr>
          <p:cNvSpPr txBox="1">
            <a:spLocks/>
          </p:cNvSpPr>
          <p:nvPr userDrawn="1"/>
        </p:nvSpPr>
        <p:spPr>
          <a:xfrm>
            <a:off x="9217759" y="62761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1800" kern="1200" smtClean="0">
                <a:solidFill>
                  <a:schemeClr val="bg1">
                    <a:lumMod val="85000"/>
                  </a:schemeClr>
                </a:solidFill>
                <a:latin typeface="Satoshi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E523574-0B04-4E9F-B3B5-B0EDF31B8C5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01B98F2B-2DE5-15B4-3F03-357A859831B3}"/>
              </a:ext>
            </a:extLst>
          </p:cNvPr>
          <p:cNvSpPr/>
          <p:nvPr userDrawn="1"/>
        </p:nvSpPr>
        <p:spPr>
          <a:xfrm>
            <a:off x="4712605" y="0"/>
            <a:ext cx="7499275" cy="6831408"/>
          </a:xfrm>
          <a:custGeom>
            <a:avLst/>
            <a:gdLst>
              <a:gd name="connsiteX0" fmla="*/ 0 w 5216060"/>
              <a:gd name="connsiteY0" fmla="*/ 0 h 7296727"/>
              <a:gd name="connsiteX1" fmla="*/ 5216060 w 5216060"/>
              <a:gd name="connsiteY1" fmla="*/ 0 h 7296727"/>
              <a:gd name="connsiteX2" fmla="*/ 5216060 w 5216060"/>
              <a:gd name="connsiteY2" fmla="*/ 7296727 h 7296727"/>
              <a:gd name="connsiteX3" fmla="*/ 0 w 5216060"/>
              <a:gd name="connsiteY3" fmla="*/ 7296727 h 7296727"/>
              <a:gd name="connsiteX4" fmla="*/ 0 w 5216060"/>
              <a:gd name="connsiteY4" fmla="*/ 0 h 7296727"/>
              <a:gd name="connsiteX0" fmla="*/ 2673751 w 7889811"/>
              <a:gd name="connsiteY0" fmla="*/ 0 h 7296727"/>
              <a:gd name="connsiteX1" fmla="*/ 7889811 w 7889811"/>
              <a:gd name="connsiteY1" fmla="*/ 0 h 7296727"/>
              <a:gd name="connsiteX2" fmla="*/ 7889811 w 7889811"/>
              <a:gd name="connsiteY2" fmla="*/ 7296727 h 7296727"/>
              <a:gd name="connsiteX3" fmla="*/ 0 w 7889811"/>
              <a:gd name="connsiteY3" fmla="*/ 6984211 h 7296727"/>
              <a:gd name="connsiteX4" fmla="*/ 2673751 w 7889811"/>
              <a:gd name="connsiteY4" fmla="*/ 0 h 7296727"/>
              <a:gd name="connsiteX0" fmla="*/ 2673751 w 7889811"/>
              <a:gd name="connsiteY0" fmla="*/ 0 h 7042084"/>
              <a:gd name="connsiteX1" fmla="*/ 7889811 w 7889811"/>
              <a:gd name="connsiteY1" fmla="*/ 0 h 7042084"/>
              <a:gd name="connsiteX2" fmla="*/ 7727765 w 7889811"/>
              <a:gd name="connsiteY2" fmla="*/ 7042084 h 7042084"/>
              <a:gd name="connsiteX3" fmla="*/ 0 w 7889811"/>
              <a:gd name="connsiteY3" fmla="*/ 6984211 h 7042084"/>
              <a:gd name="connsiteX4" fmla="*/ 2673751 w 7889811"/>
              <a:gd name="connsiteY4" fmla="*/ 0 h 7042084"/>
              <a:gd name="connsiteX0" fmla="*/ 2673751 w 7889811"/>
              <a:gd name="connsiteY0" fmla="*/ 0 h 6984211"/>
              <a:gd name="connsiteX1" fmla="*/ 7889811 w 7889811"/>
              <a:gd name="connsiteY1" fmla="*/ 0 h 6984211"/>
              <a:gd name="connsiteX2" fmla="*/ 7878236 w 7889811"/>
              <a:gd name="connsiteY2" fmla="*/ 6949486 h 6984211"/>
              <a:gd name="connsiteX3" fmla="*/ 0 w 7889811"/>
              <a:gd name="connsiteY3" fmla="*/ 6984211 h 6984211"/>
              <a:gd name="connsiteX4" fmla="*/ 2673751 w 7889811"/>
              <a:gd name="connsiteY4" fmla="*/ 0 h 698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9811" h="6984211">
                <a:moveTo>
                  <a:pt x="2673751" y="0"/>
                </a:moveTo>
                <a:lnTo>
                  <a:pt x="7889811" y="0"/>
                </a:lnTo>
                <a:cubicBezTo>
                  <a:pt x="7885953" y="2316495"/>
                  <a:pt x="7882094" y="4632991"/>
                  <a:pt x="7878236" y="6949486"/>
                </a:cubicBezTo>
                <a:lnTo>
                  <a:pt x="0" y="6984211"/>
                </a:lnTo>
                <a:lnTo>
                  <a:pt x="2673751" y="0"/>
                </a:lnTo>
                <a:close/>
              </a:path>
            </a:pathLst>
          </a:custGeom>
          <a:solidFill>
            <a:srgbClr val="0099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3512BCA-4C8D-D484-E33E-C3D27C9CD6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2605" y="0"/>
            <a:ext cx="7479396" cy="6831408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37401">
                <a:moveTo>
                  <a:pt x="0" y="7037401"/>
                </a:moveTo>
                <a:lnTo>
                  <a:pt x="2701226" y="0"/>
                </a:lnTo>
                <a:lnTo>
                  <a:pt x="7949437" y="9428"/>
                </a:lnTo>
                <a:cubicBezTo>
                  <a:pt x="7941750" y="2349622"/>
                  <a:pt x="7934064" y="4689817"/>
                  <a:pt x="7926377" y="7030011"/>
                </a:cubicBezTo>
                <a:lnTo>
                  <a:pt x="0" y="7037401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80F47A-6700-D962-5D55-646B222120A5}"/>
              </a:ext>
            </a:extLst>
          </p:cNvPr>
          <p:cNvSpPr/>
          <p:nvPr userDrawn="1"/>
        </p:nvSpPr>
        <p:spPr>
          <a:xfrm>
            <a:off x="-1191491" y="2105891"/>
            <a:ext cx="812800" cy="979054"/>
          </a:xfrm>
          <a:prstGeom prst="rect">
            <a:avLst/>
          </a:prstGeom>
          <a:solidFill>
            <a:srgbClr val="DBEAB7">
              <a:alpha val="20000"/>
            </a:srgbClr>
          </a:solidFill>
          <a:ln w="1047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187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CD3B4D-ADD5-BE4E-E26F-3D86EE04CA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205" y="117961"/>
            <a:ext cx="11715754" cy="644942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915DA-A0E5-4653-10E4-5663A0C4E3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028" y="419487"/>
            <a:ext cx="9405938" cy="671754"/>
          </a:xfrm>
        </p:spPr>
        <p:txBody>
          <a:bodyPr>
            <a:noAutofit/>
          </a:bodyPr>
          <a:lstStyle>
            <a:lvl1pPr marL="0" indent="0"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dirty="0"/>
              <a:t>Text slide, heading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FC853-AE49-6311-17FB-7B1D4CB567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3028" y="1098834"/>
            <a:ext cx="9405938" cy="5270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lvl="0"/>
            <a:r>
              <a:rPr lang="en-US" dirty="0"/>
              <a:t>Sub Heading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D535702-19DA-960F-1735-E1D13B0095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9944" y="401015"/>
            <a:ext cx="650449" cy="252952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4F36422-B96E-2020-B795-E51607A9D5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7A6C54C-CC85-DD13-1E60-06904289BF29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9DF7F231-72B2-3A31-E54E-6C985B44F8A7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3323E4A-A8D2-8A30-3672-3A1015148565}"/>
              </a:ext>
            </a:extLst>
          </p:cNvPr>
          <p:cNvCxnSpPr>
            <a:cxnSpLocks/>
          </p:cNvCxnSpPr>
          <p:nvPr userDrawn="1"/>
        </p:nvCxnSpPr>
        <p:spPr>
          <a:xfrm>
            <a:off x="591134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4921AC-E50C-6D8E-B03B-DC4FAC1641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450" y="1774252"/>
            <a:ext cx="9893300" cy="398519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07394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51E25A3-16DF-0BFF-7133-5E3117DDA9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5205" y="117961"/>
            <a:ext cx="11715754" cy="6449423"/>
          </a:xfrm>
          <a:prstGeom prst="rect">
            <a:avLst/>
          </a:prstGeom>
        </p:spPr>
      </p:pic>
      <p:sp>
        <p:nvSpPr>
          <p:cNvPr id="38" name="Chart Placeholder 37">
            <a:extLst>
              <a:ext uri="{FF2B5EF4-FFF2-40B4-BE49-F238E27FC236}">
                <a16:creationId xmlns:a16="http://schemas.microsoft.com/office/drawing/2014/main" id="{DC5FA449-8765-D589-E13A-F022E95222D3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5809673" y="1788440"/>
            <a:ext cx="5544127" cy="39671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07307BF-46BC-25EB-FD78-E1D127FCB2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182" y="399950"/>
            <a:ext cx="9643760" cy="693965"/>
          </a:xfrm>
        </p:spPr>
        <p:txBody>
          <a:bodyPr>
            <a:noAutofit/>
          </a:bodyPr>
          <a:lstStyle>
            <a:lvl1pPr marL="0" indent="0">
              <a:buNone/>
              <a:defRPr lang="en-US" sz="4000" kern="1200" dirty="0">
                <a:solidFill>
                  <a:srgbClr val="009972"/>
                </a:solidFill>
                <a:latin typeface="Satoshi Black" pitchFamily="50" charset="0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dirty="0"/>
              <a:t>Chart Slide 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45C63-A4DB-29FA-A459-2A653A85DA7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6791" y="1102397"/>
            <a:ext cx="9641149" cy="463550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dirty="0">
                <a:solidFill>
                  <a:srgbClr val="DBB327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Sub Heading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EDF6B5A-8162-99DB-29B7-EB722A1915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39944" y="401015"/>
            <a:ext cx="650449" cy="25295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14D2A7C-B2AF-06B6-43C8-3ABA9C38A2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7339"/>
          <a:stretch/>
        </p:blipFill>
        <p:spPr>
          <a:xfrm flipH="1">
            <a:off x="10857461" y="4815922"/>
            <a:ext cx="1334539" cy="204207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E7A1337-EC0B-A67A-B6A7-526E41900720}"/>
              </a:ext>
            </a:extLst>
          </p:cNvPr>
          <p:cNvSpPr/>
          <p:nvPr userDrawn="1"/>
        </p:nvSpPr>
        <p:spPr>
          <a:xfrm>
            <a:off x="11600873" y="6267751"/>
            <a:ext cx="498763" cy="498763"/>
          </a:xfrm>
          <a:prstGeom prst="ellipse">
            <a:avLst/>
          </a:prstGeom>
          <a:solidFill>
            <a:srgbClr val="DB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7E6BF5A3-F29C-1991-1085-8121FFDB2C7C}"/>
              </a:ext>
            </a:extLst>
          </p:cNvPr>
          <p:cNvSpPr>
            <a:spLocks noGrp="1"/>
          </p:cNvSpPr>
          <p:nvPr userDrawn="1"/>
        </p:nvSpPr>
        <p:spPr>
          <a:xfrm>
            <a:off x="11648364" y="6335929"/>
            <a:ext cx="378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ECC3E25-E2EE-4244-BAD8-B476F9D2D528}" type="slidenum">
              <a:rPr 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82B75F2-4082-1589-742A-53116E8046F9}"/>
              </a:ext>
            </a:extLst>
          </p:cNvPr>
          <p:cNvCxnSpPr>
            <a:cxnSpLocks/>
          </p:cNvCxnSpPr>
          <p:nvPr userDrawn="1"/>
        </p:nvCxnSpPr>
        <p:spPr>
          <a:xfrm>
            <a:off x="600370" y="1093950"/>
            <a:ext cx="111900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659F61-F159-117D-7A3D-A2FF1BAA0C9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4182" y="1788439"/>
            <a:ext cx="5024450" cy="394774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139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463485-A628-FDAD-C1C2-4225E27D2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28A12-FDD7-4730-B1AB-13BB60DF5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8EE26-B38C-99F4-FFF4-027CE665F7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CACFD-1323-4D08-8679-C88F654DAF73}" type="datetimeFigureOut">
              <a:rPr lang="en-US" smtClean="0"/>
              <a:t>5/22/25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F8FE11-3B9B-4E42-CA59-ADBE222E5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9960A-05EA-2FE3-06F6-62E2892F5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C3E25-E2EE-4244-BAD8-B476F9D2D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67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64" r:id="rId4"/>
    <p:sldLayoutId id="2147483665" r:id="rId5"/>
    <p:sldLayoutId id="2147483674" r:id="rId6"/>
    <p:sldLayoutId id="2147483675" r:id="rId7"/>
    <p:sldLayoutId id="2147483652" r:id="rId8"/>
    <p:sldLayoutId id="2147483653" r:id="rId9"/>
    <p:sldLayoutId id="2147483672" r:id="rId10"/>
    <p:sldLayoutId id="2147483673" r:id="rId11"/>
    <p:sldLayoutId id="2147483677" r:id="rId12"/>
    <p:sldLayoutId id="2147483678" r:id="rId13"/>
    <p:sldLayoutId id="2147483654" r:id="rId14"/>
    <p:sldLayoutId id="2147483663" r:id="rId15"/>
    <p:sldLayoutId id="2147483662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463485-A628-FDAD-C1C2-4225E27D2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28A12-FDD7-4730-B1AB-13BB60DF5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8EE26-B38C-99F4-FFF4-027CE665F7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CACFD-1323-4D08-8679-C88F654DAF7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5/22/25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F8FE11-3B9B-4E42-CA59-ADBE222E5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9960A-05EA-2FE3-06F6-62E2892F5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31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463485-A628-FDAD-C1C2-4225E27D2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28A12-FDD7-4730-B1AB-13BB60DF5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8EE26-B38C-99F4-FFF4-027CE665F7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8CACFD-1323-4D08-8679-C88F654DAF7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5/22/25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F8FE11-3B9B-4E42-CA59-ADBE222E5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9960A-05EA-2FE3-06F6-62E2892F5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CC3E25-E2EE-4244-BAD8-B476F9D2D5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2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7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A81D61-B074-6C14-2739-1C989F3BF1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458" y="2568053"/>
            <a:ext cx="6615857" cy="7223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rgbClr val="016E50"/>
                </a:solidFill>
              </a:rPr>
              <a:t>Emerging results from a </a:t>
            </a:r>
            <a:r>
              <a:rPr lang="en-US" sz="2400" b="0" dirty="0" err="1">
                <a:solidFill>
                  <a:srgbClr val="016E50"/>
                </a:solidFill>
              </a:rPr>
              <a:t>Randomised</a:t>
            </a:r>
            <a:r>
              <a:rPr lang="en-US" sz="2400" b="0" dirty="0">
                <a:solidFill>
                  <a:srgbClr val="016E50"/>
                </a:solidFill>
              </a:rPr>
              <a:t> Controlled Trial of parenting and UCT in Tanzania</a:t>
            </a:r>
            <a:endParaRPr lang="en-IN" sz="2400" b="0" dirty="0">
              <a:solidFill>
                <a:srgbClr val="016E50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F21ECC-5A37-B2C3-71F1-35C41A5451D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9458" y="2023090"/>
            <a:ext cx="5429250" cy="499379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16E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Kizazi Kijacho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8ECC3-09F7-170B-EC60-D68463901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15 Jan 2025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203D3C7-EC2F-585B-43E4-41704EB0F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62A5D66-CF36-6789-707B-B847893E0BBF}"/>
              </a:ext>
            </a:extLst>
          </p:cNvPr>
          <p:cNvSpPr txBox="1">
            <a:spLocks/>
          </p:cNvSpPr>
          <p:nvPr/>
        </p:nvSpPr>
        <p:spPr>
          <a:xfrm>
            <a:off x="635288" y="1041770"/>
            <a:ext cx="6394521" cy="3306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 kern="1200">
                <a:solidFill>
                  <a:srgbClr val="0C202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US" sz="2000" dirty="0">
              <a:solidFill>
                <a:srgbClr val="016E50"/>
              </a:solidFill>
            </a:endParaRPr>
          </a:p>
        </p:txBody>
      </p:sp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583703E6-4A18-D1E1-E3A0-AA6A37C02C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1914" y="192586"/>
            <a:ext cx="3106549" cy="1148997"/>
          </a:xfrm>
          <a:prstGeom prst="rect">
            <a:avLst/>
          </a:prstGeom>
        </p:spPr>
      </p:pic>
      <p:pic>
        <p:nvPicPr>
          <p:cNvPr id="14" name="Picture Placeholder 15" descr="A group of women sitting outside with a baby&#10;&#10;Description automatically generated">
            <a:extLst>
              <a:ext uri="{FF2B5EF4-FFF2-40B4-BE49-F238E27FC236}">
                <a16:creationId xmlns:a16="http://schemas.microsoft.com/office/drawing/2014/main" id="{BA13E5ED-B274-6C48-A79E-977D955383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2812" y="1"/>
            <a:ext cx="6129049" cy="6858000"/>
          </a:xfrm>
          <a:custGeom>
            <a:avLst/>
            <a:gdLst>
              <a:gd name="connsiteX0" fmla="*/ 0 w 7889811"/>
              <a:gd name="connsiteY0" fmla="*/ 6984210 h 6984210"/>
              <a:gd name="connsiteX1" fmla="*/ 1746053 w 7889811"/>
              <a:gd name="connsiteY1" fmla="*/ 0 h 6984210"/>
              <a:gd name="connsiteX2" fmla="*/ 7889811 w 7889811"/>
              <a:gd name="connsiteY2" fmla="*/ 0 h 6984210"/>
              <a:gd name="connsiteX3" fmla="*/ 6143759 w 7889811"/>
              <a:gd name="connsiteY3" fmla="*/ 6984210 h 6984210"/>
              <a:gd name="connsiteX4" fmla="*/ 0 w 7889811"/>
              <a:gd name="connsiteY4" fmla="*/ 6984210 h 6984210"/>
              <a:gd name="connsiteX0" fmla="*/ 0 w 8868865"/>
              <a:gd name="connsiteY0" fmla="*/ 6974974 h 6984210"/>
              <a:gd name="connsiteX1" fmla="*/ 2725107 w 8868865"/>
              <a:gd name="connsiteY1" fmla="*/ 0 h 6984210"/>
              <a:gd name="connsiteX2" fmla="*/ 8868865 w 8868865"/>
              <a:gd name="connsiteY2" fmla="*/ 0 h 6984210"/>
              <a:gd name="connsiteX3" fmla="*/ 7122813 w 8868865"/>
              <a:gd name="connsiteY3" fmla="*/ 6984210 h 6984210"/>
              <a:gd name="connsiteX4" fmla="*/ 0 w 8868865"/>
              <a:gd name="connsiteY4" fmla="*/ 6974974 h 6984210"/>
              <a:gd name="connsiteX0" fmla="*/ 0 w 8868865"/>
              <a:gd name="connsiteY0" fmla="*/ 6974974 h 6974974"/>
              <a:gd name="connsiteX1" fmla="*/ 2725107 w 8868865"/>
              <a:gd name="connsiteY1" fmla="*/ 0 h 6974974"/>
              <a:gd name="connsiteX2" fmla="*/ 8868865 w 8868865"/>
              <a:gd name="connsiteY2" fmla="*/ 0 h 6974974"/>
              <a:gd name="connsiteX3" fmla="*/ 7926377 w 8868865"/>
              <a:gd name="connsiteY3" fmla="*/ 6947264 h 6974974"/>
              <a:gd name="connsiteX4" fmla="*/ 0 w 8868865"/>
              <a:gd name="connsiteY4" fmla="*/ 6974974 h 6974974"/>
              <a:gd name="connsiteX0" fmla="*/ 0 w 7926377"/>
              <a:gd name="connsiteY0" fmla="*/ 6974974 h 6974974"/>
              <a:gd name="connsiteX1" fmla="*/ 2725107 w 7926377"/>
              <a:gd name="connsiteY1" fmla="*/ 0 h 6974974"/>
              <a:gd name="connsiteX2" fmla="*/ 7888477 w 7926377"/>
              <a:gd name="connsiteY2" fmla="*/ 28281 h 6974974"/>
              <a:gd name="connsiteX3" fmla="*/ 7926377 w 7926377"/>
              <a:gd name="connsiteY3" fmla="*/ 6947264 h 6974974"/>
              <a:gd name="connsiteX4" fmla="*/ 0 w 7926377"/>
              <a:gd name="connsiteY4" fmla="*/ 6974974 h 6974974"/>
              <a:gd name="connsiteX0" fmla="*/ 0 w 7926377"/>
              <a:gd name="connsiteY0" fmla="*/ 6956121 h 6956121"/>
              <a:gd name="connsiteX1" fmla="*/ 2640266 w 7926377"/>
              <a:gd name="connsiteY1" fmla="*/ 0 h 6956121"/>
              <a:gd name="connsiteX2" fmla="*/ 7888477 w 7926377"/>
              <a:gd name="connsiteY2" fmla="*/ 9428 h 6956121"/>
              <a:gd name="connsiteX3" fmla="*/ 7926377 w 7926377"/>
              <a:gd name="connsiteY3" fmla="*/ 6928411 h 6956121"/>
              <a:gd name="connsiteX4" fmla="*/ 0 w 7926377"/>
              <a:gd name="connsiteY4" fmla="*/ 6956121 h 6956121"/>
              <a:gd name="connsiteX0" fmla="*/ 0 w 7888477"/>
              <a:gd name="connsiteY0" fmla="*/ 6956121 h 7030011"/>
              <a:gd name="connsiteX1" fmla="*/ 2640266 w 7888477"/>
              <a:gd name="connsiteY1" fmla="*/ 0 h 7030011"/>
              <a:gd name="connsiteX2" fmla="*/ 7888477 w 7888477"/>
              <a:gd name="connsiteY2" fmla="*/ 9428 h 7030011"/>
              <a:gd name="connsiteX3" fmla="*/ 7865417 w 7888477"/>
              <a:gd name="connsiteY3" fmla="*/ 7030011 h 7030011"/>
              <a:gd name="connsiteX4" fmla="*/ 0 w 7888477"/>
              <a:gd name="connsiteY4" fmla="*/ 6956121 h 7030011"/>
              <a:gd name="connsiteX0" fmla="*/ 0 w 7949437"/>
              <a:gd name="connsiteY0" fmla="*/ 7037401 h 7037401"/>
              <a:gd name="connsiteX1" fmla="*/ 2701226 w 7949437"/>
              <a:gd name="connsiteY1" fmla="*/ 0 h 7037401"/>
              <a:gd name="connsiteX2" fmla="*/ 7949437 w 7949437"/>
              <a:gd name="connsiteY2" fmla="*/ 9428 h 7037401"/>
              <a:gd name="connsiteX3" fmla="*/ 7926377 w 7949437"/>
              <a:gd name="connsiteY3" fmla="*/ 7030011 h 7037401"/>
              <a:gd name="connsiteX4" fmla="*/ 0 w 7949437"/>
              <a:gd name="connsiteY4" fmla="*/ 7037401 h 7037401"/>
              <a:gd name="connsiteX0" fmla="*/ 0 w 7949437"/>
              <a:gd name="connsiteY0" fmla="*/ 7027973 h 7027973"/>
              <a:gd name="connsiteX1" fmla="*/ 3420006 w 7949437"/>
              <a:gd name="connsiteY1" fmla="*/ 50 h 7027973"/>
              <a:gd name="connsiteX2" fmla="*/ 7949437 w 7949437"/>
              <a:gd name="connsiteY2" fmla="*/ 0 h 7027973"/>
              <a:gd name="connsiteX3" fmla="*/ 7926377 w 7949437"/>
              <a:gd name="connsiteY3" fmla="*/ 7020583 h 7027973"/>
              <a:gd name="connsiteX4" fmla="*/ 0 w 7949437"/>
              <a:gd name="connsiteY4" fmla="*/ 7027973 h 702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9437" h="7027973">
                <a:moveTo>
                  <a:pt x="0" y="7027973"/>
                </a:moveTo>
                <a:lnTo>
                  <a:pt x="3420006" y="50"/>
                </a:lnTo>
                <a:lnTo>
                  <a:pt x="7949437" y="0"/>
                </a:lnTo>
                <a:cubicBezTo>
                  <a:pt x="7941750" y="2340194"/>
                  <a:pt x="7934064" y="4680389"/>
                  <a:pt x="7926377" y="7020583"/>
                </a:cubicBezTo>
                <a:lnTo>
                  <a:pt x="0" y="7027973"/>
                </a:lnTo>
                <a:close/>
              </a:path>
            </a:pathLst>
          </a:custGeom>
        </p:spPr>
      </p:pic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3C17D52-553A-ADD1-69F2-8B0AAC17208A}"/>
              </a:ext>
            </a:extLst>
          </p:cNvPr>
          <p:cNvSpPr txBox="1">
            <a:spLocks/>
          </p:cNvSpPr>
          <p:nvPr/>
        </p:nvSpPr>
        <p:spPr>
          <a:xfrm>
            <a:off x="929829" y="3997587"/>
            <a:ext cx="5071027" cy="1287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Joint work with Bet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Caeyers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Ingvild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Almas,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Orazio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Attanasio, Theresa Betancourt, Marc Bornstein,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Tillmann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Eymess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,, Pamela Jervis,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Honorati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Masanja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Costas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Meghir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Pallavi Prabhakar, Charlotte </a:t>
            </a:r>
            <a:r>
              <a:rPr lang="en-GB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Ringdal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57EE0D8-72DC-8F89-E11B-73BA399AE38E}"/>
              </a:ext>
            </a:extLst>
          </p:cNvPr>
          <p:cNvSpPr txBox="1">
            <a:spLocks/>
          </p:cNvSpPr>
          <p:nvPr/>
        </p:nvSpPr>
        <p:spPr>
          <a:xfrm>
            <a:off x="531376" y="3582998"/>
            <a:ext cx="6288643" cy="2608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IN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Ester 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Elisaria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</a:t>
            </a:r>
            <a:r>
              <a:rPr lang="en-GB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Ifakara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Health Institute 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BF21ECC-5A37-B2C3-71F1-35C41A5451DC}"/>
              </a:ext>
            </a:extLst>
          </p:cNvPr>
          <p:cNvSpPr txBox="1">
            <a:spLocks/>
          </p:cNvSpPr>
          <p:nvPr/>
        </p:nvSpPr>
        <p:spPr>
          <a:xfrm>
            <a:off x="961072" y="5103864"/>
            <a:ext cx="5429250" cy="499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 kern="1200">
                <a:solidFill>
                  <a:srgbClr val="0C2025"/>
                </a:solidFill>
                <a:latin typeface="Satoshi Black" pitchFamily="50" charset="0"/>
                <a:ea typeface="+mn-ea"/>
                <a:cs typeface="Poppins" panose="000005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>
                <a:solidFill>
                  <a:schemeClr val="accent6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Malezi</a:t>
            </a:r>
            <a:r>
              <a:rPr lang="en-US" sz="2800" dirty="0">
                <a:solidFill>
                  <a:schemeClr val="accent6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Summit May 2025</a:t>
            </a:r>
          </a:p>
        </p:txBody>
      </p:sp>
    </p:spTree>
    <p:extLst>
      <p:ext uri="{BB962C8B-B14F-4D97-AF65-F5344CB8AC3E}">
        <p14:creationId xmlns:p14="http://schemas.microsoft.com/office/powerpoint/2010/main" val="3582289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52AB5-8A60-2198-5DA7-876465AC5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6E3E0A0A-0A4D-CE30-C60C-6553882953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B8AEDE2-196B-B6FB-BD92-479758223BCA}"/>
              </a:ext>
            </a:extLst>
          </p:cNvPr>
          <p:cNvSpPr/>
          <p:nvPr/>
        </p:nvSpPr>
        <p:spPr>
          <a:xfrm>
            <a:off x="383020" y="1553800"/>
            <a:ext cx="6018289" cy="373772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35FF904-6AD3-152A-21D4-D02420E45697}"/>
              </a:ext>
            </a:extLst>
          </p:cNvPr>
          <p:cNvGrpSpPr/>
          <p:nvPr/>
        </p:nvGrpSpPr>
        <p:grpSpPr>
          <a:xfrm>
            <a:off x="3174556" y="2885880"/>
            <a:ext cx="6147688" cy="1391040"/>
            <a:chOff x="0" y="3905295"/>
            <a:chExt cx="6147688" cy="13910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4E98CAE-6E61-1854-E36D-1C77AF1B6753}"/>
                </a:ext>
              </a:extLst>
            </p:cNvPr>
            <p:cNvSpPr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C15DAD-03E4-9DDB-7D6E-1154F272CFF8}"/>
                </a:ext>
              </a:extLst>
            </p:cNvPr>
            <p:cNvSpPr txBox="1"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5189" tIns="22860" rIns="128016" bIns="2286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endParaRPr lang="en-GB" sz="1600" kern="1200" dirty="0"/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CF7DA6B-E91C-F606-36FE-E1266A7370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Parenting program curriculum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36C51100-081D-4B7E-AEC9-EEA44C165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131233"/>
              </p:ext>
            </p:extLst>
          </p:nvPr>
        </p:nvGraphicFramePr>
        <p:xfrm>
          <a:off x="383020" y="2021400"/>
          <a:ext cx="11638972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0620">
                  <a:extLst>
                    <a:ext uri="{9D8B030D-6E8A-4147-A177-3AD203B41FA5}">
                      <a16:colId xmlns:a16="http://schemas.microsoft.com/office/drawing/2014/main" val="3252688846"/>
                    </a:ext>
                  </a:extLst>
                </a:gridCol>
                <a:gridCol w="3528447">
                  <a:extLst>
                    <a:ext uri="{9D8B030D-6E8A-4147-A177-3AD203B41FA5}">
                      <a16:colId xmlns:a16="http://schemas.microsoft.com/office/drawing/2014/main" val="1648778046"/>
                    </a:ext>
                  </a:extLst>
                </a:gridCol>
                <a:gridCol w="3209905">
                  <a:extLst>
                    <a:ext uri="{9D8B030D-6E8A-4147-A177-3AD203B41FA5}">
                      <a16:colId xmlns:a16="http://schemas.microsoft.com/office/drawing/2014/main" val="16173865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SE" dirty="0"/>
                        <a:t>ANC</a:t>
                      </a:r>
                    </a:p>
                  </a:txBody>
                  <a:tcPr>
                    <a:solidFill>
                      <a:srgbClr val="DBB32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E" dirty="0"/>
                        <a:t>PNC</a:t>
                      </a:r>
                    </a:p>
                  </a:txBody>
                  <a:tcPr>
                    <a:solidFill>
                      <a:srgbClr val="DBB32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E" dirty="0"/>
                        <a:t>Child</a:t>
                      </a:r>
                    </a:p>
                  </a:txBody>
                  <a:tcPr>
                    <a:solidFill>
                      <a:srgbClr val="DBB32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8826161"/>
                  </a:ext>
                </a:extLst>
              </a:tr>
              <a:tr h="4096785">
                <a:tc>
                  <a:txBody>
                    <a:bodyPr/>
                    <a:lstStyle/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Pregnancy danger signs screening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ANC clinic attendance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Nutrition counselling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Birth preparedness 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HIV/AIDS and Prevention of Mother-To-Child HIV transmission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Malaria prevention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Breastfeeding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Gender issues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Postpartum physiological changes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Postpartum physiological care for mother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Postpartum danger signs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Immediate Newborn Care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Newborn care danger signs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Family planning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Early Stimulation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Harmful habits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WASH</a:t>
                      </a: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Postpartum danger signs screening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Nutrition counseling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HIV/AIDS and Prevention of Mother-To-Child HIV and follow-up for HIV-exposed infant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Malaria prevention</a:t>
                      </a:r>
                    </a:p>
                    <a:p>
                      <a:pPr marL="180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Postpartum physiological changes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Postpartum physiological care for mother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Family planning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WASH</a:t>
                      </a:r>
                      <a:endParaRPr lang="en-SE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Neonatal danger sign screening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Toddler danger sign screening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Essential Newborn care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Breastfeeding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Complementary feeding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Kangaroo mother care skin-to-skin counselling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Malnutrition/anemia screening (MUAC) measurement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Immunizations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Child safety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Malaria prevention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Care for Child Development (stimulation) (e.g. play, communication, problem solving, responsiveness, disciplining/rewarding)</a:t>
                      </a:r>
                    </a:p>
                    <a:p>
                      <a:pPr marL="180000" lvl="1" algn="l" defTabSz="914400" rtl="0" eaLnBrk="1" latinLnBrk="0" hangingPunct="1"/>
                      <a:r>
                        <a:rPr lang="en-SE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Child development assessment</a:t>
                      </a:r>
                    </a:p>
                    <a:p>
                      <a:pPr marL="457200" lvl="1" algn="l" defTabSz="914400" rtl="0" eaLnBrk="1" latinLnBrk="0" hangingPunct="1"/>
                      <a:endParaRPr lang="en-SE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0178454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081CF04E-A5BF-A7D6-8F7E-CB7586DD31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6214" y="755364"/>
            <a:ext cx="1599763" cy="15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4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E6690-ED9D-2823-B5AC-B8417A353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56D80D1B-0305-5BC9-6B0A-388FF700BD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0618" y="193439"/>
            <a:ext cx="1674433" cy="619311"/>
          </a:xfrm>
          <a:prstGeom prst="rect">
            <a:avLst/>
          </a:prstGeom>
        </p:spPr>
      </p:pic>
      <p:pic>
        <p:nvPicPr>
          <p:cNvPr id="16" name="Picture 15" descr="A person holding a cell phone&#10;&#10;Description automatically generated">
            <a:extLst>
              <a:ext uri="{FF2B5EF4-FFF2-40B4-BE49-F238E27FC236}">
                <a16:creationId xmlns:a16="http://schemas.microsoft.com/office/drawing/2014/main" id="{BF1B59BA-E3CB-EE6B-BE1C-BB5668BB85D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4816" y="2378317"/>
            <a:ext cx="3644520" cy="292588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52EA93-138E-3EFF-42F8-21EC85919588}"/>
              </a:ext>
            </a:extLst>
          </p:cNvPr>
          <p:cNvSpPr/>
          <p:nvPr/>
        </p:nvSpPr>
        <p:spPr>
          <a:xfrm>
            <a:off x="383020" y="1553800"/>
            <a:ext cx="6018289" cy="373772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E2B725E-DEA6-93DD-4E0C-2A280B920E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Parenting program in action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E4BCC0-4CE0-CEBC-CDAD-A7C0ABFD56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42" y="1494720"/>
            <a:ext cx="2591552" cy="4943793"/>
          </a:xfrm>
          <a:prstGeom prst="rect">
            <a:avLst/>
          </a:prstGeom>
          <a:ln>
            <a:solidFill>
              <a:srgbClr val="002060"/>
            </a:solidFill>
          </a:ln>
          <a:effectLst>
            <a:softEdge rad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4458" y="4168754"/>
            <a:ext cx="4376458" cy="26154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4458" y="956501"/>
            <a:ext cx="4109060" cy="334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276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52164-F37C-7ABF-8099-885A63590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P1#y2">
            <a:extLst>
              <a:ext uri="{FF2B5EF4-FFF2-40B4-BE49-F238E27FC236}">
                <a16:creationId xmlns:a16="http://schemas.microsoft.com/office/drawing/2014/main" id="{226D55B5-7479-C2B6-4FC7-9A154C07CC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7955" y="216842"/>
            <a:ext cx="1555535" cy="575335"/>
          </a:xfrm>
          <a:prstGeom prst="rect">
            <a:avLst/>
          </a:prstGeom>
        </p:spPr>
      </p:pic>
      <p:sp>
        <p:nvSpPr>
          <p:cNvPr id="4" name="Bevel 3">
            <a:extLst>
              <a:ext uri="{FF2B5EF4-FFF2-40B4-BE49-F238E27FC236}">
                <a16:creationId xmlns:a16="http://schemas.microsoft.com/office/drawing/2014/main" id="{3295AB4E-3303-AE0A-4C7E-56F6BA677929}"/>
              </a:ext>
            </a:extLst>
          </p:cNvPr>
          <p:cNvSpPr/>
          <p:nvPr/>
        </p:nvSpPr>
        <p:spPr>
          <a:xfrm>
            <a:off x="255373" y="1149176"/>
            <a:ext cx="2228336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Inputs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8A546D88-E024-C97A-CE1C-FB4E0075F465}"/>
              </a:ext>
            </a:extLst>
          </p:cNvPr>
          <p:cNvSpPr/>
          <p:nvPr/>
        </p:nvSpPr>
        <p:spPr>
          <a:xfrm>
            <a:off x="2895601" y="1143723"/>
            <a:ext cx="1816443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Outputs</a:t>
            </a:r>
          </a:p>
        </p:txBody>
      </p:sp>
      <p:sp>
        <p:nvSpPr>
          <p:cNvPr id="6" name="Bevel 5">
            <a:extLst>
              <a:ext uri="{FF2B5EF4-FFF2-40B4-BE49-F238E27FC236}">
                <a16:creationId xmlns:a16="http://schemas.microsoft.com/office/drawing/2014/main" id="{146D7EC4-1B17-2AB3-164B-2703E627469F}"/>
              </a:ext>
            </a:extLst>
          </p:cNvPr>
          <p:cNvSpPr/>
          <p:nvPr/>
        </p:nvSpPr>
        <p:spPr>
          <a:xfrm>
            <a:off x="5227162" y="1143723"/>
            <a:ext cx="1964723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Drivers parental behavior</a:t>
            </a:r>
          </a:p>
        </p:txBody>
      </p:sp>
      <p:sp>
        <p:nvSpPr>
          <p:cNvPr id="7" name="Bevel 6">
            <a:extLst>
              <a:ext uri="{FF2B5EF4-FFF2-40B4-BE49-F238E27FC236}">
                <a16:creationId xmlns:a16="http://schemas.microsoft.com/office/drawing/2014/main" id="{094E3E8D-DA26-34B7-0997-F86C24F0559A}"/>
              </a:ext>
            </a:extLst>
          </p:cNvPr>
          <p:cNvSpPr/>
          <p:nvPr/>
        </p:nvSpPr>
        <p:spPr>
          <a:xfrm>
            <a:off x="7499617" y="1125204"/>
            <a:ext cx="2228336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Parental behavior</a:t>
            </a:r>
          </a:p>
        </p:txBody>
      </p:sp>
      <p:sp>
        <p:nvSpPr>
          <p:cNvPr id="8" name="Bevel 7">
            <a:extLst>
              <a:ext uri="{FF2B5EF4-FFF2-40B4-BE49-F238E27FC236}">
                <a16:creationId xmlns:a16="http://schemas.microsoft.com/office/drawing/2014/main" id="{2969B353-0BD7-AB1A-9290-7B1F05D4FDAE}"/>
              </a:ext>
            </a:extLst>
          </p:cNvPr>
          <p:cNvSpPr/>
          <p:nvPr/>
        </p:nvSpPr>
        <p:spPr>
          <a:xfrm>
            <a:off x="10106891" y="1143723"/>
            <a:ext cx="1816443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Outcomes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21FA17-2B08-9C54-2AFE-50C192BAEAF3}"/>
              </a:ext>
            </a:extLst>
          </p:cNvPr>
          <p:cNvSpPr txBox="1"/>
          <p:nvPr/>
        </p:nvSpPr>
        <p:spPr>
          <a:xfrm>
            <a:off x="255373" y="2508422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Digital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087720-C675-A8AE-B7B3-659366036DAD}"/>
              </a:ext>
            </a:extLst>
          </p:cNvPr>
          <p:cNvSpPr txBox="1"/>
          <p:nvPr/>
        </p:nvSpPr>
        <p:spPr>
          <a:xfrm>
            <a:off x="255372" y="2955336"/>
            <a:ext cx="2228336" cy="830997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Equipment (flipbooks, backpacks, phones, </a:t>
            </a:r>
          </a:p>
          <a:p>
            <a:r>
              <a:rPr lang="en-US" sz="1600" dirty="0"/>
              <a:t>t-shirts, etc.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BD8F01-2B95-2F24-5E9A-B169E8956D16}"/>
              </a:ext>
            </a:extLst>
          </p:cNvPr>
          <p:cNvSpPr txBox="1"/>
          <p:nvPr/>
        </p:nvSpPr>
        <p:spPr>
          <a:xfrm>
            <a:off x="255372" y="3905989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CHW training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C58706-F010-1B39-9682-718164ECC8E6}"/>
              </a:ext>
            </a:extLst>
          </p:cNvPr>
          <p:cNvSpPr txBox="1"/>
          <p:nvPr/>
        </p:nvSpPr>
        <p:spPr>
          <a:xfrm>
            <a:off x="255372" y="4364199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Stipends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3851E4-8649-20E9-16BA-D030873FB196}"/>
              </a:ext>
            </a:extLst>
          </p:cNvPr>
          <p:cNvSpPr txBox="1"/>
          <p:nvPr/>
        </p:nvSpPr>
        <p:spPr>
          <a:xfrm>
            <a:off x="255372" y="4817989"/>
            <a:ext cx="2228336" cy="584775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HCW supervision forms + dashboards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829222-7C56-0E62-6256-9726EEF113B3}"/>
              </a:ext>
            </a:extLst>
          </p:cNvPr>
          <p:cNvSpPr txBox="1"/>
          <p:nvPr/>
        </p:nvSpPr>
        <p:spPr>
          <a:xfrm>
            <a:off x="2718487" y="2506058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Home visits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B2D1F7-2897-CF0D-F1BF-FF3B853FB6A1}"/>
              </a:ext>
            </a:extLst>
          </p:cNvPr>
          <p:cNvSpPr txBox="1"/>
          <p:nvPr/>
        </p:nvSpPr>
        <p:spPr>
          <a:xfrm>
            <a:off x="2718486" y="3086116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Group sessions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1EFED6-6A65-EEB9-8865-165DF5B40702}"/>
              </a:ext>
            </a:extLst>
          </p:cNvPr>
          <p:cNvSpPr txBox="1"/>
          <p:nvPr/>
        </p:nvSpPr>
        <p:spPr>
          <a:xfrm>
            <a:off x="2716052" y="4364199"/>
            <a:ext cx="2228336" cy="584775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Quality monthly supervision by HCWs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00B615-1859-C2E3-6FD1-F3A3089DABEC}"/>
              </a:ext>
            </a:extLst>
          </p:cNvPr>
          <p:cNvSpPr txBox="1"/>
          <p:nvPr/>
        </p:nvSpPr>
        <p:spPr>
          <a:xfrm>
            <a:off x="255372" y="5510204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HCW training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4F2656-2999-6550-7987-C231896C63B7}"/>
              </a:ext>
            </a:extLst>
          </p:cNvPr>
          <p:cNvSpPr txBox="1"/>
          <p:nvPr/>
        </p:nvSpPr>
        <p:spPr>
          <a:xfrm>
            <a:off x="5095356" y="2516665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Trust in CHWs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0EA67E-AC5A-4102-2EC3-9D3615BC5E78}"/>
              </a:ext>
            </a:extLst>
          </p:cNvPr>
          <p:cNvSpPr txBox="1"/>
          <p:nvPr/>
        </p:nvSpPr>
        <p:spPr>
          <a:xfrm>
            <a:off x="5111576" y="3028292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ECD knowledge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F8F6C0-80C7-F864-3342-74BCFAFA73AE}"/>
              </a:ext>
            </a:extLst>
          </p:cNvPr>
          <p:cNvSpPr txBox="1"/>
          <p:nvPr/>
        </p:nvSpPr>
        <p:spPr>
          <a:xfrm>
            <a:off x="5111576" y="3539919"/>
            <a:ext cx="2228336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Preferences and beliefs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C4672A-CCBB-4721-EA65-064CE65EABCE}"/>
              </a:ext>
            </a:extLst>
          </p:cNvPr>
          <p:cNvSpPr txBox="1"/>
          <p:nvPr/>
        </p:nvSpPr>
        <p:spPr>
          <a:xfrm>
            <a:off x="5111576" y="4325148"/>
            <a:ext cx="2228336" cy="584775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Caregiver mental wellbeing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296051-9713-E965-A458-8E59023F7FD8}"/>
              </a:ext>
            </a:extLst>
          </p:cNvPr>
          <p:cNvSpPr txBox="1"/>
          <p:nvPr/>
        </p:nvSpPr>
        <p:spPr>
          <a:xfrm>
            <a:off x="7480021" y="3698866"/>
            <a:ext cx="2447146" cy="584775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Use health services (ANC, PNC, Child)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0A4FB5-A284-C30A-ACAB-E98F5304BB4E}"/>
              </a:ext>
            </a:extLst>
          </p:cNvPr>
          <p:cNvSpPr txBox="1"/>
          <p:nvPr/>
        </p:nvSpPr>
        <p:spPr>
          <a:xfrm>
            <a:off x="7437077" y="2502849"/>
            <a:ext cx="2479587" cy="1077218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Parenting practices (e.g. stimulating activities, availability of play material, responsive caregiving, etc.)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2B4C01-40AF-7EA1-0D35-8EA76C09526E}"/>
              </a:ext>
            </a:extLst>
          </p:cNvPr>
          <p:cNvSpPr txBox="1"/>
          <p:nvPr/>
        </p:nvSpPr>
        <p:spPr>
          <a:xfrm>
            <a:off x="10104283" y="2508123"/>
            <a:ext cx="1931198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Cognition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29399A-CC35-0BE2-6CCD-88F9DD9AC58C}"/>
              </a:ext>
            </a:extLst>
          </p:cNvPr>
          <p:cNvSpPr txBox="1"/>
          <p:nvPr/>
        </p:nvSpPr>
        <p:spPr>
          <a:xfrm>
            <a:off x="10121697" y="3001351"/>
            <a:ext cx="1931198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Speech and language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519D4F-03B3-33C0-ED8F-8A6FFCF1F6BC}"/>
              </a:ext>
            </a:extLst>
          </p:cNvPr>
          <p:cNvSpPr txBox="1"/>
          <p:nvPr/>
        </p:nvSpPr>
        <p:spPr>
          <a:xfrm>
            <a:off x="10121697" y="3494579"/>
            <a:ext cx="1931198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Socio-emotional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E9A76F-275F-4D2C-368B-AEBBCE970694}"/>
              </a:ext>
            </a:extLst>
          </p:cNvPr>
          <p:cNvSpPr txBox="1"/>
          <p:nvPr/>
        </p:nvSpPr>
        <p:spPr>
          <a:xfrm>
            <a:off x="10121697" y="3969176"/>
            <a:ext cx="1931198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Physical growth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E25E73-3B7F-C1D2-102F-917E9AE82E0B}"/>
              </a:ext>
            </a:extLst>
          </p:cNvPr>
          <p:cNvSpPr txBox="1"/>
          <p:nvPr/>
        </p:nvSpPr>
        <p:spPr>
          <a:xfrm>
            <a:off x="10134968" y="4438290"/>
            <a:ext cx="1931198" cy="584775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Motor skills (from age 2)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ED04B72-7E7A-035D-FE01-0C4060A0E67B}"/>
              </a:ext>
            </a:extLst>
          </p:cNvPr>
          <p:cNvSpPr/>
          <p:nvPr/>
        </p:nvSpPr>
        <p:spPr>
          <a:xfrm>
            <a:off x="5111576" y="2174789"/>
            <a:ext cx="2212116" cy="234779"/>
          </a:xfrm>
          <a:prstGeom prst="rect">
            <a:avLst/>
          </a:prstGeom>
          <a:solidFill>
            <a:srgbClr val="7FBD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Improvements in…..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D7EB339-D4E6-780A-26FE-43E2511A0227}"/>
              </a:ext>
            </a:extLst>
          </p:cNvPr>
          <p:cNvSpPr/>
          <p:nvPr/>
        </p:nvSpPr>
        <p:spPr>
          <a:xfrm>
            <a:off x="7553160" y="2153397"/>
            <a:ext cx="2212116" cy="234779"/>
          </a:xfrm>
          <a:prstGeom prst="rect">
            <a:avLst/>
          </a:prstGeom>
          <a:solidFill>
            <a:srgbClr val="7FBD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Improvements in…..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D74289D-7D5F-61B7-31AF-C3A6E8A1EE80}"/>
              </a:ext>
            </a:extLst>
          </p:cNvPr>
          <p:cNvSpPr/>
          <p:nvPr/>
        </p:nvSpPr>
        <p:spPr>
          <a:xfrm>
            <a:off x="9935339" y="2168804"/>
            <a:ext cx="2212116" cy="234779"/>
          </a:xfrm>
          <a:prstGeom prst="rect">
            <a:avLst/>
          </a:prstGeom>
          <a:solidFill>
            <a:srgbClr val="7FBD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Improvements in…..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59159B2-306D-1C67-535B-C3C256DC3AD0}"/>
              </a:ext>
            </a:extLst>
          </p:cNvPr>
          <p:cNvSpPr txBox="1"/>
          <p:nvPr/>
        </p:nvSpPr>
        <p:spPr>
          <a:xfrm>
            <a:off x="255372" y="6201898"/>
            <a:ext cx="2228336" cy="338554"/>
          </a:xfrm>
          <a:prstGeom prst="rect">
            <a:avLst/>
          </a:prstGeom>
          <a:solidFill>
            <a:schemeClr val="accent3">
              <a:lumMod val="40000"/>
              <a:lumOff val="60000"/>
              <a:alpha val="39812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UCT transfers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F5B8D0-0F09-7E7B-8CE5-3DEA3F8EC328}"/>
              </a:ext>
            </a:extLst>
          </p:cNvPr>
          <p:cNvSpPr txBox="1"/>
          <p:nvPr/>
        </p:nvSpPr>
        <p:spPr>
          <a:xfrm>
            <a:off x="2689654" y="5909510"/>
            <a:ext cx="2228336" cy="830997"/>
          </a:xfrm>
          <a:prstGeom prst="rect">
            <a:avLst/>
          </a:prstGeom>
          <a:solidFill>
            <a:schemeClr val="accent3">
              <a:lumMod val="40000"/>
              <a:lumOff val="60000"/>
              <a:alpha val="39812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Increased father/mother/HH income &amp; expenditures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1F9F82-254B-5727-625A-8C71452353AE}"/>
              </a:ext>
            </a:extLst>
          </p:cNvPr>
          <p:cNvSpPr txBox="1"/>
          <p:nvPr/>
        </p:nvSpPr>
        <p:spPr>
          <a:xfrm>
            <a:off x="5111576" y="5110377"/>
            <a:ext cx="2228336" cy="830997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Women empowerment and intra-HH decision making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2E72D1-DD7F-67A0-EC95-C32CC13234CD}"/>
              </a:ext>
            </a:extLst>
          </p:cNvPr>
          <p:cNvSpPr txBox="1"/>
          <p:nvPr/>
        </p:nvSpPr>
        <p:spPr>
          <a:xfrm>
            <a:off x="5012280" y="4219280"/>
            <a:ext cx="2435442" cy="1982618"/>
          </a:xfrm>
          <a:prstGeom prst="rect">
            <a:avLst/>
          </a:prstGeom>
          <a:solidFill>
            <a:schemeClr val="accent3">
              <a:lumMod val="40000"/>
              <a:lumOff val="60000"/>
              <a:alpha val="2500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6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1BC2C5-6D8E-66FE-079C-AA5A14F7579C}"/>
              </a:ext>
            </a:extLst>
          </p:cNvPr>
          <p:cNvSpPr txBox="1"/>
          <p:nvPr/>
        </p:nvSpPr>
        <p:spPr>
          <a:xfrm>
            <a:off x="7489771" y="4470459"/>
            <a:ext cx="2461022" cy="338554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IPV and VAC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3E3DBFB-69E8-5E12-280F-8E06D3540EE4}"/>
              </a:ext>
            </a:extLst>
          </p:cNvPr>
          <p:cNvSpPr txBox="1"/>
          <p:nvPr/>
        </p:nvSpPr>
        <p:spPr>
          <a:xfrm>
            <a:off x="7428706" y="4987266"/>
            <a:ext cx="2461023" cy="1077218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Improved food consumption (breastfeeding, dietary diversity, etc.)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31ABD7-EA1B-0577-DFC1-C63A369BA368}"/>
              </a:ext>
            </a:extLst>
          </p:cNvPr>
          <p:cNvSpPr txBox="1"/>
          <p:nvPr/>
        </p:nvSpPr>
        <p:spPr>
          <a:xfrm>
            <a:off x="10074543" y="2427688"/>
            <a:ext cx="2008195" cy="2608470"/>
          </a:xfrm>
          <a:prstGeom prst="rect">
            <a:avLst/>
          </a:prstGeom>
          <a:solidFill>
            <a:schemeClr val="accent3">
              <a:lumMod val="40000"/>
              <a:lumOff val="60000"/>
              <a:alpha val="2500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841085C-6544-91B5-07D4-D96DFCE9DF2C}"/>
              </a:ext>
            </a:extLst>
          </p:cNvPr>
          <p:cNvSpPr txBox="1"/>
          <p:nvPr/>
        </p:nvSpPr>
        <p:spPr>
          <a:xfrm>
            <a:off x="7348310" y="2388177"/>
            <a:ext cx="2693441" cy="3936832"/>
          </a:xfrm>
          <a:prstGeom prst="rect">
            <a:avLst/>
          </a:prstGeom>
          <a:solidFill>
            <a:schemeClr val="accent3">
              <a:lumMod val="40000"/>
              <a:lumOff val="60000"/>
              <a:alpha val="24908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600" dirty="0"/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A7E06609-3BBC-30F1-63D7-7010FB28BB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1438" y="479143"/>
            <a:ext cx="10837783" cy="671754"/>
          </a:xfrm>
        </p:spPr>
        <p:txBody>
          <a:bodyPr/>
          <a:lstStyle/>
          <a:p>
            <a:r>
              <a:rPr lang="en-US" dirty="0"/>
              <a:t>Conceptual framework and outcomes</a:t>
            </a:r>
          </a:p>
        </p:txBody>
      </p:sp>
    </p:spTree>
    <p:extLst>
      <p:ext uri="{BB962C8B-B14F-4D97-AF65-F5344CB8AC3E}">
        <p14:creationId xmlns:p14="http://schemas.microsoft.com/office/powerpoint/2010/main" val="1240194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AE4C6-2427-745A-4015-C46403B73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P1#y2">
            <a:extLst>
              <a:ext uri="{FF2B5EF4-FFF2-40B4-BE49-F238E27FC236}">
                <a16:creationId xmlns:a16="http://schemas.microsoft.com/office/drawing/2014/main" id="{68A8DA67-0757-C577-C657-2EE012DF6C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7955" y="216842"/>
            <a:ext cx="1555535" cy="575335"/>
          </a:xfrm>
          <a:prstGeom prst="rect">
            <a:avLst/>
          </a:prstGeom>
        </p:spPr>
      </p:pic>
      <p:sp>
        <p:nvSpPr>
          <p:cNvPr id="4" name="Bevel 3">
            <a:extLst>
              <a:ext uri="{FF2B5EF4-FFF2-40B4-BE49-F238E27FC236}">
                <a16:creationId xmlns:a16="http://schemas.microsoft.com/office/drawing/2014/main" id="{57F4BFD6-2D1B-EC44-6908-8D52C20CD0E9}"/>
              </a:ext>
            </a:extLst>
          </p:cNvPr>
          <p:cNvSpPr/>
          <p:nvPr/>
        </p:nvSpPr>
        <p:spPr>
          <a:xfrm>
            <a:off x="255373" y="1149176"/>
            <a:ext cx="2228336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Inputs</a:t>
            </a:r>
          </a:p>
        </p:txBody>
      </p:sp>
      <p:sp>
        <p:nvSpPr>
          <p:cNvPr id="5" name="Bevel 4">
            <a:extLst>
              <a:ext uri="{FF2B5EF4-FFF2-40B4-BE49-F238E27FC236}">
                <a16:creationId xmlns:a16="http://schemas.microsoft.com/office/drawing/2014/main" id="{BC9AD855-6621-7E0C-76DE-147B2F0E555D}"/>
              </a:ext>
            </a:extLst>
          </p:cNvPr>
          <p:cNvSpPr/>
          <p:nvPr/>
        </p:nvSpPr>
        <p:spPr>
          <a:xfrm>
            <a:off x="2895601" y="1143723"/>
            <a:ext cx="1816443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Outputs</a:t>
            </a:r>
          </a:p>
        </p:txBody>
      </p:sp>
      <p:sp>
        <p:nvSpPr>
          <p:cNvPr id="6" name="Bevel 5">
            <a:extLst>
              <a:ext uri="{FF2B5EF4-FFF2-40B4-BE49-F238E27FC236}">
                <a16:creationId xmlns:a16="http://schemas.microsoft.com/office/drawing/2014/main" id="{9049D970-134C-4A78-A5D8-DF62CE18EED6}"/>
              </a:ext>
            </a:extLst>
          </p:cNvPr>
          <p:cNvSpPr/>
          <p:nvPr/>
        </p:nvSpPr>
        <p:spPr>
          <a:xfrm>
            <a:off x="5227162" y="1143723"/>
            <a:ext cx="1964723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Drivers parental behavior</a:t>
            </a:r>
          </a:p>
        </p:txBody>
      </p:sp>
      <p:sp>
        <p:nvSpPr>
          <p:cNvPr id="7" name="Bevel 6">
            <a:extLst>
              <a:ext uri="{FF2B5EF4-FFF2-40B4-BE49-F238E27FC236}">
                <a16:creationId xmlns:a16="http://schemas.microsoft.com/office/drawing/2014/main" id="{310EBFA9-A4A0-A152-CE29-0EE90593464D}"/>
              </a:ext>
            </a:extLst>
          </p:cNvPr>
          <p:cNvSpPr/>
          <p:nvPr/>
        </p:nvSpPr>
        <p:spPr>
          <a:xfrm>
            <a:off x="7499617" y="1125204"/>
            <a:ext cx="2228336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Parental behavior</a:t>
            </a:r>
          </a:p>
        </p:txBody>
      </p:sp>
      <p:sp>
        <p:nvSpPr>
          <p:cNvPr id="8" name="Bevel 7">
            <a:extLst>
              <a:ext uri="{FF2B5EF4-FFF2-40B4-BE49-F238E27FC236}">
                <a16:creationId xmlns:a16="http://schemas.microsoft.com/office/drawing/2014/main" id="{480A4C57-FB0A-D66F-A81B-4F4D1ED8D570}"/>
              </a:ext>
            </a:extLst>
          </p:cNvPr>
          <p:cNvSpPr/>
          <p:nvPr/>
        </p:nvSpPr>
        <p:spPr>
          <a:xfrm>
            <a:off x="10106891" y="1143723"/>
            <a:ext cx="1816443" cy="926757"/>
          </a:xfrm>
          <a:prstGeom prst="beve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Outcomes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23D01B-5C03-CF75-0693-BFFE2D661387}"/>
              </a:ext>
            </a:extLst>
          </p:cNvPr>
          <p:cNvSpPr txBox="1"/>
          <p:nvPr/>
        </p:nvSpPr>
        <p:spPr>
          <a:xfrm>
            <a:off x="7437077" y="2502849"/>
            <a:ext cx="2479587" cy="1077218"/>
          </a:xfrm>
          <a:prstGeom prst="rect">
            <a:avLst/>
          </a:prstGeom>
          <a:solidFill>
            <a:srgbClr val="67D086">
              <a:alpha val="39812"/>
            </a:srgbClr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Parenting practices (e.g. stimulating activities, availability of play material, responsive caregiving, etc.)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62BA3A8-F4E9-6288-6139-3C09033C3538}"/>
              </a:ext>
            </a:extLst>
          </p:cNvPr>
          <p:cNvSpPr/>
          <p:nvPr/>
        </p:nvSpPr>
        <p:spPr>
          <a:xfrm>
            <a:off x="7553160" y="2153397"/>
            <a:ext cx="2212116" cy="234779"/>
          </a:xfrm>
          <a:prstGeom prst="rect">
            <a:avLst/>
          </a:prstGeom>
          <a:solidFill>
            <a:srgbClr val="7FBD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Improvements in…..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D7A243-6744-717E-A35C-88831BAF8434}"/>
              </a:ext>
            </a:extLst>
          </p:cNvPr>
          <p:cNvSpPr/>
          <p:nvPr/>
        </p:nvSpPr>
        <p:spPr>
          <a:xfrm>
            <a:off x="9935339" y="2168804"/>
            <a:ext cx="2212116" cy="234779"/>
          </a:xfrm>
          <a:prstGeom prst="rect">
            <a:avLst/>
          </a:prstGeom>
          <a:solidFill>
            <a:srgbClr val="7FBD5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Improvements in…..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026FEF89-59DF-825F-295F-B144E83D42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1438" y="479143"/>
            <a:ext cx="10837783" cy="671754"/>
          </a:xfrm>
        </p:spPr>
        <p:txBody>
          <a:bodyPr/>
          <a:lstStyle/>
          <a:p>
            <a:r>
              <a:rPr lang="en-US" dirty="0"/>
              <a:t>Conceptual framework and outcomes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22BFF0-44E4-8295-EDB0-C3F92C6CEAE8}"/>
              </a:ext>
            </a:extLst>
          </p:cNvPr>
          <p:cNvSpPr/>
          <p:nvPr/>
        </p:nvSpPr>
        <p:spPr>
          <a:xfrm>
            <a:off x="1219200" y="2953450"/>
            <a:ext cx="4572000" cy="838503"/>
          </a:xfrm>
          <a:prstGeom prst="rect">
            <a:avLst/>
          </a:prstGeom>
          <a:noFill/>
          <a:ln w="698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DD5524-C09D-906F-A8AE-961D371F0C4D}"/>
              </a:ext>
            </a:extLst>
          </p:cNvPr>
          <p:cNvSpPr txBox="1"/>
          <p:nvPr/>
        </p:nvSpPr>
        <p:spPr>
          <a:xfrm>
            <a:off x="1874438" y="3013518"/>
            <a:ext cx="3319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O" sz="4000" dirty="0"/>
              <a:t>Focus of today 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EE752F8-D01A-857B-89E0-DD3664B102E9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791200" y="3139803"/>
            <a:ext cx="1575119" cy="232899"/>
          </a:xfrm>
          <a:prstGeom prst="straightConnector1">
            <a:avLst/>
          </a:prstGeom>
          <a:ln w="603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E651F9D7-05FB-169F-700C-00A0595CD70F}"/>
              </a:ext>
            </a:extLst>
          </p:cNvPr>
          <p:cNvSpPr/>
          <p:nvPr/>
        </p:nvSpPr>
        <p:spPr>
          <a:xfrm>
            <a:off x="1874438" y="5047159"/>
            <a:ext cx="4056462" cy="1062382"/>
          </a:xfrm>
          <a:prstGeom prst="rect">
            <a:avLst/>
          </a:prstGeom>
          <a:noFill/>
          <a:ln w="698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sz="36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20EC28F-116E-D7B6-43C8-10BE56ACFA77}"/>
              </a:ext>
            </a:extLst>
          </p:cNvPr>
          <p:cNvSpPr txBox="1"/>
          <p:nvPr/>
        </p:nvSpPr>
        <p:spPr>
          <a:xfrm>
            <a:off x="2148000" y="5214453"/>
            <a:ext cx="5871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O" sz="3600" dirty="0"/>
              <a:t>Impacts </a:t>
            </a:r>
            <a:r>
              <a:rPr lang="en-NO" sz="3600" b="1" dirty="0">
                <a:solidFill>
                  <a:srgbClr val="C00000"/>
                </a:solidFill>
              </a:rPr>
              <a:t>at age 1 </a:t>
            </a:r>
            <a:endParaRPr lang="en-NO" sz="3600" dirty="0"/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A8A785D-6F90-438B-45E7-3D7C83D7E466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3505200" y="3791953"/>
            <a:ext cx="1081314" cy="1210614"/>
          </a:xfrm>
          <a:prstGeom prst="straightConnector1">
            <a:avLst/>
          </a:prstGeom>
          <a:ln w="603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6600092" y="4174388"/>
            <a:ext cx="4599129" cy="1582615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Family </a:t>
            </a:r>
            <a:r>
              <a:rPr lang="en-US"/>
              <a:t>Care Indicators (UNICEF, 2002)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Parental Style Questionnaire (PSQ)was  developed by Bornstein et al in 1996 for assessing social and didactic interactions</a:t>
            </a:r>
          </a:p>
        </p:txBody>
      </p:sp>
      <p:sp>
        <p:nvSpPr>
          <p:cNvPr id="3" name="Down Arrow 2"/>
          <p:cNvSpPr/>
          <p:nvPr/>
        </p:nvSpPr>
        <p:spPr>
          <a:xfrm>
            <a:off x="8510954" y="3580067"/>
            <a:ext cx="128954" cy="651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49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C6A55-6827-D44A-9361-78C7F8EC9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9AA447-D83E-AAF7-369D-A764F1DD9F0A}"/>
              </a:ext>
            </a:extLst>
          </p:cNvPr>
          <p:cNvSpPr txBox="1"/>
          <p:nvPr/>
        </p:nvSpPr>
        <p:spPr>
          <a:xfrm>
            <a:off x="720668" y="1429257"/>
            <a:ext cx="10774645" cy="2369880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dirty="0">
                <a:solidFill>
                  <a:srgbClr val="DBB327"/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Outcomes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Three domains of child stimulation: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Engagement in stimulating activities (e.g. singing, reading, etc.)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Availability of play material in the home (e.g. books, cuddle toys, etc.) 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Parenting style (social and didactic)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6EB11BEC-5669-BB7A-D87D-A64B7D046B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3200" b="1" dirty="0">
                <a:latin typeface="Satoshi" pitchFamily="50" charset="0"/>
              </a:rPr>
              <a:t>Parenting practices - Stimulation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773E5-24BE-F048-307D-5464E0E70340}"/>
              </a:ext>
            </a:extLst>
          </p:cNvPr>
          <p:cNvSpPr txBox="1"/>
          <p:nvPr/>
        </p:nvSpPr>
        <p:spPr>
          <a:xfrm>
            <a:off x="553027" y="4221491"/>
            <a:ext cx="10774645" cy="2308324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b="1" dirty="0">
                <a:solidFill>
                  <a:srgbClr val="DBB327"/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Summary of findings: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impact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standalone UCT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on child stimulation practice</a:t>
            </a:r>
            <a:endParaRPr lang="en-GB" sz="2000" b="1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Very high impact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Parenting on overall child stimulation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practices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Impact of Parenting is significantly higher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when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complemented with UCT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</a:p>
        </p:txBody>
      </p:sp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10C0708E-6537-E8B5-A0AC-45B7CBD43E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3336" y="156938"/>
            <a:ext cx="1760289" cy="65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33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AF26B-94E9-E1F2-A7B5-4201114BC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684042F-9157-63D3-12DE-1EEE0710A9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5336" y="175644"/>
            <a:ext cx="10609777" cy="747223"/>
          </a:xfrm>
        </p:spPr>
        <p:txBody>
          <a:bodyPr/>
          <a:lstStyle/>
          <a:p>
            <a:r>
              <a:rPr lang="en-GB" sz="3200" b="1" dirty="0">
                <a:latin typeface="Roboto" panose="02000000000000000000"/>
              </a:rPr>
              <a:t>Stimulation – Overall aggregate index (all domains)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9C685F-CDDA-2404-C17F-AC194CCDD961}"/>
              </a:ext>
            </a:extLst>
          </p:cNvPr>
          <p:cNvSpPr txBox="1"/>
          <p:nvPr/>
        </p:nvSpPr>
        <p:spPr>
          <a:xfrm>
            <a:off x="553027" y="1166709"/>
            <a:ext cx="3023429" cy="5693866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Stimulation index standardised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using control mean and variance 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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effect in terms of a standard deviation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Highly significant impact of parenting (0.19sd) and parenting + UCT (0.29sd)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on child stimulation in the environment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Impact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is significantly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higher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when parenting is complemented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with UCT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impact of UCT alone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 descr="A graph of a child stimulation index&#10;&#10;AI-generated content may be incorrect.">
            <a:extLst>
              <a:ext uri="{FF2B5EF4-FFF2-40B4-BE49-F238E27FC236}">
                <a16:creationId xmlns:a16="http://schemas.microsoft.com/office/drawing/2014/main" id="{ADD7B5DE-E869-18B2-B96F-75264AEF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159" y="1306593"/>
            <a:ext cx="7998646" cy="47271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C325E2-CB52-900E-F479-71253D7092A6}"/>
              </a:ext>
            </a:extLst>
          </p:cNvPr>
          <p:cNvSpPr txBox="1"/>
          <p:nvPr/>
        </p:nvSpPr>
        <p:spPr>
          <a:xfrm>
            <a:off x="4739267" y="6130737"/>
            <a:ext cx="6899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*** Extremely high statistically significant effect; ** High statistically significant effect; </a:t>
            </a:r>
          </a:p>
          <a:p>
            <a:r>
              <a:rPr lang="en-US" sz="1400" dirty="0"/>
              <a:t>* Statistically significant effect; Zero stars means no statistically significant effect   </a:t>
            </a:r>
          </a:p>
        </p:txBody>
      </p:sp>
    </p:spTree>
    <p:extLst>
      <p:ext uri="{BB962C8B-B14F-4D97-AF65-F5344CB8AC3E}">
        <p14:creationId xmlns:p14="http://schemas.microsoft.com/office/powerpoint/2010/main" val="3028786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850B8-E1D6-9517-F82F-C41AD6AAF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4A5C3F6-7D4C-A97B-1DBA-B428C1469A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2800" b="1" dirty="0">
                <a:latin typeface="Satoshi" pitchFamily="50" charset="0"/>
              </a:rPr>
              <a:t>Domain 1: Engagement in stimulating activities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37B263-7DA9-7AFB-3373-1F63C637EB2B}"/>
              </a:ext>
            </a:extLst>
          </p:cNvPr>
          <p:cNvSpPr txBox="1"/>
          <p:nvPr/>
        </p:nvSpPr>
        <p:spPr>
          <a:xfrm>
            <a:off x="553027" y="1166709"/>
            <a:ext cx="3023429" cy="5416868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Index standardised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using control mean and variance 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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effect in terms of a standard deviation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Highly significant impact of parenting (0.28sd) and parenting + UCT (0.29sd)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on child stimulation in the environment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difference between Parenting and Parenting + UCT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impact of UCT alone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CBE8CF-0AF7-2A51-59F3-9D26ED5B74B8}"/>
              </a:ext>
            </a:extLst>
          </p:cNvPr>
          <p:cNvSpPr txBox="1"/>
          <p:nvPr/>
        </p:nvSpPr>
        <p:spPr>
          <a:xfrm>
            <a:off x="4739267" y="6130737"/>
            <a:ext cx="6899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*** Extremely high statistically significant effect; ** High statistically significant effect; </a:t>
            </a:r>
          </a:p>
          <a:p>
            <a:r>
              <a:rPr lang="en-US" sz="1400" dirty="0"/>
              <a:t>* Statistically significant effect; Zero stars means no statistically significant effect   </a:t>
            </a:r>
          </a:p>
        </p:txBody>
      </p:sp>
      <p:pic>
        <p:nvPicPr>
          <p:cNvPr id="7" name="Picture 6" descr="A graph of a number of people&#10;&#10;AI-generated content may be incorrect.">
            <a:extLst>
              <a:ext uri="{FF2B5EF4-FFF2-40B4-BE49-F238E27FC236}">
                <a16:creationId xmlns:a16="http://schemas.microsoft.com/office/drawing/2014/main" id="{6C839388-0552-3E48-C55D-3ABC123A4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266" y="1177592"/>
            <a:ext cx="8254988" cy="495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02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1330-14CB-B980-1BC8-D85ECF90A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0C83D-486C-356E-C0E4-B9F2EE950E95}"/>
              </a:ext>
            </a:extLst>
          </p:cNvPr>
          <p:cNvSpPr txBox="1"/>
          <p:nvPr/>
        </p:nvSpPr>
        <p:spPr>
          <a:xfrm>
            <a:off x="9254824" y="1566952"/>
            <a:ext cx="2520921" cy="3170099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Impacts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of parenting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across a range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of stimulating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parental activities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difference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between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Parenting and Parenting + UCT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in terms of parental activities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EEA696-23F3-F1BB-D2A5-FFF59EAC6F4A}"/>
              </a:ext>
            </a:extLst>
          </p:cNvPr>
          <p:cNvSpPr txBox="1"/>
          <p:nvPr/>
        </p:nvSpPr>
        <p:spPr>
          <a:xfrm>
            <a:off x="1538867" y="6334780"/>
            <a:ext cx="6899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*** Extremely high statistically significant effect; ** High statistically significant effect; </a:t>
            </a:r>
          </a:p>
          <a:p>
            <a:r>
              <a:rPr lang="en-US" sz="1400" dirty="0"/>
              <a:t>* Statistically significant effect; Zero stars means no statistically significant effect   </a:t>
            </a:r>
          </a:p>
        </p:txBody>
      </p:sp>
      <p:pic>
        <p:nvPicPr>
          <p:cNvPr id="4" name="Picture 3" descr="A graph of a graph of a graph of a graph of a graph of a graph of a graph of a graph of a graph of a graph of a graph of a graph of a graph of&#10;&#10;AI-generated content may be incorrect.">
            <a:extLst>
              <a:ext uri="{FF2B5EF4-FFF2-40B4-BE49-F238E27FC236}">
                <a16:creationId xmlns:a16="http://schemas.microsoft.com/office/drawing/2014/main" id="{104ED528-1E02-2BB3-81FF-8640E5172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4" y="1166709"/>
            <a:ext cx="8665961" cy="5162699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C84FC40-24AA-011F-5C72-03E325B603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2800" b="1" dirty="0">
                <a:latin typeface="Satoshi" pitchFamily="50" charset="0"/>
              </a:rPr>
              <a:t>Domain 1: Engagement in stimulating activities</a:t>
            </a:r>
          </a:p>
        </p:txBody>
      </p:sp>
    </p:spTree>
    <p:extLst>
      <p:ext uri="{BB962C8B-B14F-4D97-AF65-F5344CB8AC3E}">
        <p14:creationId xmlns:p14="http://schemas.microsoft.com/office/powerpoint/2010/main" val="3941814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A9451-E708-324B-91F9-459690B6D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74B195-79DB-C753-75C9-A3C29BEBCBA3}"/>
              </a:ext>
            </a:extLst>
          </p:cNvPr>
          <p:cNvSpPr txBox="1"/>
          <p:nvPr/>
        </p:nvSpPr>
        <p:spPr>
          <a:xfrm>
            <a:off x="9254824" y="1566952"/>
            <a:ext cx="2520921" cy="1785104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impact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other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stimulating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activities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 descr="A graph of a graph of a child&#10;&#10;AI-generated content may be incorrect.">
            <a:extLst>
              <a:ext uri="{FF2B5EF4-FFF2-40B4-BE49-F238E27FC236}">
                <a16:creationId xmlns:a16="http://schemas.microsoft.com/office/drawing/2014/main" id="{5678012F-31BA-7D40-898A-BFEA2DED7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26" y="1287966"/>
            <a:ext cx="8406277" cy="4967868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1336960C-DB54-FB63-AB46-4BCF8A87CB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2800" b="1" dirty="0">
                <a:latin typeface="Satoshi" pitchFamily="50" charset="0"/>
              </a:rPr>
              <a:t>Domain 1: Engagement in stimulating activities</a:t>
            </a:r>
          </a:p>
        </p:txBody>
      </p:sp>
    </p:spTree>
    <p:extLst>
      <p:ext uri="{BB962C8B-B14F-4D97-AF65-F5344CB8AC3E}">
        <p14:creationId xmlns:p14="http://schemas.microsoft.com/office/powerpoint/2010/main" val="3514872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BABD8-DBCA-D691-0CF5-A0E627F31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960B6A-B6C1-B51B-F430-E02C3E1383E8}"/>
              </a:ext>
            </a:extLst>
          </p:cNvPr>
          <p:cNvSpPr txBox="1"/>
          <p:nvPr/>
        </p:nvSpPr>
        <p:spPr>
          <a:xfrm>
            <a:off x="9254824" y="1566952"/>
            <a:ext cx="2520921" cy="4585871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impact of UCT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Significant impact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on total number of toys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of Parenting (2.3) and Parenting + UCT (4.5)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Significant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positive difference in impact when UCT is added to parenting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F7AD5E05-62DF-C47D-5866-CBBFF17D35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3200" b="1" dirty="0">
                <a:latin typeface="Satoshi" pitchFamily="50" charset="0"/>
              </a:rPr>
              <a:t>Domain 2: Availability of play material</a:t>
            </a:r>
          </a:p>
        </p:txBody>
      </p:sp>
      <p:pic>
        <p:nvPicPr>
          <p:cNvPr id="8" name="Picture 7" descr="A graph of a number of toys observed in the home&#10;&#10;AI-generated content may be incorrect.">
            <a:extLst>
              <a:ext uri="{FF2B5EF4-FFF2-40B4-BE49-F238E27FC236}">
                <a16:creationId xmlns:a16="http://schemas.microsoft.com/office/drawing/2014/main" id="{0B4B84EF-653A-16EE-6AB5-6B26D280D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28" y="1325447"/>
            <a:ext cx="7772400" cy="46657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873387-6494-AFDB-DBAF-F2D6005E5361}"/>
              </a:ext>
            </a:extLst>
          </p:cNvPr>
          <p:cNvSpPr txBox="1"/>
          <p:nvPr/>
        </p:nvSpPr>
        <p:spPr>
          <a:xfrm>
            <a:off x="1550018" y="6055487"/>
            <a:ext cx="6899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*** Extremely high statistically significant effect; ** High statistically significant effect; </a:t>
            </a:r>
          </a:p>
          <a:p>
            <a:r>
              <a:rPr lang="en-US" sz="1400" dirty="0"/>
              <a:t>* Statistically significant effect; Zero stars means no statistically significant effect   </a:t>
            </a:r>
          </a:p>
        </p:txBody>
      </p:sp>
    </p:spTree>
    <p:extLst>
      <p:ext uri="{BB962C8B-B14F-4D97-AF65-F5344CB8AC3E}">
        <p14:creationId xmlns:p14="http://schemas.microsoft.com/office/powerpoint/2010/main" val="1033010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F1D99-5531-5B98-6CB2-49515DAAF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A9C6A1-3FE0-7978-F425-542A0F5B25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Partners</a:t>
            </a:r>
            <a:endParaRPr lang="en-GB" dirty="0"/>
          </a:p>
        </p:txBody>
      </p:sp>
      <p:pic>
        <p:nvPicPr>
          <p:cNvPr id="4" name="Picture 3" descr="P1#y2">
            <a:extLst>
              <a:ext uri="{FF2B5EF4-FFF2-40B4-BE49-F238E27FC236}">
                <a16:creationId xmlns:a16="http://schemas.microsoft.com/office/drawing/2014/main" id="{60817BCA-49A0-C050-A835-FB9EF5C4C98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pic>
        <p:nvPicPr>
          <p:cNvPr id="22" name="Picture 21" descr="A collection of logos and symbols&#10;&#10;Description automatically generated">
            <a:extLst>
              <a:ext uri="{FF2B5EF4-FFF2-40B4-BE49-F238E27FC236}">
                <a16:creationId xmlns:a16="http://schemas.microsoft.com/office/drawing/2014/main" id="{8D05CFDE-4B52-1764-C38C-3AE769483E6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2466" y="1127724"/>
            <a:ext cx="7556500" cy="53384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471CA58-9FA9-6BB3-6FAD-A3BBA3B75EE2}"/>
              </a:ext>
            </a:extLst>
          </p:cNvPr>
          <p:cNvSpPr/>
          <p:nvPr/>
        </p:nvSpPr>
        <p:spPr>
          <a:xfrm>
            <a:off x="7694023" y="5695406"/>
            <a:ext cx="1881051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4F271ED-5E65-657A-956B-2E17DC9F87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65339" y="5658923"/>
            <a:ext cx="1325672" cy="51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10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7566B-6549-3501-5A73-91629C90F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 descr="P1#y2">
            <a:extLst>
              <a:ext uri="{FF2B5EF4-FFF2-40B4-BE49-F238E27FC236}">
                <a16:creationId xmlns:a16="http://schemas.microsoft.com/office/drawing/2014/main" id="{01D1E185-F7F6-7147-0F28-08E9173103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1E244EC6-B017-48A5-E62D-3C045AC9E0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2800" b="1" dirty="0">
                <a:latin typeface="Satoshi" pitchFamily="50" charset="0"/>
              </a:rPr>
              <a:t>Domain 3: Parenting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098590-7712-E0B7-215F-CEEF321B3C81}"/>
              </a:ext>
            </a:extLst>
          </p:cNvPr>
          <p:cNvSpPr txBox="1"/>
          <p:nvPr/>
        </p:nvSpPr>
        <p:spPr>
          <a:xfrm>
            <a:off x="553027" y="1166709"/>
            <a:ext cx="3023429" cy="5139869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Indices standardised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using control mean and variance 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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effect in terms of a standard deviation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No impact on social parenting style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Highly significant impact of parenting (0.09sd) and parenting + UCT (0.25sd)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on didactive parenting style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Impact significantly larger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parenting combined with UCT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75ED55-8C5F-5EA4-9BBD-49A82E56BCBF}"/>
              </a:ext>
            </a:extLst>
          </p:cNvPr>
          <p:cNvSpPr txBox="1"/>
          <p:nvPr/>
        </p:nvSpPr>
        <p:spPr>
          <a:xfrm>
            <a:off x="4739267" y="6130737"/>
            <a:ext cx="6899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*** Extremely high statistically significant effect; ** High statistically significant effect; </a:t>
            </a:r>
          </a:p>
          <a:p>
            <a:r>
              <a:rPr lang="en-US" sz="1400" dirty="0"/>
              <a:t>* Statistically significant effect; Zero stars means no statistically significant effect   </a:t>
            </a:r>
          </a:p>
        </p:txBody>
      </p:sp>
      <p:pic>
        <p:nvPicPr>
          <p:cNvPr id="4" name="Picture 3" descr="A graph of a parent and child&#10;&#10;AI-generated content may be incorrect.">
            <a:extLst>
              <a:ext uri="{FF2B5EF4-FFF2-40B4-BE49-F238E27FC236}">
                <a16:creationId xmlns:a16="http://schemas.microsoft.com/office/drawing/2014/main" id="{19997380-1FA0-2B09-A3BE-A6AD25EC8A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779" y="1320282"/>
            <a:ext cx="7772400" cy="465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6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6D8E9-E216-047D-F78D-6717F219D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 descr="P1#y2">
            <a:extLst>
              <a:ext uri="{FF2B5EF4-FFF2-40B4-BE49-F238E27FC236}">
                <a16:creationId xmlns:a16="http://schemas.microsoft.com/office/drawing/2014/main" id="{7F578C90-B57C-7EF6-DF54-447232628C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FE8248-5647-1EA5-FA82-3A8C191379C1}"/>
              </a:ext>
            </a:extLst>
          </p:cNvPr>
          <p:cNvSpPr txBox="1"/>
          <p:nvPr/>
        </p:nvSpPr>
        <p:spPr>
          <a:xfrm>
            <a:off x="553027" y="1767006"/>
            <a:ext cx="11328152" cy="3323987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solidFill>
                <a:srgbClr val="DBB327"/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At the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mid-point of parenting programme implementation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(age 1), the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parenting intervention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has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started to lead to significant improvements in parenting practices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Impacts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of parenting on child stimulation is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higher when parenting is combined with UCT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 driven by </a:t>
            </a: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higher investments in play material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for the home environment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solidFill>
                <a:srgbClr val="DBB327"/>
              </a:solidFill>
              <a:latin typeface=""/>
              <a:ea typeface="Tahoma" panose="020B0604030504040204" pitchFamily="34" charset="0"/>
              <a:cs typeface="Tahoma" panose="020B0604030504040204" pitchFamily="34" charset="0"/>
              <a:sym typeface="Wingdings" pitchFamily="2" charset="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DBB327"/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Stay tuned….m</a:t>
            </a:r>
            <a:r>
              <a:rPr lang="en-GB" sz="2000" b="1" dirty="0">
                <a:solidFill>
                  <a:srgbClr val="DBB327"/>
                </a:solidFill>
                <a:latin typeface=""/>
                <a:ea typeface="Tahoma" panose="020B0604030504040204" pitchFamily="34" charset="0"/>
                <a:cs typeface="Tahoma" panose="020B0604030504040204" pitchFamily="34" charset="0"/>
              </a:rPr>
              <a:t>uch more analysis is ongoing!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F9132A2-BEE2-1C7D-0E46-0ED7BC47AC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sz="3200" b="1" dirty="0">
                <a:latin typeface="Satoshi" pitchFamily="50" charset="0"/>
              </a:rPr>
              <a:t>Conclusion so far</a:t>
            </a:r>
          </a:p>
        </p:txBody>
      </p:sp>
    </p:spTree>
    <p:extLst>
      <p:ext uri="{BB962C8B-B14F-4D97-AF65-F5344CB8AC3E}">
        <p14:creationId xmlns:p14="http://schemas.microsoft.com/office/powerpoint/2010/main" val="2375146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ED0B4D-314A-0A7B-0FE1-B5825F14F2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6314" y="1023257"/>
            <a:ext cx="9999436" cy="4736193"/>
          </a:xfrm>
        </p:spPr>
        <p:txBody>
          <a:bodyPr/>
          <a:lstStyle/>
          <a:p>
            <a:endParaRPr lang="en-TZ" dirty="0"/>
          </a:p>
        </p:txBody>
      </p:sp>
      <p:pic>
        <p:nvPicPr>
          <p:cNvPr id="2" name="Picture 1" descr="A qr code on a square&#10;&#10;AI-generated content may be incorrect.">
            <a:extLst>
              <a:ext uri="{FF2B5EF4-FFF2-40B4-BE49-F238E27FC236}">
                <a16:creationId xmlns:a16="http://schemas.microsoft.com/office/drawing/2014/main" id="{74333297-74D6-82E2-7285-9A7BB89A9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4" y="468085"/>
            <a:ext cx="10722429" cy="616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37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#y2">
            <a:extLst>
              <a:ext uri="{FF2B5EF4-FFF2-40B4-BE49-F238E27FC236}">
                <a16:creationId xmlns:a16="http://schemas.microsoft.com/office/drawing/2014/main" id="{EFB3986B-7466-74D2-3177-8D2EE1CC22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6497" y="1022846"/>
            <a:ext cx="2497456" cy="92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72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08869-1D90-8C12-9897-4DA0F8DC1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 descr="P1#y2">
            <a:extLst>
              <a:ext uri="{FF2B5EF4-FFF2-40B4-BE49-F238E27FC236}">
                <a16:creationId xmlns:a16="http://schemas.microsoft.com/office/drawing/2014/main" id="{4F1E507D-3DFB-C889-354B-DAC139E0C7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7509" y="231904"/>
            <a:ext cx="1557604" cy="57610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64DE24A-D342-98C8-967E-B0D777BD9B87}"/>
              </a:ext>
            </a:extLst>
          </p:cNvPr>
          <p:cNvGraphicFramePr>
            <a:graphicFrameLocks noGrp="1"/>
          </p:cNvGraphicFramePr>
          <p:nvPr/>
        </p:nvGraphicFramePr>
        <p:xfrm>
          <a:off x="546130" y="1565809"/>
          <a:ext cx="10337112" cy="2763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84278">
                  <a:extLst>
                    <a:ext uri="{9D8B030D-6E8A-4147-A177-3AD203B41FA5}">
                      <a16:colId xmlns:a16="http://schemas.microsoft.com/office/drawing/2014/main" val="233564172"/>
                    </a:ext>
                  </a:extLst>
                </a:gridCol>
                <a:gridCol w="1401463">
                  <a:extLst>
                    <a:ext uri="{9D8B030D-6E8A-4147-A177-3AD203B41FA5}">
                      <a16:colId xmlns:a16="http://schemas.microsoft.com/office/drawing/2014/main" val="1943881283"/>
                    </a:ext>
                  </a:extLst>
                </a:gridCol>
                <a:gridCol w="1853513">
                  <a:extLst>
                    <a:ext uri="{9D8B030D-6E8A-4147-A177-3AD203B41FA5}">
                      <a16:colId xmlns:a16="http://schemas.microsoft.com/office/drawing/2014/main" val="2165516589"/>
                    </a:ext>
                  </a:extLst>
                </a:gridCol>
                <a:gridCol w="4497858">
                  <a:extLst>
                    <a:ext uri="{9D8B030D-6E8A-4147-A177-3AD203B41FA5}">
                      <a16:colId xmlns:a16="http://schemas.microsoft.com/office/drawing/2014/main" val="1935362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Target sample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 follow up sample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 Attrition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431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Households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 (6pp child death; 3pp migration)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539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561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23% (8pp no father figure; 5pp father not available)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8455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ECD measures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16% (5pp unavailable)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3128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Anthropometrics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13% (1pp unavailable)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189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800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D3D57-4E13-54C3-935B-8992A81F3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80DC1E-325B-035D-7C44-C6CE8182BE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dirty="0"/>
              <a:t>Motivation – What we know</a:t>
            </a:r>
          </a:p>
        </p:txBody>
      </p:sp>
      <p:pic>
        <p:nvPicPr>
          <p:cNvPr id="4" name="Picture 3" descr="P1#y2">
            <a:extLst>
              <a:ext uri="{FF2B5EF4-FFF2-40B4-BE49-F238E27FC236}">
                <a16:creationId xmlns:a16="http://schemas.microsoft.com/office/drawing/2014/main" id="{A0C13DC3-D506-80C6-C1E7-660062460E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FF362-F50C-14E1-FA82-45ED507BDFA3}"/>
              </a:ext>
            </a:extLst>
          </p:cNvPr>
          <p:cNvSpPr txBox="1"/>
          <p:nvPr/>
        </p:nvSpPr>
        <p:spPr>
          <a:xfrm>
            <a:off x="553027" y="1568576"/>
            <a:ext cx="10985829" cy="3600986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Much work on the </a:t>
            </a:r>
            <a:r>
              <a:rPr lang="en-US" sz="2000" b="1" dirty="0" err="1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characterisation</a:t>
            </a:r>
            <a:r>
              <a:rPr lang="en-US" sz="2000" b="1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of the child development process and</a:t>
            </a:r>
            <a:r>
              <a:rPr lang="en-US" sz="200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the evaluation of </a:t>
            </a:r>
            <a:r>
              <a:rPr lang="en-US" sz="2000" b="1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impacts of ECD interventions </a:t>
            </a:r>
            <a:r>
              <a:rPr lang="en-US" sz="200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that aim to influence this process </a:t>
            </a: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(e.g., </a:t>
            </a:r>
            <a:r>
              <a:rPr lang="en-US" sz="1600" dirty="0">
                <a:solidFill>
                  <a:srgbClr val="000000"/>
                </a:solidFill>
              </a:rPr>
              <a:t>Vygotsky, 1962; Piaget, 1983; </a:t>
            </a:r>
            <a:r>
              <a:rPr lang="en-GB" sz="1600" dirty="0">
                <a:solidFill>
                  <a:srgbClr val="000000"/>
                </a:solidFill>
              </a:rPr>
              <a:t>Grantham-McGregor et al, 1997;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Maluccio</a:t>
            </a:r>
            <a:r>
              <a:rPr lang="en-US" sz="1600" dirty="0">
                <a:solidFill>
                  <a:srgbClr val="000000"/>
                </a:solidFill>
              </a:rPr>
              <a:t> and Flores, 2005; </a:t>
            </a:r>
            <a:r>
              <a:rPr lang="en-GB" sz="1600" dirty="0">
                <a:solidFill>
                  <a:srgbClr val="000000"/>
                </a:solidFill>
              </a:rPr>
              <a:t>Walker et al, 2005;</a:t>
            </a:r>
            <a:r>
              <a:rPr lang="en-US" sz="1600" dirty="0">
                <a:solidFill>
                  <a:srgbClr val="000000"/>
                </a:solidFill>
              </a:rPr>
              <a:t> Cunha and Heckman, 2008, 2013; Cunha et al, 2010, Almond and Currie, 2011; Gertler et al., 2012; Johnson et al, 2016; Attanasio et al, 2017; Price and Kalil, 2019; Kalil and Ryan, 2020)</a:t>
            </a:r>
          </a:p>
          <a:p>
            <a:endParaRPr lang="en-US" sz="160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we know about the child development process:</a:t>
            </a:r>
            <a:endParaRPr lang="en-US" sz="2000" b="1" dirty="0">
              <a:solidFill>
                <a:srgbClr val="DBB32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It is </a:t>
            </a:r>
            <a:r>
              <a:rPr lang="en-US" sz="20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complex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 starts early 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(in utero)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Affected by both </a:t>
            </a:r>
            <a:r>
              <a:rPr lang="en-US" sz="20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genetics and environment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Exposure to early life risks/protective factors affects brain 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structure/function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Parenting interventions 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have</a:t>
            </a:r>
            <a:r>
              <a:rPr lang="en-US" sz="2000" b="1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long-lasting effects 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on child and adult well-being </a:t>
            </a:r>
          </a:p>
        </p:txBody>
      </p:sp>
    </p:spTree>
    <p:extLst>
      <p:ext uri="{BB962C8B-B14F-4D97-AF65-F5344CB8AC3E}">
        <p14:creationId xmlns:p14="http://schemas.microsoft.com/office/powerpoint/2010/main" val="2933590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FD07C-E3DA-3C2A-14C2-83BC890F1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AD91A0-1C0F-6203-D2C7-F40E16DD7F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dirty="0"/>
              <a:t>Motivation – What we do not know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8571E2-700D-9E66-0DF8-0A0720528E78}"/>
              </a:ext>
            </a:extLst>
          </p:cNvPr>
          <p:cNvSpPr txBox="1"/>
          <p:nvPr/>
        </p:nvSpPr>
        <p:spPr>
          <a:xfrm>
            <a:off x="553027" y="1166709"/>
            <a:ext cx="9566333" cy="4401205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rgbClr val="000000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2000" b="1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How to design and implement </a:t>
            </a:r>
            <a:r>
              <a:rPr lang="en-US" sz="2000" b="1" u="sng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scalable</a:t>
            </a:r>
            <a:r>
              <a:rPr lang="en-US" sz="2000" b="1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</a:t>
            </a:r>
            <a:r>
              <a:rPr lang="en-US" sz="2000" b="1" u="sng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sustainable</a:t>
            </a:r>
            <a:r>
              <a:rPr lang="en-US" sz="2000" b="1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parenting programs?</a:t>
            </a:r>
            <a:endParaRPr lang="en-US" sz="2000" b="1" dirty="0">
              <a:solidFill>
                <a:srgbClr val="DBB32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Most successful small-scale pilot parenting programs are not sustainable at scale in LMIC settings (e.g., see List, Suskind and Supplee, 2021)</a:t>
            </a:r>
          </a:p>
          <a:p>
            <a:endParaRPr lang="en-US" sz="2000" dirty="0">
              <a:solidFill>
                <a:srgbClr val="000000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sz="2000" dirty="0">
              <a:solidFill>
                <a:srgbClr val="000000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2000" b="1" dirty="0">
                <a:solidFill>
                  <a:srgbClr val="DBB327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How do different ECD interventions interact with one another?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Contemporaneously:  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Parenting versus cash transfers (focus of presentation today)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Sequentially over time: </a:t>
            </a:r>
            <a:r>
              <a:rPr lang="en-US" sz="20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Early intervention versus later intervention (ambition for future)</a:t>
            </a:r>
            <a:endParaRPr lang="en-US" sz="2000" dirty="0">
              <a:solidFill>
                <a:srgbClr val="DBB327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1"/>
            <a:endParaRPr lang="en-US" sz="200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DBB327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49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8E0D0-7604-C499-1DBF-5724CF11C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10FF7E-4320-95BF-0A5C-C1C4432787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7" y="419486"/>
            <a:ext cx="10609777" cy="747223"/>
          </a:xfrm>
        </p:spPr>
        <p:txBody>
          <a:bodyPr/>
          <a:lstStyle/>
          <a:p>
            <a:r>
              <a:rPr lang="en-GB" dirty="0"/>
              <a:t>Tanzania – Focus country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891461-B90A-D551-6C3B-2A169639D85C}"/>
              </a:ext>
            </a:extLst>
          </p:cNvPr>
          <p:cNvSpPr txBox="1"/>
          <p:nvPr/>
        </p:nvSpPr>
        <p:spPr>
          <a:xfrm>
            <a:off x="569002" y="1179137"/>
            <a:ext cx="10985829" cy="4708981"/>
          </a:xfrm>
          <a:prstGeom prst="rect">
            <a:avLst/>
          </a:prstGeom>
          <a:noFill/>
          <a:ln w="349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Focus has been on PPE (ages 5-6), health and nutrition (ages 0-2) and to some extent social protection (TASAF)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Little attention on Early Learning and Responsive Caregiving for ages 0-2 and ages 2-4 entirely neglected in terms of ECD service provision</a:t>
            </a:r>
          </a:p>
          <a:p>
            <a:endParaRPr lang="en-GB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Recognition </a:t>
            </a:r>
            <a:r>
              <a:rPr lang="en-GB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itchFamily="2" charset="2"/>
              </a:rPr>
              <a:t> </a:t>
            </a:r>
            <a:r>
              <a:rPr lang="en-GB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National Multisectoral ECD Program (NM-ECD) in December 2021</a:t>
            </a:r>
          </a:p>
          <a:p>
            <a:endParaRPr lang="en-GB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Not clear how to cost-efficiently implement the NM-ECDP strategy at scale</a:t>
            </a:r>
          </a:p>
          <a:p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9FC788-736D-9C49-4B36-27B0A3494F1F}"/>
              </a:ext>
            </a:extLst>
          </p:cNvPr>
          <p:cNvSpPr/>
          <p:nvPr/>
        </p:nvSpPr>
        <p:spPr>
          <a:xfrm>
            <a:off x="1106675" y="4841799"/>
            <a:ext cx="2256614" cy="1587130"/>
          </a:xfrm>
          <a:prstGeom prst="rect">
            <a:avLst/>
          </a:prstGeom>
          <a:solidFill>
            <a:srgbClr val="016E50">
              <a:alpha val="2614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7F0C16-75F5-4AB1-B2A8-2535EDE11DC2}"/>
              </a:ext>
            </a:extLst>
          </p:cNvPr>
          <p:cNvSpPr txBox="1"/>
          <p:nvPr/>
        </p:nvSpPr>
        <p:spPr>
          <a:xfrm>
            <a:off x="1106674" y="4829371"/>
            <a:ext cx="2256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Poor health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F232C6-EA50-036B-24FA-26D56C36ED52}"/>
              </a:ext>
            </a:extLst>
          </p:cNvPr>
          <p:cNvSpPr/>
          <p:nvPr/>
        </p:nvSpPr>
        <p:spPr>
          <a:xfrm>
            <a:off x="4633456" y="4854227"/>
            <a:ext cx="2076789" cy="1587130"/>
          </a:xfrm>
          <a:prstGeom prst="rect">
            <a:avLst/>
          </a:prstGeom>
          <a:solidFill>
            <a:srgbClr val="016E50">
              <a:alpha val="2614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FE759A-4CF1-C100-D73F-9510504C5FD3}"/>
              </a:ext>
            </a:extLst>
          </p:cNvPr>
          <p:cNvSpPr txBox="1"/>
          <p:nvPr/>
        </p:nvSpPr>
        <p:spPr>
          <a:xfrm>
            <a:off x="4652971" y="4841799"/>
            <a:ext cx="2140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High stunting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82EDFC-5BEB-8B82-D565-A458BBFE1D96}"/>
              </a:ext>
            </a:extLst>
          </p:cNvPr>
          <p:cNvSpPr txBox="1"/>
          <p:nvPr/>
        </p:nvSpPr>
        <p:spPr>
          <a:xfrm>
            <a:off x="4713300" y="5918137"/>
            <a:ext cx="182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16E50"/>
                </a:solidFill>
              </a:rPr>
              <a:t>30% </a:t>
            </a:r>
            <a:r>
              <a:rPr lang="en-US" dirty="0"/>
              <a:t>ages &lt; 5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E9CFF6C-654D-FC2C-0900-7E00E91BBF9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455" y="5297749"/>
            <a:ext cx="600397" cy="6519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43E3810-20CE-BC50-C247-AFDDE321D03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1782" y="5272894"/>
            <a:ext cx="780135" cy="64524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8AEAE62-FC06-33E6-4DDA-CA1E68C061CB}"/>
              </a:ext>
            </a:extLst>
          </p:cNvPr>
          <p:cNvSpPr txBox="1"/>
          <p:nvPr/>
        </p:nvSpPr>
        <p:spPr>
          <a:xfrm>
            <a:off x="1106676" y="5939868"/>
            <a:ext cx="2276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16E50"/>
                </a:solidFill>
              </a:rPr>
              <a:t>11% </a:t>
            </a:r>
            <a:r>
              <a:rPr lang="en-US" dirty="0"/>
              <a:t>ages &lt; 5 fever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FF6FDF8-8EDD-DD29-C599-FB7ED4CD4A2E}"/>
              </a:ext>
            </a:extLst>
          </p:cNvPr>
          <p:cNvSpPr/>
          <p:nvPr/>
        </p:nvSpPr>
        <p:spPr>
          <a:xfrm>
            <a:off x="7879253" y="4851013"/>
            <a:ext cx="2140017" cy="1587130"/>
          </a:xfrm>
          <a:prstGeom prst="rect">
            <a:avLst/>
          </a:prstGeom>
          <a:solidFill>
            <a:srgbClr val="016E50">
              <a:alpha val="2614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BF6449-A1B7-1B91-E901-E01DF9365602}"/>
              </a:ext>
            </a:extLst>
          </p:cNvPr>
          <p:cNvSpPr txBox="1"/>
          <p:nvPr/>
        </p:nvSpPr>
        <p:spPr>
          <a:xfrm>
            <a:off x="7960128" y="4838585"/>
            <a:ext cx="2059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Poor ECD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5255C1-545C-304C-DD84-015322B32BA4}"/>
              </a:ext>
            </a:extLst>
          </p:cNvPr>
          <p:cNvSpPr txBox="1"/>
          <p:nvPr/>
        </p:nvSpPr>
        <p:spPr>
          <a:xfrm>
            <a:off x="7892714" y="5890066"/>
            <a:ext cx="2126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16E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64% </a:t>
            </a: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ages 4-5</a:t>
            </a:r>
          </a:p>
        </p:txBody>
      </p:sp>
      <p:pic>
        <p:nvPicPr>
          <p:cNvPr id="28" name="Picture 27" descr="A red arrow pointing down to a graph&#10;&#10;Description automatically generated">
            <a:extLst>
              <a:ext uri="{FF2B5EF4-FFF2-40B4-BE49-F238E27FC236}">
                <a16:creationId xmlns:a16="http://schemas.microsoft.com/office/drawing/2014/main" id="{BFFB35BA-27FD-D01F-95AD-00EFD1758B9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010" y="5337520"/>
            <a:ext cx="578502" cy="5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88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7EB99-7226-DDC5-D2E8-9BCDF3A21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8149A27B-D58D-F543-3EDC-A68B8FE654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15C81A-4811-E0B4-651C-09B749A29500}"/>
              </a:ext>
            </a:extLst>
          </p:cNvPr>
          <p:cNvSpPr/>
          <p:nvPr/>
        </p:nvSpPr>
        <p:spPr>
          <a:xfrm>
            <a:off x="383020" y="1553800"/>
            <a:ext cx="6018289" cy="373772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C1C7C55-2B6E-197E-60DD-4C27494FD598}"/>
              </a:ext>
            </a:extLst>
          </p:cNvPr>
          <p:cNvGrpSpPr/>
          <p:nvPr/>
        </p:nvGrpSpPr>
        <p:grpSpPr>
          <a:xfrm>
            <a:off x="3174556" y="2885880"/>
            <a:ext cx="6147688" cy="1391040"/>
            <a:chOff x="0" y="3905295"/>
            <a:chExt cx="6147688" cy="13910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FE52180-2F38-445B-A1A6-25A605E42581}"/>
                </a:ext>
              </a:extLst>
            </p:cNvPr>
            <p:cNvSpPr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D9E5E7D-AA6E-0D4F-5091-CCE7C2938CA7}"/>
                </a:ext>
              </a:extLst>
            </p:cNvPr>
            <p:cNvSpPr txBox="1"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5189" tIns="22860" rIns="128016" bIns="2286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endParaRPr lang="en-GB" sz="1600" kern="1200" dirty="0"/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7958DCB-037E-9031-7157-EAD069680E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06041D2-B47E-3D94-3A77-3E2BEDE650A1}"/>
              </a:ext>
            </a:extLst>
          </p:cNvPr>
          <p:cNvGrpSpPr/>
          <p:nvPr/>
        </p:nvGrpSpPr>
        <p:grpSpPr>
          <a:xfrm>
            <a:off x="783783" y="1151582"/>
            <a:ext cx="9946516" cy="3552336"/>
            <a:chOff x="106322" y="796069"/>
            <a:chExt cx="8760067" cy="271348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EF91F19-C917-DCCF-738D-131E58D27DF2}"/>
                </a:ext>
              </a:extLst>
            </p:cNvPr>
            <p:cNvSpPr/>
            <p:nvPr/>
          </p:nvSpPr>
          <p:spPr>
            <a:xfrm>
              <a:off x="3273402" y="813794"/>
              <a:ext cx="2604270" cy="1302479"/>
            </a:xfrm>
            <a:prstGeom prst="ellipse">
              <a:avLst/>
            </a:prstGeom>
            <a:solidFill>
              <a:srgbClr val="04987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  <a:p>
              <a:pPr algn="ctr"/>
              <a:r>
                <a:rPr lang="en-SE">
                  <a:solidFill>
                    <a:schemeClr val="bg1"/>
                  </a:solidFill>
                </a:rPr>
                <a:t>Refining </a:t>
              </a:r>
              <a:r>
                <a:rPr lang="en-SE" dirty="0">
                  <a:solidFill>
                    <a:schemeClr val="bg1"/>
                  </a:solidFill>
                </a:rPr>
                <a:t>our understanding of human development in early years </a:t>
              </a:r>
            </a:p>
            <a:p>
              <a:pPr algn="ctr"/>
              <a:endParaRPr lang="en-SE" dirty="0">
                <a:solidFill>
                  <a:schemeClr val="bg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09F4311-E7BE-7AFB-2703-419CD4C0669D}"/>
                </a:ext>
              </a:extLst>
            </p:cNvPr>
            <p:cNvSpPr/>
            <p:nvPr/>
          </p:nvSpPr>
          <p:spPr>
            <a:xfrm>
              <a:off x="6168042" y="813794"/>
              <a:ext cx="2604270" cy="1284752"/>
            </a:xfrm>
            <a:prstGeom prst="ellipse">
              <a:avLst/>
            </a:prstGeom>
            <a:solidFill>
              <a:srgbClr val="04987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dirty="0">
                <a:solidFill>
                  <a:schemeClr val="bg1"/>
                </a:solidFill>
              </a:endParaRPr>
            </a:p>
            <a:p>
              <a:pPr algn="ctr"/>
              <a:r>
                <a:rPr lang="en-SE" dirty="0">
                  <a:solidFill>
                    <a:schemeClr val="bg1"/>
                  </a:solidFill>
                </a:rPr>
                <a:t>Refining our understand of parental practices and behaviour</a:t>
              </a:r>
            </a:p>
            <a:p>
              <a:pPr algn="ctr"/>
              <a:endParaRPr lang="en-SE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698A094-B2CE-1813-E5BD-6C0BAEBC80F2}"/>
                </a:ext>
              </a:extLst>
            </p:cNvPr>
            <p:cNvSpPr/>
            <p:nvPr/>
          </p:nvSpPr>
          <p:spPr>
            <a:xfrm>
              <a:off x="106322" y="2381188"/>
              <a:ext cx="2699508" cy="8647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dirty="0"/>
                <a:t>To obtain </a:t>
              </a:r>
              <a:r>
                <a:rPr lang="en-SE"/>
                <a:t>more </a:t>
              </a:r>
              <a:r>
                <a:rPr lang="en-GB" dirty="0"/>
                <a:t>nuanced measures of inputs into the child production function</a:t>
              </a:r>
              <a:endParaRPr lang="en-SE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904E46F-992D-E53D-952E-03A99D3AB0CE}"/>
                </a:ext>
              </a:extLst>
            </p:cNvPr>
            <p:cNvSpPr/>
            <p:nvPr/>
          </p:nvSpPr>
          <p:spPr>
            <a:xfrm>
              <a:off x="3179715" y="2354579"/>
              <a:ext cx="2699508" cy="8647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dirty="0"/>
                <a:t>To identify critical windows of opportunity for policies to intervene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5F26A79-3888-293F-BA74-D4102B865231}"/>
                </a:ext>
              </a:extLst>
            </p:cNvPr>
            <p:cNvSpPr/>
            <p:nvPr/>
          </p:nvSpPr>
          <p:spPr>
            <a:xfrm>
              <a:off x="6166881" y="2353474"/>
              <a:ext cx="2699508" cy="8647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E" dirty="0"/>
                <a:t>To identify policies that are most cost-effective in inducing nurturing parental care    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EC34C00-1A7A-D683-A39A-55920C9778D2}"/>
                </a:ext>
              </a:extLst>
            </p:cNvPr>
            <p:cNvSpPr/>
            <p:nvPr/>
          </p:nvSpPr>
          <p:spPr>
            <a:xfrm>
              <a:off x="353960" y="796069"/>
              <a:ext cx="2478416" cy="1302479"/>
            </a:xfrm>
            <a:prstGeom prst="ellipse">
              <a:avLst/>
            </a:prstGeom>
            <a:solidFill>
              <a:srgbClr val="04987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Develop and use novel measures </a:t>
              </a:r>
              <a:r>
                <a:rPr lang="en-SE">
                  <a:solidFill>
                    <a:schemeClr val="bg1"/>
                  </a:solidFill>
                </a:rPr>
                <a:t>of </a:t>
              </a:r>
              <a:r>
                <a:rPr lang="en-GB" dirty="0">
                  <a:solidFill>
                    <a:schemeClr val="bg1"/>
                  </a:solidFill>
                </a:rPr>
                <a:t>ECD </a:t>
              </a:r>
              <a:r>
                <a:rPr lang="en-SE">
                  <a:solidFill>
                    <a:schemeClr val="bg1"/>
                  </a:solidFill>
                </a:rPr>
                <a:t>drivers</a:t>
              </a:r>
              <a:endParaRPr lang="en-SE" dirty="0">
                <a:solidFill>
                  <a:schemeClr val="bg1"/>
                </a:solidFill>
              </a:endParaRPr>
            </a:p>
            <a:p>
              <a:pPr algn="ctr"/>
              <a:endParaRPr lang="en-SE" dirty="0">
                <a:solidFill>
                  <a:schemeClr val="bg1"/>
                </a:solidFill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2B9AFE0A-6F90-EA59-7CFC-17E01E65873E}"/>
                </a:ext>
              </a:extLst>
            </p:cNvPr>
            <p:cNvCxnSpPr>
              <a:cxnSpLocks/>
              <a:stCxn id="20" idx="4"/>
            </p:cNvCxnSpPr>
            <p:nvPr/>
          </p:nvCxnSpPr>
          <p:spPr>
            <a:xfrm flipH="1">
              <a:off x="1584248" y="2098547"/>
              <a:ext cx="8920" cy="28264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D2C5FB8-E8D2-B193-D7AA-3C5733D6DE0D}"/>
                </a:ext>
              </a:extLst>
            </p:cNvPr>
            <p:cNvCxnSpPr>
              <a:cxnSpLocks/>
              <a:stCxn id="5" idx="4"/>
            </p:cNvCxnSpPr>
            <p:nvPr/>
          </p:nvCxnSpPr>
          <p:spPr>
            <a:xfrm>
              <a:off x="4575537" y="2116273"/>
              <a:ext cx="0" cy="2033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076D9A3-D506-8A7A-3203-E16A56BC6DC3}"/>
                </a:ext>
              </a:extLst>
            </p:cNvPr>
            <p:cNvCxnSpPr>
              <a:cxnSpLocks/>
            </p:cNvCxnSpPr>
            <p:nvPr/>
          </p:nvCxnSpPr>
          <p:spPr>
            <a:xfrm>
              <a:off x="7389624" y="2115810"/>
              <a:ext cx="1" cy="2033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FF7542C-411D-9902-6F49-2A0C2F6D1DD6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1456076" y="3245974"/>
              <a:ext cx="1085303" cy="2446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FEF2A7E-4E5E-ABAD-AC7B-7D58FF861814}"/>
                </a:ext>
              </a:extLst>
            </p:cNvPr>
            <p:cNvCxnSpPr>
              <a:cxnSpLocks/>
              <a:stCxn id="19" idx="2"/>
            </p:cNvCxnSpPr>
            <p:nvPr/>
          </p:nvCxnSpPr>
          <p:spPr>
            <a:xfrm flipH="1">
              <a:off x="6756486" y="3218260"/>
              <a:ext cx="760150" cy="2912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36A3ABD-32FE-0D72-BFA4-DD88C8F118E4}"/>
                </a:ext>
              </a:extLst>
            </p:cNvPr>
            <p:cNvCxnSpPr>
              <a:cxnSpLocks/>
            </p:cNvCxnSpPr>
            <p:nvPr/>
          </p:nvCxnSpPr>
          <p:spPr>
            <a:xfrm>
              <a:off x="4412512" y="3245974"/>
              <a:ext cx="0" cy="2446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3E7BB4E4-5ED2-8358-35FA-B05FE8DE4CF6}"/>
              </a:ext>
            </a:extLst>
          </p:cNvPr>
          <p:cNvSpPr/>
          <p:nvPr/>
        </p:nvSpPr>
        <p:spPr>
          <a:xfrm>
            <a:off x="2980668" y="4758493"/>
            <a:ext cx="5753110" cy="7557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Building a model of household decision making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08453E-E3A0-E00C-7EA6-C9ED970D82B9}"/>
              </a:ext>
            </a:extLst>
          </p:cNvPr>
          <p:cNvSpPr/>
          <p:nvPr/>
        </p:nvSpPr>
        <p:spPr>
          <a:xfrm>
            <a:off x="2769565" y="5903589"/>
            <a:ext cx="6072855" cy="75577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Informing the design of effective and sustainable </a:t>
            </a:r>
            <a:r>
              <a:rPr lang="en-US" dirty="0" err="1"/>
              <a:t>programmes</a:t>
            </a:r>
            <a:r>
              <a:rPr lang="en-US" dirty="0"/>
              <a:t> to improve ECD </a:t>
            </a:r>
            <a:r>
              <a:rPr lang="en-US" b="1" dirty="0"/>
              <a:t>across the early life cycle at scale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308FED0-1854-36DD-97E2-B0712752E144}"/>
              </a:ext>
            </a:extLst>
          </p:cNvPr>
          <p:cNvCxnSpPr>
            <a:cxnSpLocks/>
          </p:cNvCxnSpPr>
          <p:nvPr/>
        </p:nvCxnSpPr>
        <p:spPr>
          <a:xfrm>
            <a:off x="5668429" y="5497098"/>
            <a:ext cx="0" cy="3202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410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C68D9-4F5B-31A8-D0B9-638542C93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3A9C6C0-BBCE-6F57-CA8D-FF53AF4CC7CF}"/>
              </a:ext>
            </a:extLst>
          </p:cNvPr>
          <p:cNvGraphicFramePr/>
          <p:nvPr/>
        </p:nvGraphicFramePr>
        <p:xfrm>
          <a:off x="-1171871" y="1136822"/>
          <a:ext cx="9018409" cy="5588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6801E2C-4272-D6C9-EB13-2DB09C07F628}"/>
              </a:ext>
            </a:extLst>
          </p:cNvPr>
          <p:cNvSpPr/>
          <p:nvPr/>
        </p:nvSpPr>
        <p:spPr>
          <a:xfrm>
            <a:off x="2398506" y="5999989"/>
            <a:ext cx="1911810" cy="347714"/>
          </a:xfrm>
          <a:prstGeom prst="rect">
            <a:avLst/>
          </a:prstGeom>
          <a:solidFill>
            <a:srgbClr val="DBB327"/>
          </a:solidFill>
          <a:effectLst>
            <a:softEdge rad="3994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Parenting + UCT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D199C8-6C60-844D-C35E-B77E9C7697BB}"/>
              </a:ext>
            </a:extLst>
          </p:cNvPr>
          <p:cNvSpPr/>
          <p:nvPr/>
        </p:nvSpPr>
        <p:spPr>
          <a:xfrm>
            <a:off x="2561333" y="5616848"/>
            <a:ext cx="1586156" cy="317295"/>
          </a:xfrm>
          <a:prstGeom prst="rect">
            <a:avLst/>
          </a:prstGeom>
          <a:solidFill>
            <a:srgbClr val="DBB327"/>
          </a:solidFill>
          <a:effectLst>
            <a:softEdge rad="3994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UCT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13226D-E3C0-135B-DB47-04BCCCF08A7A}"/>
              </a:ext>
            </a:extLst>
          </p:cNvPr>
          <p:cNvSpPr/>
          <p:nvPr/>
        </p:nvSpPr>
        <p:spPr>
          <a:xfrm>
            <a:off x="2566528" y="5236742"/>
            <a:ext cx="1586156" cy="317295"/>
          </a:xfrm>
          <a:prstGeom prst="rect">
            <a:avLst/>
          </a:prstGeom>
          <a:solidFill>
            <a:srgbClr val="DBB327"/>
          </a:solidFill>
          <a:effectLst>
            <a:softEdge rad="3994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Parenting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C64DC5-BB83-42A7-35C1-C9A6D694D226}"/>
              </a:ext>
            </a:extLst>
          </p:cNvPr>
          <p:cNvSpPr txBox="1"/>
          <p:nvPr/>
        </p:nvSpPr>
        <p:spPr>
          <a:xfrm>
            <a:off x="2050702" y="1934186"/>
            <a:ext cx="281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Costing and affordability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analysis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133B15-C257-84F7-1C77-A2F63B30BFDC}"/>
              </a:ext>
            </a:extLst>
          </p:cNvPr>
          <p:cNvSpPr txBox="1"/>
          <p:nvPr/>
        </p:nvSpPr>
        <p:spPr>
          <a:xfrm>
            <a:off x="1946961" y="2844271"/>
            <a:ext cx="2814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Process Evaluation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B5926A-2226-1354-A716-E731BB848821}"/>
              </a:ext>
            </a:extLst>
          </p:cNvPr>
          <p:cNvSpPr txBox="1"/>
          <p:nvPr/>
        </p:nvSpPr>
        <p:spPr>
          <a:xfrm>
            <a:off x="1759289" y="4529026"/>
            <a:ext cx="3190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RCT</a:t>
            </a:r>
          </a:p>
        </p:txBody>
      </p:sp>
      <p:pic>
        <p:nvPicPr>
          <p:cNvPr id="51" name="Picture 50" descr="P1#y2">
            <a:extLst>
              <a:ext uri="{FF2B5EF4-FFF2-40B4-BE49-F238E27FC236}">
                <a16:creationId xmlns:a16="http://schemas.microsoft.com/office/drawing/2014/main" id="{4893415B-570C-876B-90E9-C631F3DFA8D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5" y="200946"/>
            <a:ext cx="1641300" cy="6070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1D2865-4D30-9A92-5C1E-530AC7C7F9B2}"/>
              </a:ext>
            </a:extLst>
          </p:cNvPr>
          <p:cNvSpPr txBox="1"/>
          <p:nvPr/>
        </p:nvSpPr>
        <p:spPr>
          <a:xfrm>
            <a:off x="2229949" y="3543293"/>
            <a:ext cx="2278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Nationally representative study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D8E2EF-3D0B-96F3-69A8-48D5FDA4275A}"/>
              </a:ext>
            </a:extLst>
          </p:cNvPr>
          <p:cNvSpPr txBox="1"/>
          <p:nvPr/>
        </p:nvSpPr>
        <p:spPr>
          <a:xfrm>
            <a:off x="2050703" y="1345829"/>
            <a:ext cx="2814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ECD system analysis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36E4D33-BE5D-2251-923C-7FB3DF7DD4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3028" y="419487"/>
            <a:ext cx="9405938" cy="671754"/>
          </a:xfrm>
        </p:spPr>
        <p:txBody>
          <a:bodyPr/>
          <a:lstStyle/>
          <a:p>
            <a:r>
              <a:rPr lang="en-US" dirty="0"/>
              <a:t>RCT complementary studies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4BA14D8C-3E84-7CB4-2C6A-F6D634DE35D0}"/>
              </a:ext>
            </a:extLst>
          </p:cNvPr>
          <p:cNvSpPr/>
          <p:nvPr/>
        </p:nvSpPr>
        <p:spPr>
          <a:xfrm>
            <a:off x="6400797" y="1345829"/>
            <a:ext cx="528637" cy="5197846"/>
          </a:xfrm>
          <a:prstGeom prst="rightBrace">
            <a:avLst/>
          </a:prstGeom>
          <a:ln w="38100">
            <a:solidFill>
              <a:srgbClr val="0498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1F0CB6-CA60-5FE3-CAD0-93C59F0884FF}"/>
              </a:ext>
            </a:extLst>
          </p:cNvPr>
          <p:cNvSpPr txBox="1"/>
          <p:nvPr/>
        </p:nvSpPr>
        <p:spPr>
          <a:xfrm>
            <a:off x="7055345" y="3609251"/>
            <a:ext cx="4574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Evidence ecosystem to inform </a:t>
            </a:r>
            <a:r>
              <a:rPr lang="en-US" sz="3200" b="1" dirty="0">
                <a:solidFill>
                  <a:srgbClr val="049872"/>
                </a:solidFill>
              </a:rPr>
              <a:t>scaling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0CE3E1-5986-EEC0-C603-A4AA8744F8FA}"/>
              </a:ext>
            </a:extLst>
          </p:cNvPr>
          <p:cNvSpPr/>
          <p:nvPr/>
        </p:nvSpPr>
        <p:spPr>
          <a:xfrm>
            <a:off x="640640" y="4488896"/>
            <a:ext cx="5755920" cy="2189491"/>
          </a:xfrm>
          <a:prstGeom prst="rect">
            <a:avLst/>
          </a:prstGeom>
          <a:solidFill>
            <a:schemeClr val="bg2">
              <a:lumMod val="90000"/>
              <a:alpha val="1552"/>
            </a:schemeClr>
          </a:solidFill>
          <a:ln w="1016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1DD699-225A-AD7C-FFF3-9BD14D5EC1E8}"/>
              </a:ext>
            </a:extLst>
          </p:cNvPr>
          <p:cNvSpPr txBox="1"/>
          <p:nvPr/>
        </p:nvSpPr>
        <p:spPr>
          <a:xfrm>
            <a:off x="7389865" y="4775077"/>
            <a:ext cx="3729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Focus of this presentation</a:t>
            </a:r>
            <a:endParaRPr lang="en-SE" sz="24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CFEACC8-3AC5-1AF8-672B-810C74ABB39C}"/>
              </a:ext>
            </a:extLst>
          </p:cNvPr>
          <p:cNvCxnSpPr/>
          <p:nvPr/>
        </p:nvCxnSpPr>
        <p:spPr>
          <a:xfrm flipV="1">
            <a:off x="6452161" y="5023921"/>
            <a:ext cx="930997" cy="1"/>
          </a:xfrm>
          <a:prstGeom prst="straightConnector1">
            <a:avLst/>
          </a:prstGeom>
          <a:ln w="73025"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29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24768-9AE1-ACC5-9844-D0DDE6570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730E56E6-5E41-BC17-6F78-57EBA4C4B4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53E30A-DA43-3EBA-26E8-6B460FBAD647}"/>
              </a:ext>
            </a:extLst>
          </p:cNvPr>
          <p:cNvSpPr/>
          <p:nvPr/>
        </p:nvSpPr>
        <p:spPr>
          <a:xfrm>
            <a:off x="383020" y="1553800"/>
            <a:ext cx="6018289" cy="373772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1256E3A-1835-4694-DDB0-73B7CCBCFF72}"/>
              </a:ext>
            </a:extLst>
          </p:cNvPr>
          <p:cNvGrpSpPr/>
          <p:nvPr/>
        </p:nvGrpSpPr>
        <p:grpSpPr>
          <a:xfrm>
            <a:off x="3174556" y="2885880"/>
            <a:ext cx="6147688" cy="1391040"/>
            <a:chOff x="0" y="3905295"/>
            <a:chExt cx="6147688" cy="13910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9D602D2-BE7E-581B-1C8A-F5386AFF3441}"/>
                </a:ext>
              </a:extLst>
            </p:cNvPr>
            <p:cNvSpPr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F38020-B8A3-6ACF-FD06-F96ABE3E9136}"/>
                </a:ext>
              </a:extLst>
            </p:cNvPr>
            <p:cNvSpPr txBox="1"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5189" tIns="22860" rIns="128016" bIns="22860" numCol="1" spcCol="1270" anchor="t" anchorCtr="0">
              <a:noAutofit/>
            </a:bodyPr>
            <a:lstStyle/>
            <a:p>
              <a:pPr marL="171450" marR="0" lvl="1" indent="-171450" algn="l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A9E4528-C493-928F-30DB-2E344CD418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Kizazi</a:t>
            </a:r>
            <a:r>
              <a:rPr lang="en-US" dirty="0"/>
              <a:t> </a:t>
            </a:r>
            <a:r>
              <a:rPr lang="en-US" dirty="0" err="1"/>
              <a:t>Kijacho</a:t>
            </a:r>
            <a:r>
              <a:rPr lang="en-US" dirty="0"/>
              <a:t> (“Next Generation”) </a:t>
            </a:r>
          </a:p>
        </p:txBody>
      </p:sp>
      <p:sp>
        <p:nvSpPr>
          <p:cNvPr id="4" name="Bevel 3">
            <a:extLst>
              <a:ext uri="{FF2B5EF4-FFF2-40B4-BE49-F238E27FC236}">
                <a16:creationId xmlns:a16="http://schemas.microsoft.com/office/drawing/2014/main" id="{F9176C06-CE4E-E5B8-9450-BB49A50FE639}"/>
              </a:ext>
            </a:extLst>
          </p:cNvPr>
          <p:cNvSpPr/>
          <p:nvPr/>
        </p:nvSpPr>
        <p:spPr>
          <a:xfrm>
            <a:off x="213496" y="1220100"/>
            <a:ext cx="5939623" cy="801528"/>
          </a:xfrm>
          <a:prstGeom prst="bevel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Multi-arm Cluster Randomized Controlled Trial (RCT)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Phase I - Oct 2022 – Feb 2025</a:t>
            </a:r>
            <a:endParaRPr kumimoji="0" lang="en-SE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F8194-0B42-D78B-9A83-E50AA7C16A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0384" y="2555513"/>
            <a:ext cx="1780268" cy="26322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D100A7-4E1B-29AE-8B1F-832E09AC1A5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820" y="2123146"/>
            <a:ext cx="3222005" cy="3064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46E5AA-173E-1F73-83C8-EE0577D8D8AF}"/>
              </a:ext>
            </a:extLst>
          </p:cNvPr>
          <p:cNvCxnSpPr>
            <a:cxnSpLocks/>
          </p:cNvCxnSpPr>
          <p:nvPr/>
        </p:nvCxnSpPr>
        <p:spPr>
          <a:xfrm>
            <a:off x="2656290" y="3678648"/>
            <a:ext cx="15859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FAD0B7E-B0D8-E42D-E599-38FBBD8C4519}"/>
              </a:ext>
            </a:extLst>
          </p:cNvPr>
          <p:cNvSpPr/>
          <p:nvPr/>
        </p:nvSpPr>
        <p:spPr>
          <a:xfrm>
            <a:off x="105606" y="1099928"/>
            <a:ext cx="6172199" cy="5651163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E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24800E-5B56-BEF6-E205-2E2D584EA6AF}"/>
              </a:ext>
            </a:extLst>
          </p:cNvPr>
          <p:cNvSpPr txBox="1"/>
          <p:nvPr/>
        </p:nvSpPr>
        <p:spPr>
          <a:xfrm>
            <a:off x="6604667" y="2120129"/>
            <a:ext cx="46815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324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communities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districts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regions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Target: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regnan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 women at baseline</a:t>
            </a:r>
            <a:endParaRPr kumimoji="0" lang="en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Sample size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3240 households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in-person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surveys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+ 2 phone surveys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before 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age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(first 1000 days)</a:t>
            </a:r>
            <a:endParaRPr kumimoji="0" lang="en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49C3BB-3D97-E797-11D5-1177B314C6B0}"/>
              </a:ext>
            </a:extLst>
          </p:cNvPr>
          <p:cNvSpPr/>
          <p:nvPr/>
        </p:nvSpPr>
        <p:spPr>
          <a:xfrm>
            <a:off x="6402491" y="1098379"/>
            <a:ext cx="5576013" cy="2246331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E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FF041D-62C5-8959-2BD3-6E2CEF7033C2}"/>
              </a:ext>
            </a:extLst>
          </p:cNvPr>
          <p:cNvSpPr txBox="1"/>
          <p:nvPr/>
        </p:nvSpPr>
        <p:spPr>
          <a:xfrm>
            <a:off x="6525995" y="4511070"/>
            <a:ext cx="50921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Novel measures to elicit father/mother/couple intra-household allocation preferences and decision-making power</a:t>
            </a: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216 </a:t>
            </a: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communities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districts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regions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Target: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regnan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 women at baseline</a:t>
            </a:r>
            <a:endParaRPr kumimoji="0" lang="en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Sample size: 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2160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in-person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surveys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+ 2 phone surveys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before 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age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20AFC8-E439-1490-9DE4-8C25C54AB84C}"/>
              </a:ext>
            </a:extLst>
          </p:cNvPr>
          <p:cNvSpPr/>
          <p:nvPr/>
        </p:nvSpPr>
        <p:spPr>
          <a:xfrm>
            <a:off x="6402491" y="3494923"/>
            <a:ext cx="5576013" cy="248508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E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Bevel 1">
            <a:extLst>
              <a:ext uri="{FF2B5EF4-FFF2-40B4-BE49-F238E27FC236}">
                <a16:creationId xmlns:a16="http://schemas.microsoft.com/office/drawing/2014/main" id="{034485B7-8164-7132-3994-744618A4C30C}"/>
              </a:ext>
            </a:extLst>
          </p:cNvPr>
          <p:cNvSpPr/>
          <p:nvPr/>
        </p:nvSpPr>
        <p:spPr>
          <a:xfrm>
            <a:off x="6457400" y="1229048"/>
            <a:ext cx="5452261" cy="801541"/>
          </a:xfrm>
          <a:prstGeom prst="bevel">
            <a:avLst/>
          </a:prstGeom>
          <a:solidFill>
            <a:schemeClr val="accent6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Nationally representative longitudinal cohort study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June 2025 – March 2028 </a:t>
            </a:r>
            <a:endParaRPr kumimoji="0" lang="en-SE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Bevel 5">
            <a:extLst>
              <a:ext uri="{FF2B5EF4-FFF2-40B4-BE49-F238E27FC236}">
                <a16:creationId xmlns:a16="http://schemas.microsoft.com/office/drawing/2014/main" id="{0B19C763-796D-FB0B-F193-AA42395494DB}"/>
              </a:ext>
            </a:extLst>
          </p:cNvPr>
          <p:cNvSpPr/>
          <p:nvPr/>
        </p:nvSpPr>
        <p:spPr>
          <a:xfrm>
            <a:off x="6457400" y="3625592"/>
            <a:ext cx="5452261" cy="801541"/>
          </a:xfrm>
          <a:prstGeom prst="bevel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Lab-in-the-field experiment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Nov-Dec 2024</a:t>
            </a:r>
            <a:endParaRPr kumimoji="0" lang="en-SE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B85E35-0BA5-8B72-298D-50A8A92311A3}"/>
              </a:ext>
            </a:extLst>
          </p:cNvPr>
          <p:cNvSpPr/>
          <p:nvPr/>
        </p:nvSpPr>
        <p:spPr>
          <a:xfrm>
            <a:off x="184091" y="1159806"/>
            <a:ext cx="6064309" cy="5652712"/>
          </a:xfrm>
          <a:prstGeom prst="rect">
            <a:avLst/>
          </a:prstGeom>
          <a:solidFill>
            <a:schemeClr val="bg2">
              <a:lumMod val="90000"/>
              <a:alpha val="1552"/>
            </a:schemeClr>
          </a:solidFill>
          <a:ln w="101600">
            <a:solidFill>
              <a:srgbClr val="04987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A6209C-BE6C-1167-9C71-E143F2285F3F}"/>
              </a:ext>
            </a:extLst>
          </p:cNvPr>
          <p:cNvSpPr/>
          <p:nvPr/>
        </p:nvSpPr>
        <p:spPr>
          <a:xfrm>
            <a:off x="6396560" y="1114325"/>
            <a:ext cx="5689833" cy="5743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09B3CC8-FBCD-34AA-FDC7-56B9044C6958}"/>
              </a:ext>
            </a:extLst>
          </p:cNvPr>
          <p:cNvSpPr txBox="1"/>
          <p:nvPr/>
        </p:nvSpPr>
        <p:spPr>
          <a:xfrm>
            <a:off x="7376516" y="3415369"/>
            <a:ext cx="37299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Focus of this presentation</a:t>
            </a:r>
            <a:endParaRPr kumimoji="0" lang="en-SE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E3E86E3-6222-EE7C-2521-4D3C61DECFAF}"/>
              </a:ext>
            </a:extLst>
          </p:cNvPr>
          <p:cNvCxnSpPr>
            <a:stCxn id="20" idx="1"/>
          </p:cNvCxnSpPr>
          <p:nvPr/>
        </p:nvCxnSpPr>
        <p:spPr>
          <a:xfrm flipV="1">
            <a:off x="6396560" y="3986162"/>
            <a:ext cx="930997" cy="1"/>
          </a:xfrm>
          <a:prstGeom prst="straightConnector1">
            <a:avLst/>
          </a:prstGeom>
          <a:ln w="730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E5DBC29-F790-0E1E-FD6F-BEBE4E3A1CC7}"/>
              </a:ext>
            </a:extLst>
          </p:cNvPr>
          <p:cNvSpPr txBox="1"/>
          <p:nvPr/>
        </p:nvSpPr>
        <p:spPr>
          <a:xfrm>
            <a:off x="394353" y="5236358"/>
            <a:ext cx="5496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387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communities, all 7 districts, Dodoma region</a:t>
            </a: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Target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SE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regnant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women at baseline</a:t>
            </a:r>
            <a:endParaRPr kumimoji="0" lang="en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Representative 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ample </a:t>
            </a:r>
            <a:r>
              <a:rPr kumimoji="0" lang="en-S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size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3588 families</a:t>
            </a:r>
            <a:endParaRPr kumimoji="0" lang="en-S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RCT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treatments: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parenting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UCT, parenting + UCT</a:t>
            </a: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in person s</a:t>
            </a:r>
            <a:r>
              <a:rPr kumimoji="0" lang="en-SE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urvey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 pregnancy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S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age 1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age 2</a:t>
            </a: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Bi-monthly consumption surveys in 1/3</a:t>
            </a:r>
            <a:r>
              <a:rPr kumimoji="0" lang="en-GB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sample </a:t>
            </a:r>
            <a:endParaRPr kumimoji="0" lang="en-S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187BB6-FCB6-D9BD-1603-9D5433C4A3B8}"/>
              </a:ext>
            </a:extLst>
          </p:cNvPr>
          <p:cNvSpPr txBox="1"/>
          <p:nvPr/>
        </p:nvSpPr>
        <p:spPr>
          <a:xfrm>
            <a:off x="6585784" y="4741902"/>
            <a:ext cx="494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now: Short-term impacts at age 1</a:t>
            </a:r>
          </a:p>
        </p:txBody>
      </p:sp>
    </p:spTree>
    <p:extLst>
      <p:ext uri="{BB962C8B-B14F-4D97-AF65-F5344CB8AC3E}">
        <p14:creationId xmlns:p14="http://schemas.microsoft.com/office/powerpoint/2010/main" val="1164788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A59A5-B0BA-1A2D-CC3D-9E4E296E90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#y2">
            <a:extLst>
              <a:ext uri="{FF2B5EF4-FFF2-40B4-BE49-F238E27FC236}">
                <a16:creationId xmlns:a16="http://schemas.microsoft.com/office/drawing/2014/main" id="{3BD3ED71-0E8F-27B6-CF83-DFB8433450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4824" y="156938"/>
            <a:ext cx="1760289" cy="6510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A1B8925-177E-A47D-F743-2FDAC10A9D85}"/>
              </a:ext>
            </a:extLst>
          </p:cNvPr>
          <p:cNvSpPr/>
          <p:nvPr/>
        </p:nvSpPr>
        <p:spPr>
          <a:xfrm>
            <a:off x="383020" y="1553800"/>
            <a:ext cx="6018289" cy="373772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A0726F-7B33-42B3-869E-286ABABF0008}"/>
              </a:ext>
            </a:extLst>
          </p:cNvPr>
          <p:cNvGrpSpPr/>
          <p:nvPr/>
        </p:nvGrpSpPr>
        <p:grpSpPr>
          <a:xfrm>
            <a:off x="3174556" y="2885880"/>
            <a:ext cx="6147688" cy="1391040"/>
            <a:chOff x="0" y="3905295"/>
            <a:chExt cx="6147688" cy="13910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35725D-7008-4BE3-60D4-7E83B5E0669D}"/>
                </a:ext>
              </a:extLst>
            </p:cNvPr>
            <p:cNvSpPr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98C39BD-5FFF-BA79-9FCB-5E7285558F92}"/>
                </a:ext>
              </a:extLst>
            </p:cNvPr>
            <p:cNvSpPr txBox="1"/>
            <p:nvPr/>
          </p:nvSpPr>
          <p:spPr>
            <a:xfrm>
              <a:off x="0" y="3905295"/>
              <a:ext cx="6147688" cy="13910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5189" tIns="22860" rIns="128016" bIns="22860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endParaRPr lang="en-GB" sz="1600" kern="1200" dirty="0"/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98C4F81-C692-B5EA-636C-CA203FABDA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The RCT - Stage I</a:t>
            </a:r>
          </a:p>
        </p:txBody>
      </p:sp>
      <p:pic>
        <p:nvPicPr>
          <p:cNvPr id="5" name="Picture 4" descr="A diagram of a study&#10;&#10;Description automatically generated">
            <a:extLst>
              <a:ext uri="{FF2B5EF4-FFF2-40B4-BE49-F238E27FC236}">
                <a16:creationId xmlns:a16="http://schemas.microsoft.com/office/drawing/2014/main" id="{B4F1E1A6-02EC-FB31-0429-EC7F380A982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642" y="1099127"/>
            <a:ext cx="11416358" cy="575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922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C2025"/>
      </a:accent1>
      <a:accent2>
        <a:srgbClr val="FFF3E5"/>
      </a:accent2>
      <a:accent3>
        <a:srgbClr val="DD5353"/>
      </a:accent3>
      <a:accent4>
        <a:srgbClr val="03A696"/>
      </a:accent4>
      <a:accent5>
        <a:srgbClr val="13368F"/>
      </a:accent5>
      <a:accent6>
        <a:srgbClr val="0B1F5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C2025"/>
      </a:accent1>
      <a:accent2>
        <a:srgbClr val="FFF3E5"/>
      </a:accent2>
      <a:accent3>
        <a:srgbClr val="DD5353"/>
      </a:accent3>
      <a:accent4>
        <a:srgbClr val="03A696"/>
      </a:accent4>
      <a:accent5>
        <a:srgbClr val="13368F"/>
      </a:accent5>
      <a:accent6>
        <a:srgbClr val="0B1F5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C2025"/>
      </a:accent1>
      <a:accent2>
        <a:srgbClr val="FFF3E5"/>
      </a:accent2>
      <a:accent3>
        <a:srgbClr val="DD5353"/>
      </a:accent3>
      <a:accent4>
        <a:srgbClr val="03A696"/>
      </a:accent4>
      <a:accent5>
        <a:srgbClr val="13368F"/>
      </a:accent5>
      <a:accent6>
        <a:srgbClr val="0B1F5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FA6EC08C1CB84097E5BE4A51F9B5B2" ma:contentTypeVersion="20" ma:contentTypeDescription="Create a new document." ma:contentTypeScope="" ma:versionID="bfd5f5c378dd79b14287864dce561f5b">
  <xsd:schema xmlns:xsd="http://www.w3.org/2001/XMLSchema" xmlns:xs="http://www.w3.org/2001/XMLSchema" xmlns:p="http://schemas.microsoft.com/office/2006/metadata/properties" xmlns:ns1="http://schemas.microsoft.com/sharepoint/v3" xmlns:ns2="32deee2f-dc98-44d0-8388-e8adaece0697" xmlns:ns3="036f8150-817f-44bc-883a-abf026c3f7fa" targetNamespace="http://schemas.microsoft.com/office/2006/metadata/properties" ma:root="true" ma:fieldsID="45029692aee354ef40ebf300a991d5af" ns1:_="" ns2:_="" ns3:_="">
    <xsd:import namespace="http://schemas.microsoft.com/sharepoint/v3"/>
    <xsd:import namespace="32deee2f-dc98-44d0-8388-e8adaece0697"/>
    <xsd:import namespace="036f8150-817f-44bc-883a-abf026c3f7fa"/>
    <xsd:element name="properties">
      <xsd:complexType>
        <xsd:sequence>
          <xsd:element name="documentManagement">
            <xsd:complexType>
              <xsd:all>
                <xsd:element ref="ns2:Project-Stage" minOccurs="0"/>
                <xsd:element ref="ns2:Project-Number" minOccurs="0"/>
                <xsd:element ref="ns2:Practice" minOccurs="0"/>
                <xsd:element ref="ns2:PM" minOccurs="0"/>
                <xsd:element ref="ns1:DocumentSetDescription" minOccurs="0"/>
                <xsd:element ref="ns2:PA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Link" minOccurs="0"/>
                <xsd:element ref="ns3:MediaServiceSearchProperties" minOccurs="0"/>
                <xsd:element ref="ns3:MediaServiceObjectDetectorVersions" minOccurs="0"/>
                <xsd:element ref="ns3:_Flow_SignoffStatus" minOccurs="0"/>
                <xsd:element ref="ns3:SuccessfulBid_x003f_" minOccurs="0"/>
                <xsd:element ref="ns3:Workstream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12" nillable="true" ma:displayName="Description" ma:description="A description of the Document 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deee2f-dc98-44d0-8388-e8adaece0697" elementFormDefault="qualified">
    <xsd:import namespace="http://schemas.microsoft.com/office/2006/documentManagement/types"/>
    <xsd:import namespace="http://schemas.microsoft.com/office/infopath/2007/PartnerControls"/>
    <xsd:element name="Project-Stage" ma:index="8" nillable="true" ma:displayName="Project-Stage" ma:default="" ma:format="RadioButtons" ma:internalName="Project_x002d_Stage">
      <xsd:simpleType>
        <xsd:restriction base="dms:Choice">
          <xsd:enumeration value="EOI"/>
          <xsd:enumeration value="Tender"/>
          <xsd:enumeration value="Implementation"/>
          <xsd:enumeration value="Closed"/>
          <xsd:enumeration value="TBC"/>
        </xsd:restriction>
      </xsd:simpleType>
    </xsd:element>
    <xsd:element name="Project-Number" ma:index="9" nillable="true" ma:displayName="Project-Number" ma:default="" ma:internalName="Project_x002d_Number">
      <xsd:simpleType>
        <xsd:restriction base="dms:Text">
          <xsd:maxLength value="255"/>
        </xsd:restriction>
      </xsd:simpleType>
    </xsd:element>
    <xsd:element name="Practice" ma:index="10" nillable="true" ma:displayName="Practice" ma:default="" ma:format="Dropdown" ma:internalName="Practice">
      <xsd:simpleType>
        <xsd:restriction base="dms:Choice">
          <xsd:enumeration value="Climate-Resilience"/>
          <xsd:enumeration value="Education"/>
          <xsd:enumeration value="Governance"/>
          <xsd:enumeration value="Health"/>
          <xsd:enumeration value="Poverty-Social-Protection"/>
          <xsd:enumeration value="Research-Evidence"/>
        </xsd:restriction>
      </xsd:simpleType>
    </xsd:element>
    <xsd:element name="PM" ma:index="11" nillable="true" ma:displayName="PM" ma:list="UserInfo" ma:internalName="PM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A" ma:index="13" nillable="true" ma:displayName="PA" ma:list="UserInfo" ma:internalName="PA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76db3011-7cd0-4697-aba7-27fa2fa3b5dd}" ma:internalName="TaxCatchAll" ma:showField="CatchAllData" ma:web="32deee2f-dc98-44d0-8388-e8adaece06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6f8150-817f-44bc-883a-abf026c3f7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48245e64-faf6-4318-998e-7cfc72196ae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6" nillable="true" ma:displayName="MediaLengthInSeconds" ma:hidden="true" ma:internalName="MediaLengthInSeconds" ma:readOnly="true">
      <xsd:simpleType>
        <xsd:restriction base="dms:Unknown"/>
      </xsd:simpleType>
    </xsd:element>
    <xsd:element name="Link" ma:index="27" nillable="true" ma:displayName="Framework" ma:format="Dropdown" ma:internalName="Link">
      <xsd:simpleType>
        <xsd:restriction base="dms:Choice">
          <xsd:enumeration value="Framework"/>
          <xsd:enumeration value="Choice 2"/>
          <xsd:enumeration value="Choice 3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30" nillable="true" ma:displayName="Sign-off status" ma:internalName="Sign_x002d_off_x0020_status">
      <xsd:simpleType>
        <xsd:restriction base="dms:Text"/>
      </xsd:simpleType>
    </xsd:element>
    <xsd:element name="SuccessfulBid_x003f_" ma:index="31" nillable="true" ma:displayName="Successful Bid?" ma:default="0" ma:description="Yes if successful, No if it was an unsuccessful bid. Blank if unknown" ma:format="Dropdown" ma:internalName="SuccessfulBid_x003f_">
      <xsd:simpleType>
        <xsd:restriction base="dms:Boolean"/>
      </xsd:simpleType>
    </xsd:element>
    <xsd:element name="Workstream" ma:index="32" nillable="true" ma:displayName="Workstream" ma:format="Dropdown" ma:internalName="Workstream">
      <xsd:simpleType>
        <xsd:restriction base="dms:Choice">
          <xsd:enumeration value="WS1"/>
          <xsd:enumeration value="WS2"/>
          <xsd:enumeration value="WS3"/>
          <xsd:enumeration value="Cross Cutting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M xmlns="32deee2f-dc98-44d0-8388-e8adaece0697">
      <UserInfo>
        <DisplayName>Anna Duncan-Grant</DisplayName>
        <AccountId>246</AccountId>
        <AccountType/>
      </UserInfo>
    </PM>
    <lcf76f155ced4ddcb4097134ff3c332f xmlns="036f8150-817f-44bc-883a-abf026c3f7fa">
      <Terms xmlns="http://schemas.microsoft.com/office/infopath/2007/PartnerControls"/>
    </lcf76f155ced4ddcb4097134ff3c332f>
    <DocumentSetDescription xmlns="http://schemas.microsoft.com/sharepoint/v3">Project Template folder structure
-Update after creation</DocumentSetDescription>
    <_Flow_SignoffStatus xmlns="036f8150-817f-44bc-883a-abf026c3f7fa" xsi:nil="true"/>
    <TaxCatchAll xmlns="32deee2f-dc98-44d0-8388-e8adaece0697" xsi:nil="true"/>
    <Project-Number xmlns="32deee2f-dc98-44d0-8388-e8adaece0697" xsi:nil="true"/>
    <Link xmlns="036f8150-817f-44bc-883a-abf026c3f7fa" xsi:nil="true"/>
    <Project-Stage xmlns="32deee2f-dc98-44d0-8388-e8adaece0697">EOI</Project-Stage>
    <PA xmlns="32deee2f-dc98-44d0-8388-e8adaece0697">
      <UserInfo>
        <DisplayName>Georgina Palmer</DisplayName>
        <AccountId>148</AccountId>
        <AccountType/>
      </UserInfo>
    </PA>
    <Practice xmlns="32deee2f-dc98-44d0-8388-e8adaece0697" xsi:nil="true"/>
    <SuccessfulBid_x003f_ xmlns="036f8150-817f-44bc-883a-abf026c3f7fa">false</SuccessfulBid_x003f_>
    <Workstream xmlns="036f8150-817f-44bc-883a-abf026c3f7f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0775C0-1790-4F44-85BD-FEF37C7CED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2deee2f-dc98-44d0-8388-e8adaece0697"/>
    <ds:schemaRef ds:uri="036f8150-817f-44bc-883a-abf026c3f7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BA160F-BB63-4503-9057-CEB4431E40F3}">
  <ds:schemaRefs>
    <ds:schemaRef ds:uri="http://schemas.microsoft.com/office/2006/documentManagement/types"/>
    <ds:schemaRef ds:uri="http://schemas.microsoft.com/sharepoint/v3"/>
    <ds:schemaRef ds:uri="036f8150-817f-44bc-883a-abf026c3f7fa"/>
    <ds:schemaRef ds:uri="http://purl.org/dc/terms/"/>
    <ds:schemaRef ds:uri="http://schemas.openxmlformats.org/package/2006/metadata/core-properties"/>
    <ds:schemaRef ds:uri="http://purl.org/dc/dcmitype/"/>
    <ds:schemaRef ds:uri="32deee2f-dc98-44d0-8388-e8adaece0697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D572043-5CC6-4848-BA16-EC6BF86191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17105</TotalTime>
  <Words>2173</Words>
  <Application>Microsoft Macintosh PowerPoint</Application>
  <PresentationFormat>Widescreen</PresentationFormat>
  <Paragraphs>315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Arial</vt:lpstr>
      <vt:lpstr>Calibri</vt:lpstr>
      <vt:lpstr>Calibri Light</vt:lpstr>
      <vt:lpstr>Poppins</vt:lpstr>
      <vt:lpstr>Roboto</vt:lpstr>
      <vt:lpstr>Roboto Light</vt:lpstr>
      <vt:lpstr>Satoshi</vt:lpstr>
      <vt:lpstr>Satoshi Black</vt:lpstr>
      <vt:lpstr>Times New Roman</vt:lpstr>
      <vt:lpstr>Office Theme</vt:lpstr>
      <vt:lpstr>1_Office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Adarsh Sagar</dc:creator>
  <cp:lastModifiedBy>Bet Helena Caeyers</cp:lastModifiedBy>
  <cp:revision>1390</cp:revision>
  <dcterms:created xsi:type="dcterms:W3CDTF">2023-03-29T10:50:21Z</dcterms:created>
  <dcterms:modified xsi:type="dcterms:W3CDTF">2025-05-22T08:40:13Z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0x01010071FA6EC08C1CB84097E5BE4A51F9B5B2</vt:lpwstr>
  </property>
</Properties>
</file>