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70" r:id="rId2"/>
    <p:sldId id="256" r:id="rId3"/>
    <p:sldId id="277" r:id="rId4"/>
    <p:sldId id="271" r:id="rId5"/>
    <p:sldId id="272" r:id="rId6"/>
    <p:sldId id="273" r:id="rId7"/>
    <p:sldId id="274" r:id="rId8"/>
    <p:sldId id="260" r:id="rId9"/>
    <p:sldId id="275" r:id="rId10"/>
    <p:sldId id="26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47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E414D5-3ABB-4BAB-A9F0-BADCC3768BA5}" type="datetimeFigureOut">
              <a:rPr lang="en-US" smtClean="0"/>
              <a:t>5/17/2025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F3CCB7-2892-4837-BB73-B70AC83AEEAB}" type="slidenum">
              <a:rPr lang="en-US" smtClean="0"/>
              <a:t>‹#›</a:t>
            </a:fld>
            <a:endParaRPr lang="en-US"/>
          </a:p>
        </p:txBody>
      </p:sp>
    </p:spTree>
    <p:extLst>
      <p:ext uri="{BB962C8B-B14F-4D97-AF65-F5344CB8AC3E}">
        <p14:creationId xmlns:p14="http://schemas.microsoft.com/office/powerpoint/2010/main" val="3822243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F3CCB7-2892-4837-BB73-B70AC83AEEAB}" type="slidenum">
              <a:rPr lang="en-US" smtClean="0"/>
              <a:t>1</a:t>
            </a:fld>
            <a:endParaRPr lang="en-US"/>
          </a:p>
        </p:txBody>
      </p:sp>
    </p:spTree>
    <p:extLst>
      <p:ext uri="{BB962C8B-B14F-4D97-AF65-F5344CB8AC3E}">
        <p14:creationId xmlns:p14="http://schemas.microsoft.com/office/powerpoint/2010/main" val="4195462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F3CCB7-2892-4837-BB73-B70AC83AEEAB}" type="slidenum">
              <a:rPr lang="en-US" smtClean="0"/>
              <a:t>2</a:t>
            </a:fld>
            <a:endParaRPr lang="en-US"/>
          </a:p>
        </p:txBody>
      </p:sp>
    </p:spTree>
    <p:extLst>
      <p:ext uri="{BB962C8B-B14F-4D97-AF65-F5344CB8AC3E}">
        <p14:creationId xmlns:p14="http://schemas.microsoft.com/office/powerpoint/2010/main" val="81236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5D622E-E989-0073-ADEC-27F58A58C4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FDF465-EEAE-767A-B886-F607D0E5DAE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1165A3-0F0B-6D6B-7445-E59E1ABF2C7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A65C174-B3D8-173B-A328-E20EA9E5CEEB}"/>
              </a:ext>
            </a:extLst>
          </p:cNvPr>
          <p:cNvSpPr>
            <a:spLocks noGrp="1"/>
          </p:cNvSpPr>
          <p:nvPr>
            <p:ph type="sldNum" sz="quarter" idx="10"/>
          </p:nvPr>
        </p:nvSpPr>
        <p:spPr/>
        <p:txBody>
          <a:bodyPr/>
          <a:lstStyle/>
          <a:p>
            <a:fld id="{76F3CCB7-2892-4837-BB73-B70AC83AEEAB}" type="slidenum">
              <a:rPr lang="en-US" smtClean="0"/>
              <a:t>3</a:t>
            </a:fld>
            <a:endParaRPr lang="en-US"/>
          </a:p>
        </p:txBody>
      </p:sp>
    </p:spTree>
    <p:extLst>
      <p:ext uri="{BB962C8B-B14F-4D97-AF65-F5344CB8AC3E}">
        <p14:creationId xmlns:p14="http://schemas.microsoft.com/office/powerpoint/2010/main" val="4371382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699323-C629-A9B4-BA51-42BF666DC9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0ABAB1-EB4C-EB67-BC79-A0FC3C2979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CE476E-F019-80B8-9613-9F50C885077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D1D92A8-9F8C-85E1-5B87-DA767B6254B8}"/>
              </a:ext>
            </a:extLst>
          </p:cNvPr>
          <p:cNvSpPr>
            <a:spLocks noGrp="1"/>
          </p:cNvSpPr>
          <p:nvPr>
            <p:ph type="sldNum" sz="quarter" idx="10"/>
          </p:nvPr>
        </p:nvSpPr>
        <p:spPr/>
        <p:txBody>
          <a:bodyPr/>
          <a:lstStyle/>
          <a:p>
            <a:fld id="{76F3CCB7-2892-4837-BB73-B70AC83AEEAB}" type="slidenum">
              <a:rPr lang="en-US" smtClean="0"/>
              <a:t>4</a:t>
            </a:fld>
            <a:endParaRPr lang="en-US"/>
          </a:p>
        </p:txBody>
      </p:sp>
    </p:spTree>
    <p:extLst>
      <p:ext uri="{BB962C8B-B14F-4D97-AF65-F5344CB8AC3E}">
        <p14:creationId xmlns:p14="http://schemas.microsoft.com/office/powerpoint/2010/main" val="818038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E4ECC-0BDD-5728-C648-44354B7FC8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37FA65-E930-16BE-7EAA-2E52C89B9E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F8CD24-B600-2C92-637A-D7884DBC296E}"/>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225DFC6-D8A4-E2AE-441D-4AA645E8584F}"/>
              </a:ext>
            </a:extLst>
          </p:cNvPr>
          <p:cNvSpPr>
            <a:spLocks noGrp="1"/>
          </p:cNvSpPr>
          <p:nvPr>
            <p:ph type="sldNum" sz="quarter" idx="10"/>
          </p:nvPr>
        </p:nvSpPr>
        <p:spPr/>
        <p:txBody>
          <a:bodyPr/>
          <a:lstStyle/>
          <a:p>
            <a:fld id="{76F3CCB7-2892-4837-BB73-B70AC83AEEAB}" type="slidenum">
              <a:rPr lang="en-US" smtClean="0"/>
              <a:t>5</a:t>
            </a:fld>
            <a:endParaRPr lang="en-US"/>
          </a:p>
        </p:txBody>
      </p:sp>
    </p:spTree>
    <p:extLst>
      <p:ext uri="{BB962C8B-B14F-4D97-AF65-F5344CB8AC3E}">
        <p14:creationId xmlns:p14="http://schemas.microsoft.com/office/powerpoint/2010/main" val="4180241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F483E6-ACBA-95CE-43A8-B7C75C1096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AB46AB-2E5E-93E7-4F2E-35D3138165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B0D7A5-2B73-29D4-6D66-E6791068B98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DDACB8A-9CB2-B6B1-34A9-74DF44BAB1C5}"/>
              </a:ext>
            </a:extLst>
          </p:cNvPr>
          <p:cNvSpPr>
            <a:spLocks noGrp="1"/>
          </p:cNvSpPr>
          <p:nvPr>
            <p:ph type="sldNum" sz="quarter" idx="10"/>
          </p:nvPr>
        </p:nvSpPr>
        <p:spPr/>
        <p:txBody>
          <a:bodyPr/>
          <a:lstStyle/>
          <a:p>
            <a:fld id="{76F3CCB7-2892-4837-BB73-B70AC83AEEAB}" type="slidenum">
              <a:rPr lang="en-US" smtClean="0"/>
              <a:t>6</a:t>
            </a:fld>
            <a:endParaRPr lang="en-US"/>
          </a:p>
        </p:txBody>
      </p:sp>
    </p:spTree>
    <p:extLst>
      <p:ext uri="{BB962C8B-B14F-4D97-AF65-F5344CB8AC3E}">
        <p14:creationId xmlns:p14="http://schemas.microsoft.com/office/powerpoint/2010/main" val="629367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EA740C-A01B-9C1F-01EB-88399B173C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AA7DA8-2BF4-0175-F060-BBCBB4A805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17BB60D-8EC5-D480-AC2F-0F645E701AE8}"/>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22CBC40-6C0D-68C8-26AE-70F899BD9DCC}"/>
              </a:ext>
            </a:extLst>
          </p:cNvPr>
          <p:cNvSpPr>
            <a:spLocks noGrp="1"/>
          </p:cNvSpPr>
          <p:nvPr>
            <p:ph type="sldNum" sz="quarter" idx="10"/>
          </p:nvPr>
        </p:nvSpPr>
        <p:spPr/>
        <p:txBody>
          <a:bodyPr/>
          <a:lstStyle/>
          <a:p>
            <a:fld id="{76F3CCB7-2892-4837-BB73-B70AC83AEEAB}" type="slidenum">
              <a:rPr lang="en-US" smtClean="0"/>
              <a:t>7</a:t>
            </a:fld>
            <a:endParaRPr lang="en-US"/>
          </a:p>
        </p:txBody>
      </p:sp>
    </p:spTree>
    <p:extLst>
      <p:ext uri="{BB962C8B-B14F-4D97-AF65-F5344CB8AC3E}">
        <p14:creationId xmlns:p14="http://schemas.microsoft.com/office/powerpoint/2010/main" val="821479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4CDB5B-5D1B-AC94-470B-B18819EC88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2384E6-25C3-76A8-86F9-DBFD8263DE0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5B5DFA1-F317-AFA0-E101-5CF2704F00D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B9CBCE3-E8EC-E3E5-8EE9-D25A25BCC3FB}"/>
              </a:ext>
            </a:extLst>
          </p:cNvPr>
          <p:cNvSpPr>
            <a:spLocks noGrp="1"/>
          </p:cNvSpPr>
          <p:nvPr>
            <p:ph type="sldNum" sz="quarter" idx="10"/>
          </p:nvPr>
        </p:nvSpPr>
        <p:spPr/>
        <p:txBody>
          <a:bodyPr/>
          <a:lstStyle/>
          <a:p>
            <a:fld id="{76F3CCB7-2892-4837-BB73-B70AC83AEEAB}" type="slidenum">
              <a:rPr lang="en-US" smtClean="0"/>
              <a:t>9</a:t>
            </a:fld>
            <a:endParaRPr lang="en-US"/>
          </a:p>
        </p:txBody>
      </p:sp>
    </p:spTree>
    <p:extLst>
      <p:ext uri="{BB962C8B-B14F-4D97-AF65-F5344CB8AC3E}">
        <p14:creationId xmlns:p14="http://schemas.microsoft.com/office/powerpoint/2010/main" val="2229951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F3CCB7-2892-4837-BB73-B70AC83AEEAB}" type="slidenum">
              <a:rPr lang="en-US" smtClean="0"/>
              <a:t>10</a:t>
            </a:fld>
            <a:endParaRPr lang="en-US"/>
          </a:p>
        </p:txBody>
      </p:sp>
    </p:spTree>
    <p:extLst>
      <p:ext uri="{BB962C8B-B14F-4D97-AF65-F5344CB8AC3E}">
        <p14:creationId xmlns:p14="http://schemas.microsoft.com/office/powerpoint/2010/main" val="2794478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74EAFC8-3D28-4285-A5B5-C5590A30C854}" type="datetime5">
              <a:rPr lang="en-US" smtClean="0"/>
              <a:t>17-May-25</a:t>
            </a:fld>
            <a:endParaRPr lang="en-US"/>
          </a:p>
        </p:txBody>
      </p:sp>
      <p:sp>
        <p:nvSpPr>
          <p:cNvPr id="5" name="Footer Placeholder 4"/>
          <p:cNvSpPr>
            <a:spLocks noGrp="1"/>
          </p:cNvSpPr>
          <p:nvPr>
            <p:ph type="ftr" sz="quarter" idx="11"/>
          </p:nvPr>
        </p:nvSpPr>
        <p:spPr/>
        <p:txBody>
          <a:bodyPr/>
          <a:lstStyle/>
          <a:p>
            <a:r>
              <a:rPr lang="en-US"/>
              <a:t>Effective legal support, drive community peace and harmony. </a:t>
            </a:r>
          </a:p>
        </p:txBody>
      </p:sp>
      <p:sp>
        <p:nvSpPr>
          <p:cNvPr id="6" name="Slide Number Placeholder 5"/>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1447473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2E18465-7BC5-4916-8732-B39E469BC26C}" type="datetime5">
              <a:rPr lang="en-US" smtClean="0"/>
              <a:t>17-May-25</a:t>
            </a:fld>
            <a:endParaRPr lang="en-US"/>
          </a:p>
        </p:txBody>
      </p:sp>
      <p:sp>
        <p:nvSpPr>
          <p:cNvPr id="5" name="Footer Placeholder 4"/>
          <p:cNvSpPr>
            <a:spLocks noGrp="1"/>
          </p:cNvSpPr>
          <p:nvPr>
            <p:ph type="ftr" sz="quarter" idx="11"/>
          </p:nvPr>
        </p:nvSpPr>
        <p:spPr/>
        <p:txBody>
          <a:bodyPr/>
          <a:lstStyle/>
          <a:p>
            <a:r>
              <a:rPr lang="en-US"/>
              <a:t>Effective legal support, drive community peace and harmony. </a:t>
            </a:r>
          </a:p>
        </p:txBody>
      </p:sp>
      <p:sp>
        <p:nvSpPr>
          <p:cNvPr id="6" name="Slide Number Placeholder 5"/>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2547384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37F82B8-F7A3-4ABF-A91A-B578A700EBB9}" type="datetime5">
              <a:rPr lang="en-US" smtClean="0"/>
              <a:t>17-May-25</a:t>
            </a:fld>
            <a:endParaRPr lang="en-US"/>
          </a:p>
        </p:txBody>
      </p:sp>
      <p:sp>
        <p:nvSpPr>
          <p:cNvPr id="5" name="Footer Placeholder 4"/>
          <p:cNvSpPr>
            <a:spLocks noGrp="1"/>
          </p:cNvSpPr>
          <p:nvPr>
            <p:ph type="ftr" sz="quarter" idx="11"/>
          </p:nvPr>
        </p:nvSpPr>
        <p:spPr/>
        <p:txBody>
          <a:bodyPr/>
          <a:lstStyle/>
          <a:p>
            <a:r>
              <a:rPr lang="en-US"/>
              <a:t>Effective legal support, drive community peace and harmony. </a:t>
            </a:r>
          </a:p>
        </p:txBody>
      </p:sp>
      <p:sp>
        <p:nvSpPr>
          <p:cNvPr id="6" name="Slide Number Placeholder 5"/>
          <p:cNvSpPr>
            <a:spLocks noGrp="1"/>
          </p:cNvSpPr>
          <p:nvPr>
            <p:ph type="sldNum" sz="quarter" idx="12"/>
          </p:nvPr>
        </p:nvSpPr>
        <p:spPr/>
        <p:txBody>
          <a:bodyPr/>
          <a:lstStyle/>
          <a:p>
            <a:fld id="{7F19A6BD-EC56-45B5-8401-6212658E13A7}"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60231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A1C830-94FF-4911-8480-BED8F8ADB4B6}" type="datetime5">
              <a:rPr lang="en-US" smtClean="0"/>
              <a:t>17-May-25</a:t>
            </a:fld>
            <a:endParaRPr lang="en-US"/>
          </a:p>
        </p:txBody>
      </p:sp>
      <p:sp>
        <p:nvSpPr>
          <p:cNvPr id="5" name="Footer Placeholder 4"/>
          <p:cNvSpPr>
            <a:spLocks noGrp="1"/>
          </p:cNvSpPr>
          <p:nvPr>
            <p:ph type="ftr" sz="quarter" idx="11"/>
          </p:nvPr>
        </p:nvSpPr>
        <p:spPr/>
        <p:txBody>
          <a:bodyPr/>
          <a:lstStyle/>
          <a:p>
            <a:r>
              <a:rPr lang="en-US"/>
              <a:t>Effective legal support, drive community peace and harmony. </a:t>
            </a:r>
          </a:p>
        </p:txBody>
      </p:sp>
      <p:sp>
        <p:nvSpPr>
          <p:cNvPr id="6" name="Slide Number Placeholder 5"/>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1634528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8D67C1A-BCBD-4CA0-934F-3DE0CAF62AB8}" type="datetime5">
              <a:rPr lang="en-US" smtClean="0"/>
              <a:t>17-May-25</a:t>
            </a:fld>
            <a:endParaRPr lang="en-US"/>
          </a:p>
        </p:txBody>
      </p:sp>
      <p:sp>
        <p:nvSpPr>
          <p:cNvPr id="5" name="Footer Placeholder 4"/>
          <p:cNvSpPr>
            <a:spLocks noGrp="1"/>
          </p:cNvSpPr>
          <p:nvPr>
            <p:ph type="ftr" sz="quarter" idx="11"/>
          </p:nvPr>
        </p:nvSpPr>
        <p:spPr/>
        <p:txBody>
          <a:bodyPr/>
          <a:lstStyle/>
          <a:p>
            <a:r>
              <a:rPr lang="en-US"/>
              <a:t>Effective legal support, drive community peace and harmony. </a:t>
            </a:r>
          </a:p>
        </p:txBody>
      </p:sp>
      <p:sp>
        <p:nvSpPr>
          <p:cNvPr id="6" name="Slide Number Placeholder 5"/>
          <p:cNvSpPr>
            <a:spLocks noGrp="1"/>
          </p:cNvSpPr>
          <p:nvPr>
            <p:ph type="sldNum" sz="quarter" idx="12"/>
          </p:nvPr>
        </p:nvSpPr>
        <p:spPr/>
        <p:txBody>
          <a:bodyPr/>
          <a:lstStyle/>
          <a:p>
            <a:fld id="{7F19A6BD-EC56-45B5-8401-6212658E13A7}" type="slidenum">
              <a:rPr lang="en-US" smtClean="0"/>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94461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34E8D28-4124-4D02-9C65-388C5D80CCA0}" type="datetime5">
              <a:rPr lang="en-US" smtClean="0"/>
              <a:t>17-May-25</a:t>
            </a:fld>
            <a:endParaRPr lang="en-US"/>
          </a:p>
        </p:txBody>
      </p:sp>
      <p:sp>
        <p:nvSpPr>
          <p:cNvPr id="5" name="Footer Placeholder 4"/>
          <p:cNvSpPr>
            <a:spLocks noGrp="1"/>
          </p:cNvSpPr>
          <p:nvPr>
            <p:ph type="ftr" sz="quarter" idx="11"/>
          </p:nvPr>
        </p:nvSpPr>
        <p:spPr/>
        <p:txBody>
          <a:bodyPr/>
          <a:lstStyle/>
          <a:p>
            <a:r>
              <a:rPr lang="en-US"/>
              <a:t>Effective legal support, drive community peace and harmony. </a:t>
            </a:r>
          </a:p>
        </p:txBody>
      </p:sp>
      <p:sp>
        <p:nvSpPr>
          <p:cNvPr id="6" name="Slide Number Placeholder 5"/>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21154955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8A786F-E064-41C1-81F0-33B4D033C940}" type="datetime5">
              <a:rPr lang="en-US" smtClean="0"/>
              <a:t>17-May-25</a:t>
            </a:fld>
            <a:endParaRPr lang="en-US"/>
          </a:p>
        </p:txBody>
      </p:sp>
      <p:sp>
        <p:nvSpPr>
          <p:cNvPr id="5" name="Footer Placeholder 4"/>
          <p:cNvSpPr>
            <a:spLocks noGrp="1"/>
          </p:cNvSpPr>
          <p:nvPr>
            <p:ph type="ftr" sz="quarter" idx="11"/>
          </p:nvPr>
        </p:nvSpPr>
        <p:spPr/>
        <p:txBody>
          <a:bodyPr/>
          <a:lstStyle/>
          <a:p>
            <a:r>
              <a:rPr lang="en-US"/>
              <a:t>Effective legal support, drive community peace and harmony. </a:t>
            </a:r>
          </a:p>
        </p:txBody>
      </p:sp>
      <p:sp>
        <p:nvSpPr>
          <p:cNvPr id="6" name="Slide Number Placeholder 5"/>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19735589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31E2BD5-8A00-4E4C-9986-62065903384E}" type="datetime5">
              <a:rPr lang="en-US" smtClean="0"/>
              <a:t>17-May-25</a:t>
            </a:fld>
            <a:endParaRPr lang="en-US"/>
          </a:p>
        </p:txBody>
      </p:sp>
      <p:sp>
        <p:nvSpPr>
          <p:cNvPr id="5" name="Footer Placeholder 4"/>
          <p:cNvSpPr>
            <a:spLocks noGrp="1"/>
          </p:cNvSpPr>
          <p:nvPr>
            <p:ph type="ftr" sz="quarter" idx="11"/>
          </p:nvPr>
        </p:nvSpPr>
        <p:spPr/>
        <p:txBody>
          <a:bodyPr/>
          <a:lstStyle/>
          <a:p>
            <a:r>
              <a:rPr lang="en-US"/>
              <a:t>Effective legal support, drive community peace and harmony. </a:t>
            </a:r>
          </a:p>
        </p:txBody>
      </p:sp>
      <p:sp>
        <p:nvSpPr>
          <p:cNvPr id="6" name="Slide Number Placeholder 5"/>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269159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5780C5D-EC8D-465C-99BC-577B80DBCDEB}" type="datetime5">
              <a:rPr lang="en-US" smtClean="0"/>
              <a:t>17-May-25</a:t>
            </a:fld>
            <a:endParaRPr lang="en-US"/>
          </a:p>
        </p:txBody>
      </p:sp>
      <p:sp>
        <p:nvSpPr>
          <p:cNvPr id="5" name="Footer Placeholder 4"/>
          <p:cNvSpPr>
            <a:spLocks noGrp="1"/>
          </p:cNvSpPr>
          <p:nvPr>
            <p:ph type="ftr" sz="quarter" idx="11"/>
          </p:nvPr>
        </p:nvSpPr>
        <p:spPr/>
        <p:txBody>
          <a:bodyPr/>
          <a:lstStyle/>
          <a:p>
            <a:r>
              <a:rPr lang="en-US"/>
              <a:t>Effective legal support, drive community peace and harmony. </a:t>
            </a:r>
          </a:p>
        </p:txBody>
      </p:sp>
      <p:sp>
        <p:nvSpPr>
          <p:cNvPr id="6" name="Slide Number Placeholder 5"/>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742616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E379AC-80DC-4B21-A7AA-9E273B64EFAD}" type="datetime5">
              <a:rPr lang="en-US" smtClean="0"/>
              <a:t>17-May-25</a:t>
            </a:fld>
            <a:endParaRPr lang="en-US"/>
          </a:p>
        </p:txBody>
      </p:sp>
      <p:sp>
        <p:nvSpPr>
          <p:cNvPr id="5" name="Footer Placeholder 4"/>
          <p:cNvSpPr>
            <a:spLocks noGrp="1"/>
          </p:cNvSpPr>
          <p:nvPr>
            <p:ph type="ftr" sz="quarter" idx="11"/>
          </p:nvPr>
        </p:nvSpPr>
        <p:spPr/>
        <p:txBody>
          <a:bodyPr/>
          <a:lstStyle/>
          <a:p>
            <a:r>
              <a:rPr lang="en-US"/>
              <a:t>Effective legal support, drive community peace and harmony. </a:t>
            </a:r>
          </a:p>
        </p:txBody>
      </p:sp>
      <p:sp>
        <p:nvSpPr>
          <p:cNvPr id="6" name="Slide Number Placeholder 5"/>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974431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089F115-9EC6-4033-BE91-F9943FB8CE05}" type="datetime5">
              <a:rPr lang="en-US" smtClean="0"/>
              <a:t>17-May-25</a:t>
            </a:fld>
            <a:endParaRPr lang="en-US"/>
          </a:p>
        </p:txBody>
      </p:sp>
      <p:sp>
        <p:nvSpPr>
          <p:cNvPr id="6" name="Footer Placeholder 5"/>
          <p:cNvSpPr>
            <a:spLocks noGrp="1"/>
          </p:cNvSpPr>
          <p:nvPr>
            <p:ph type="ftr" sz="quarter" idx="11"/>
          </p:nvPr>
        </p:nvSpPr>
        <p:spPr/>
        <p:txBody>
          <a:bodyPr/>
          <a:lstStyle/>
          <a:p>
            <a:r>
              <a:rPr lang="en-US"/>
              <a:t>Effective legal support, drive community peace and harmony. </a:t>
            </a:r>
          </a:p>
        </p:txBody>
      </p:sp>
      <p:sp>
        <p:nvSpPr>
          <p:cNvPr id="7" name="Slide Number Placeholder 6"/>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3675656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F8DC2F1-B8F1-4504-AB99-25ED08200C8B}" type="datetime5">
              <a:rPr lang="en-US" smtClean="0"/>
              <a:t>17-May-25</a:t>
            </a:fld>
            <a:endParaRPr lang="en-US"/>
          </a:p>
        </p:txBody>
      </p:sp>
      <p:sp>
        <p:nvSpPr>
          <p:cNvPr id="8" name="Footer Placeholder 7"/>
          <p:cNvSpPr>
            <a:spLocks noGrp="1"/>
          </p:cNvSpPr>
          <p:nvPr>
            <p:ph type="ftr" sz="quarter" idx="11"/>
          </p:nvPr>
        </p:nvSpPr>
        <p:spPr/>
        <p:txBody>
          <a:bodyPr/>
          <a:lstStyle/>
          <a:p>
            <a:r>
              <a:rPr lang="en-US"/>
              <a:t>Effective legal support, drive community peace and harmony. </a:t>
            </a:r>
          </a:p>
        </p:txBody>
      </p:sp>
      <p:sp>
        <p:nvSpPr>
          <p:cNvPr id="9" name="Slide Number Placeholder 8"/>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3918094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04686A4-2EAA-46F3-9087-94761BE52321}" type="datetime5">
              <a:rPr lang="en-US" smtClean="0"/>
              <a:t>17-May-25</a:t>
            </a:fld>
            <a:endParaRPr lang="en-US"/>
          </a:p>
        </p:txBody>
      </p:sp>
      <p:sp>
        <p:nvSpPr>
          <p:cNvPr id="4" name="Footer Placeholder 3"/>
          <p:cNvSpPr>
            <a:spLocks noGrp="1"/>
          </p:cNvSpPr>
          <p:nvPr>
            <p:ph type="ftr" sz="quarter" idx="11"/>
          </p:nvPr>
        </p:nvSpPr>
        <p:spPr/>
        <p:txBody>
          <a:bodyPr/>
          <a:lstStyle/>
          <a:p>
            <a:r>
              <a:rPr lang="en-US"/>
              <a:t>Effective legal support, drive community peace and harmony. </a:t>
            </a:r>
          </a:p>
        </p:txBody>
      </p:sp>
      <p:sp>
        <p:nvSpPr>
          <p:cNvPr id="5" name="Slide Number Placeholder 4"/>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493363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D258C1-1979-4D32-AB00-58746F31662A}" type="datetime5">
              <a:rPr lang="en-US" smtClean="0"/>
              <a:t>17-May-25</a:t>
            </a:fld>
            <a:endParaRPr lang="en-US"/>
          </a:p>
        </p:txBody>
      </p:sp>
      <p:sp>
        <p:nvSpPr>
          <p:cNvPr id="3" name="Footer Placeholder 2"/>
          <p:cNvSpPr>
            <a:spLocks noGrp="1"/>
          </p:cNvSpPr>
          <p:nvPr>
            <p:ph type="ftr" sz="quarter" idx="11"/>
          </p:nvPr>
        </p:nvSpPr>
        <p:spPr/>
        <p:txBody>
          <a:bodyPr/>
          <a:lstStyle/>
          <a:p>
            <a:r>
              <a:rPr lang="en-US"/>
              <a:t>Effective legal support, drive community peace and harmony. </a:t>
            </a:r>
          </a:p>
        </p:txBody>
      </p:sp>
      <p:sp>
        <p:nvSpPr>
          <p:cNvPr id="4" name="Slide Number Placeholder 3"/>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3916276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9F82DD5D-9D0D-4B3C-B503-91EDBB706BB0}" type="datetime5">
              <a:rPr lang="en-US" smtClean="0"/>
              <a:t>17-May-25</a:t>
            </a:fld>
            <a:endParaRPr lang="en-US"/>
          </a:p>
        </p:txBody>
      </p:sp>
      <p:sp>
        <p:nvSpPr>
          <p:cNvPr id="6" name="Footer Placeholder 5"/>
          <p:cNvSpPr>
            <a:spLocks noGrp="1"/>
          </p:cNvSpPr>
          <p:nvPr>
            <p:ph type="ftr" sz="quarter" idx="11"/>
          </p:nvPr>
        </p:nvSpPr>
        <p:spPr/>
        <p:txBody>
          <a:bodyPr/>
          <a:lstStyle/>
          <a:p>
            <a:r>
              <a:rPr lang="en-US"/>
              <a:t>Effective legal support, drive community peace and harmony. </a:t>
            </a:r>
          </a:p>
        </p:txBody>
      </p:sp>
      <p:sp>
        <p:nvSpPr>
          <p:cNvPr id="7" name="Slide Number Placeholder 6"/>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1387686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E0ACED-710F-45C5-B81E-323DDB7EA380}" type="datetime5">
              <a:rPr lang="en-US" smtClean="0"/>
              <a:t>17-May-25</a:t>
            </a:fld>
            <a:endParaRPr lang="en-US"/>
          </a:p>
        </p:txBody>
      </p:sp>
      <p:sp>
        <p:nvSpPr>
          <p:cNvPr id="6" name="Footer Placeholder 5"/>
          <p:cNvSpPr>
            <a:spLocks noGrp="1"/>
          </p:cNvSpPr>
          <p:nvPr>
            <p:ph type="ftr" sz="quarter" idx="11"/>
          </p:nvPr>
        </p:nvSpPr>
        <p:spPr/>
        <p:txBody>
          <a:bodyPr/>
          <a:lstStyle/>
          <a:p>
            <a:r>
              <a:rPr lang="en-US"/>
              <a:t>Effective legal support, drive community peace and harmony. </a:t>
            </a:r>
          </a:p>
        </p:txBody>
      </p:sp>
      <p:sp>
        <p:nvSpPr>
          <p:cNvPr id="7" name="Slide Number Placeholder 6"/>
          <p:cNvSpPr>
            <a:spLocks noGrp="1"/>
          </p:cNvSpPr>
          <p:nvPr>
            <p:ph type="sldNum" sz="quarter" idx="12"/>
          </p:nvPr>
        </p:nvSpPr>
        <p:spPr/>
        <p:txBody>
          <a:bodyPr/>
          <a:lstStyle/>
          <a:p>
            <a:fld id="{7F19A6BD-EC56-45B5-8401-6212658E13A7}" type="slidenum">
              <a:rPr lang="en-US" smtClean="0"/>
              <a:t>‹#›</a:t>
            </a:fld>
            <a:endParaRPr lang="en-US"/>
          </a:p>
        </p:txBody>
      </p:sp>
    </p:spTree>
    <p:extLst>
      <p:ext uri="{BB962C8B-B14F-4D97-AF65-F5344CB8AC3E}">
        <p14:creationId xmlns:p14="http://schemas.microsoft.com/office/powerpoint/2010/main" val="2149094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hingle">
          <a:fgClr>
            <a:schemeClr val="accent1"/>
          </a:fgClr>
          <a:bgClr>
            <a:schemeClr val="bg1"/>
          </a:bgClr>
        </a:pattFill>
        <a:effectLst/>
      </p:bgPr>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A8EF043-C758-4E3D-AF0E-E08EED962659}" type="datetime5">
              <a:rPr lang="en-US" smtClean="0"/>
              <a:t>17-May-25</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Effective legal support, drive community peace and harmony. </a:t>
            </a:r>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7F19A6BD-EC56-45B5-8401-6212658E13A7}" type="slidenum">
              <a:rPr lang="en-US" smtClean="0"/>
              <a:t>‹#›</a:t>
            </a:fld>
            <a:endParaRPr lang="en-US"/>
          </a:p>
        </p:txBody>
      </p:sp>
    </p:spTree>
    <p:extLst>
      <p:ext uri="{BB962C8B-B14F-4D97-AF65-F5344CB8AC3E}">
        <p14:creationId xmlns:p14="http://schemas.microsoft.com/office/powerpoint/2010/main" val="35109866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sldNum="0" hdr="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0909" y="143760"/>
            <a:ext cx="5801892" cy="785370"/>
          </a:xfrm>
        </p:spPr>
        <p:txBody>
          <a:bodyPr>
            <a:normAutofit fontScale="90000"/>
          </a:bodyPr>
          <a:lstStyle/>
          <a:p>
            <a:pPr algn="ctr"/>
            <a:br>
              <a:rPr lang="en-US" b="1" dirty="0"/>
            </a:br>
            <a:br>
              <a:rPr lang="en-US" dirty="0"/>
            </a:br>
            <a:r>
              <a:rPr lang="en-US" b="1" dirty="0"/>
              <a:t> </a:t>
            </a:r>
            <a:br>
              <a:rPr lang="en-US" dirty="0"/>
            </a:br>
            <a:r>
              <a:rPr lang="en-US" b="1" dirty="0"/>
              <a:t> </a:t>
            </a:r>
            <a:br>
              <a:rPr lang="en-US" dirty="0"/>
            </a:br>
            <a:r>
              <a:rPr lang="en-US" b="1" dirty="0"/>
              <a:t>    </a:t>
            </a:r>
            <a:br>
              <a:rPr lang="en-US" dirty="0"/>
            </a:br>
            <a:br>
              <a:rPr lang="en-US" dirty="0"/>
            </a:br>
            <a:r>
              <a:rPr lang="en-US" sz="4000" dirty="0">
                <a:solidFill>
                  <a:schemeClr val="tx1">
                    <a:lumMod val="95000"/>
                    <a:lumOff val="5000"/>
                  </a:schemeClr>
                </a:solidFill>
              </a:rPr>
              <a:t>LIWOPAC - LINDI</a:t>
            </a:r>
          </a:p>
        </p:txBody>
      </p:sp>
      <p:sp>
        <p:nvSpPr>
          <p:cNvPr id="6" name="Footer Placeholder 5"/>
          <p:cNvSpPr>
            <a:spLocks noGrp="1"/>
          </p:cNvSpPr>
          <p:nvPr>
            <p:ph type="ftr" sz="quarter" idx="11"/>
          </p:nvPr>
        </p:nvSpPr>
        <p:spPr>
          <a:xfrm>
            <a:off x="1" y="6421272"/>
            <a:ext cx="5791200" cy="361665"/>
          </a:xfrm>
        </p:spPr>
        <p:style>
          <a:lnRef idx="2">
            <a:schemeClr val="dk1"/>
          </a:lnRef>
          <a:fillRef idx="1">
            <a:schemeClr val="lt1"/>
          </a:fillRef>
          <a:effectRef idx="0">
            <a:schemeClr val="dk1"/>
          </a:effectRef>
          <a:fontRef idx="minor">
            <a:schemeClr val="dk1"/>
          </a:fontRef>
        </p:style>
        <p:txBody>
          <a:bodyPr/>
          <a:lstStyle/>
          <a:p>
            <a:pPr algn="ctr"/>
            <a:r>
              <a:rPr lang="it-IT" sz="1800" b="1" dirty="0">
                <a:solidFill>
                  <a:srgbClr val="FF0000"/>
                </a:solidFill>
              </a:rPr>
              <a:t>Mtoto Malezi: Msingi wa familia bora kwa taifa bora</a:t>
            </a:r>
            <a:endParaRPr lang="en-US" sz="1800" b="1" dirty="0">
              <a:solidFill>
                <a:srgbClr val="FF0000"/>
              </a:solidFill>
            </a:endParaRPr>
          </a:p>
        </p:txBody>
      </p:sp>
      <p:sp>
        <p:nvSpPr>
          <p:cNvPr id="5" name="Subtitle 4"/>
          <p:cNvSpPr>
            <a:spLocks noGrp="1"/>
          </p:cNvSpPr>
          <p:nvPr>
            <p:ph type="subTitle" idx="1"/>
          </p:nvPr>
        </p:nvSpPr>
        <p:spPr>
          <a:xfrm>
            <a:off x="5486400" y="1303712"/>
            <a:ext cx="3657600" cy="3801688"/>
          </a:xfrm>
        </p:spPr>
        <p:style>
          <a:lnRef idx="2">
            <a:schemeClr val="accent5"/>
          </a:lnRef>
          <a:fillRef idx="1">
            <a:schemeClr val="lt1"/>
          </a:fillRef>
          <a:effectRef idx="0">
            <a:schemeClr val="accent5"/>
          </a:effectRef>
          <a:fontRef idx="minor">
            <a:schemeClr val="dk1"/>
          </a:fontRef>
        </p:style>
        <p:txBody>
          <a:bodyPr>
            <a:normAutofit fontScale="85000" lnSpcReduction="20000"/>
          </a:bodyPr>
          <a:lstStyle/>
          <a:p>
            <a:pPr algn="ctr"/>
            <a:r>
              <a:rPr lang="en-US" sz="4800" dirty="0"/>
              <a:t>Increased internal budget allocation to address ECD demands in Lindi Region</a:t>
            </a:r>
            <a:r>
              <a:rPr lang="en-US" dirty="0"/>
              <a:t>  </a:t>
            </a:r>
          </a:p>
        </p:txBody>
      </p:sp>
      <p:pic>
        <p:nvPicPr>
          <p:cNvPr id="17" name="Picture 1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084009" cy="1303712"/>
          </a:xfrm>
          <a:prstGeom prst="rect">
            <a:avLst/>
          </a:prstGeom>
          <a:noFill/>
        </p:spPr>
      </p:pic>
      <p:sp>
        <p:nvSpPr>
          <p:cNvPr id="7" name="Subtitle 4">
            <a:extLst>
              <a:ext uri="{FF2B5EF4-FFF2-40B4-BE49-F238E27FC236}">
                <a16:creationId xmlns:a16="http://schemas.microsoft.com/office/drawing/2014/main" id="{720EE6B6-847E-B7D6-009C-257D240B4818}"/>
              </a:ext>
            </a:extLst>
          </p:cNvPr>
          <p:cNvSpPr txBox="1">
            <a:spLocks/>
          </p:cNvSpPr>
          <p:nvPr/>
        </p:nvSpPr>
        <p:spPr>
          <a:xfrm>
            <a:off x="7439701" y="68370"/>
            <a:ext cx="1486391" cy="1235342"/>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t">
            <a:normAutofit fontScale="62500" lnSpcReduction="2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endParaRPr lang="en-US" sz="4800" dirty="0"/>
          </a:p>
          <a:p>
            <a:pPr algn="ctr"/>
            <a:endParaRPr lang="en-US" sz="4800" dirty="0"/>
          </a:p>
          <a:p>
            <a:r>
              <a:rPr lang="en-US" dirty="0"/>
              <a:t>  </a:t>
            </a:r>
          </a:p>
        </p:txBody>
      </p:sp>
      <p:pic>
        <p:nvPicPr>
          <p:cNvPr id="8" name="Picture 7">
            <a:extLst>
              <a:ext uri="{FF2B5EF4-FFF2-40B4-BE49-F238E27FC236}">
                <a16:creationId xmlns:a16="http://schemas.microsoft.com/office/drawing/2014/main" id="{B90389C6-E76E-DC06-51D3-E1B0BA6382E3}"/>
              </a:ext>
            </a:extLst>
          </p:cNvPr>
          <p:cNvPicPr>
            <a:picLocks noChangeAspect="1"/>
          </p:cNvPicPr>
          <p:nvPr/>
        </p:nvPicPr>
        <p:blipFill>
          <a:blip r:embed="rId4"/>
          <a:stretch>
            <a:fillRect/>
          </a:stretch>
        </p:blipFill>
        <p:spPr>
          <a:xfrm>
            <a:off x="7543799" y="143760"/>
            <a:ext cx="1288255" cy="1159952"/>
          </a:xfrm>
          <a:prstGeom prst="rect">
            <a:avLst/>
          </a:prstGeom>
        </p:spPr>
      </p:pic>
      <p:sp>
        <p:nvSpPr>
          <p:cNvPr id="14" name="Subtitle 4">
            <a:extLst>
              <a:ext uri="{FF2B5EF4-FFF2-40B4-BE49-F238E27FC236}">
                <a16:creationId xmlns:a16="http://schemas.microsoft.com/office/drawing/2014/main" id="{2AAC971D-A3D8-D5D5-008B-0EB75DD1C98C}"/>
              </a:ext>
            </a:extLst>
          </p:cNvPr>
          <p:cNvSpPr txBox="1">
            <a:spLocks/>
          </p:cNvSpPr>
          <p:nvPr/>
        </p:nvSpPr>
        <p:spPr>
          <a:xfrm>
            <a:off x="5791201" y="5105400"/>
            <a:ext cx="3352799" cy="1677537"/>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chor="t">
            <a:normAutofit fontScale="25000" lnSpcReduction="20000"/>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r>
              <a:rPr lang="en-US" sz="12800" dirty="0"/>
              <a:t>By; Nelson Choaji- LIWOPAC.</a:t>
            </a:r>
          </a:p>
          <a:p>
            <a:pPr algn="ctr"/>
            <a:r>
              <a:rPr lang="en-US" sz="12800" dirty="0"/>
              <a:t>LINDI.  </a:t>
            </a:r>
          </a:p>
          <a:p>
            <a:pPr algn="ctr"/>
            <a:endParaRPr lang="en-US" sz="17600" dirty="0"/>
          </a:p>
          <a:p>
            <a:r>
              <a:rPr lang="en-US" dirty="0"/>
              <a:t>  </a:t>
            </a:r>
          </a:p>
        </p:txBody>
      </p:sp>
      <p:pic>
        <p:nvPicPr>
          <p:cNvPr id="11" name="Picture 10">
            <a:extLst>
              <a:ext uri="{FF2B5EF4-FFF2-40B4-BE49-F238E27FC236}">
                <a16:creationId xmlns:a16="http://schemas.microsoft.com/office/drawing/2014/main" id="{80C2B6E5-29B2-6E70-CDEF-AFF0DB50320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184417" y="1119294"/>
            <a:ext cx="5117562" cy="5486404"/>
          </a:xfrm>
          <a:prstGeom prst="rect">
            <a:avLst/>
          </a:prstGeom>
        </p:spPr>
      </p:pic>
    </p:spTree>
    <p:extLst>
      <p:ext uri="{BB962C8B-B14F-4D97-AF65-F5344CB8AC3E}">
        <p14:creationId xmlns:p14="http://schemas.microsoft.com/office/powerpoint/2010/main" val="1952295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990600"/>
            <a:ext cx="9144000" cy="5826419"/>
          </a:xfrm>
        </p:spPr>
        <p:style>
          <a:lnRef idx="2">
            <a:schemeClr val="dk1"/>
          </a:lnRef>
          <a:fillRef idx="1">
            <a:schemeClr val="lt1"/>
          </a:fillRef>
          <a:effectRef idx="0">
            <a:schemeClr val="dk1"/>
          </a:effectRef>
          <a:fontRef idx="minor">
            <a:schemeClr val="dk1"/>
          </a:fontRef>
        </p:style>
        <p:txBody>
          <a:bodyPr>
            <a:normAutofit/>
          </a:bodyPr>
          <a:lstStyle/>
          <a:p>
            <a:pPr algn="ctr">
              <a:spcBef>
                <a:spcPct val="20000"/>
              </a:spcBef>
              <a:spcAft>
                <a:spcPts val="600"/>
              </a:spcAft>
              <a:buClr>
                <a:schemeClr val="accent5">
                  <a:lumMod val="75000"/>
                </a:schemeClr>
              </a:buClr>
            </a:pPr>
            <a:r>
              <a:rPr lang="en-US" sz="6700" b="1" dirty="0">
                <a:latin typeface="Tahoma" panose="020B0604030504040204" pitchFamily="34" charset="0"/>
                <a:ea typeface="Tahoma" panose="020B0604030504040204" pitchFamily="34" charset="0"/>
                <a:cs typeface="Tahoma" panose="020B0604030504040204" pitchFamily="34" charset="0"/>
              </a:rPr>
              <a:t>“Mtoto </a:t>
            </a:r>
            <a:r>
              <a:rPr lang="en-US" sz="6700" b="1" dirty="0" err="1">
                <a:latin typeface="Tahoma" panose="020B0604030504040204" pitchFamily="34" charset="0"/>
                <a:ea typeface="Tahoma" panose="020B0604030504040204" pitchFamily="34" charset="0"/>
                <a:cs typeface="Tahoma" panose="020B0604030504040204" pitchFamily="34" charset="0"/>
              </a:rPr>
              <a:t>umleavyo</a:t>
            </a:r>
            <a:r>
              <a:rPr lang="en-US" sz="6700" b="1" dirty="0">
                <a:latin typeface="Tahoma" panose="020B0604030504040204" pitchFamily="34" charset="0"/>
                <a:ea typeface="Tahoma" panose="020B0604030504040204" pitchFamily="34" charset="0"/>
                <a:cs typeface="Tahoma" panose="020B0604030504040204" pitchFamily="34" charset="0"/>
              </a:rPr>
              <a:t>….. </a:t>
            </a:r>
            <a:r>
              <a:rPr lang="en-US" sz="6700" b="1" dirty="0" err="1">
                <a:latin typeface="Tahoma" panose="020B0604030504040204" pitchFamily="34" charset="0"/>
                <a:ea typeface="Tahoma" panose="020B0604030504040204" pitchFamily="34" charset="0"/>
                <a:cs typeface="Tahoma" panose="020B0604030504040204" pitchFamily="34" charset="0"/>
              </a:rPr>
              <a:t>Ndivyo</a:t>
            </a:r>
            <a:r>
              <a:rPr lang="en-US" sz="6700" b="1" dirty="0">
                <a:latin typeface="Tahoma" panose="020B0604030504040204" pitchFamily="34" charset="0"/>
                <a:ea typeface="Tahoma" panose="020B0604030504040204" pitchFamily="34" charset="0"/>
                <a:cs typeface="Tahoma" panose="020B0604030504040204" pitchFamily="34" charset="0"/>
              </a:rPr>
              <a:t> </a:t>
            </a:r>
            <a:r>
              <a:rPr lang="en-US" sz="6700" b="1" dirty="0" err="1">
                <a:latin typeface="Tahoma" panose="020B0604030504040204" pitchFamily="34" charset="0"/>
                <a:ea typeface="Tahoma" panose="020B0604030504040204" pitchFamily="34" charset="0"/>
                <a:cs typeface="Tahoma" panose="020B0604030504040204" pitchFamily="34" charset="0"/>
              </a:rPr>
              <a:t>akuavyo</a:t>
            </a:r>
            <a:r>
              <a:rPr lang="en-US" sz="6700" b="1" dirty="0">
                <a:latin typeface="Tahoma" panose="020B0604030504040204" pitchFamily="34" charset="0"/>
                <a:ea typeface="Tahoma" panose="020B0604030504040204" pitchFamily="34" charset="0"/>
                <a:cs typeface="Tahoma" panose="020B0604030504040204" pitchFamily="34" charset="0"/>
              </a:rPr>
              <a:t>”  ***THANKS***</a:t>
            </a:r>
            <a:br>
              <a:rPr lang="en-US" sz="6700" dirty="0">
                <a:latin typeface="Tahoma" panose="020B0604030504040204" pitchFamily="34" charset="0"/>
                <a:ea typeface="Tahoma" panose="020B0604030504040204" pitchFamily="34" charset="0"/>
                <a:cs typeface="Tahoma" panose="020B0604030504040204" pitchFamily="34" charset="0"/>
              </a:rPr>
            </a:br>
            <a:br>
              <a:rPr lang="en-US" sz="3300" dirty="0">
                <a:latin typeface="Tahoma" panose="020B0604030504040204" pitchFamily="34" charset="0"/>
                <a:ea typeface="Tahoma" panose="020B0604030504040204" pitchFamily="34" charset="0"/>
                <a:cs typeface="Tahoma" panose="020B0604030504040204" pitchFamily="34" charset="0"/>
              </a:rPr>
            </a:br>
            <a:br>
              <a:rPr lang="en-US" b="1" dirty="0"/>
            </a:br>
            <a:endParaRPr lang="en-US" sz="2700" dirty="0"/>
          </a:p>
        </p:txBody>
      </p:sp>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 y="40980"/>
            <a:ext cx="964565" cy="949620"/>
          </a:xfrm>
          <a:prstGeom prst="rect">
            <a:avLst/>
          </a:prstGeom>
          <a:noFill/>
        </p:spPr>
      </p:pic>
      <p:sp>
        <p:nvSpPr>
          <p:cNvPr id="6" name="Subtitle 5">
            <a:extLst>
              <a:ext uri="{FF2B5EF4-FFF2-40B4-BE49-F238E27FC236}">
                <a16:creationId xmlns:a16="http://schemas.microsoft.com/office/drawing/2014/main" id="{2C35B093-583B-D796-527D-A4A30589D409}"/>
              </a:ext>
            </a:extLst>
          </p:cNvPr>
          <p:cNvSpPr>
            <a:spLocks noGrp="1"/>
          </p:cNvSpPr>
          <p:nvPr>
            <p:ph type="subTitle" idx="1"/>
          </p:nvPr>
        </p:nvSpPr>
        <p:spPr>
          <a:xfrm>
            <a:off x="1524000" y="188258"/>
            <a:ext cx="5826719" cy="802342"/>
          </a:xfrm>
        </p:spPr>
        <p:txBody>
          <a:bodyPr>
            <a:normAutofit fontScale="92500" lnSpcReduction="20000"/>
          </a:bodyPr>
          <a:lstStyle/>
          <a:p>
            <a:pPr algn="ctr"/>
            <a:endParaRPr lang="en-US" dirty="0"/>
          </a:p>
          <a:p>
            <a:pPr algn="ctr"/>
            <a:r>
              <a:rPr lang="en-US" sz="3000" dirty="0">
                <a:solidFill>
                  <a:schemeClr val="tx1"/>
                </a:solidFill>
                <a:latin typeface="Tahoma" panose="020B0604030504040204" pitchFamily="34" charset="0"/>
                <a:ea typeface="Tahoma" panose="020B0604030504040204" pitchFamily="34" charset="0"/>
                <a:cs typeface="Tahoma" panose="020B0604030504040204" pitchFamily="34" charset="0"/>
              </a:rPr>
              <a:t>END OF PRESENTATION  </a:t>
            </a:r>
            <a:endParaRPr lang="en-TZ" sz="30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pic>
        <p:nvPicPr>
          <p:cNvPr id="7" name="Picture 6">
            <a:extLst>
              <a:ext uri="{FF2B5EF4-FFF2-40B4-BE49-F238E27FC236}">
                <a16:creationId xmlns:a16="http://schemas.microsoft.com/office/drawing/2014/main" id="{EC37ADCE-7CEA-7717-3671-393D390FAF53}"/>
              </a:ext>
            </a:extLst>
          </p:cNvPr>
          <p:cNvPicPr>
            <a:picLocks noChangeAspect="1"/>
          </p:cNvPicPr>
          <p:nvPr/>
        </p:nvPicPr>
        <p:blipFill>
          <a:blip r:embed="rId4"/>
          <a:stretch>
            <a:fillRect/>
          </a:stretch>
        </p:blipFill>
        <p:spPr>
          <a:xfrm>
            <a:off x="8179435" y="40980"/>
            <a:ext cx="964565" cy="905122"/>
          </a:xfrm>
          <a:prstGeom prst="rect">
            <a:avLst/>
          </a:prstGeom>
        </p:spPr>
      </p:pic>
    </p:spTree>
    <p:extLst>
      <p:ext uri="{BB962C8B-B14F-4D97-AF65-F5344CB8AC3E}">
        <p14:creationId xmlns:p14="http://schemas.microsoft.com/office/powerpoint/2010/main" val="947435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502"/>
            <a:ext cx="6247905" cy="773323"/>
          </a:xfrm>
          <a:solidFill>
            <a:schemeClr val="accent2">
              <a:lumMod val="20000"/>
              <a:lumOff val="80000"/>
            </a:schemeClr>
          </a:solidFill>
        </p:spPr>
        <p:txBody>
          <a:bodyPr>
            <a:normAutofit fontScale="90000"/>
          </a:bodyPr>
          <a:lstStyle/>
          <a:p>
            <a:pPr algn="ctr"/>
            <a:br>
              <a:rPr lang="en-US" b="1" dirty="0"/>
            </a:br>
            <a:br>
              <a:rPr lang="en-US" dirty="0"/>
            </a:br>
            <a:r>
              <a:rPr lang="en-US" b="1" dirty="0"/>
              <a:t> </a:t>
            </a:r>
            <a:br>
              <a:rPr lang="en-US" dirty="0"/>
            </a:br>
            <a:r>
              <a:rPr lang="en-US" b="1" dirty="0"/>
              <a:t> </a:t>
            </a:r>
            <a:br>
              <a:rPr lang="en-US" dirty="0"/>
            </a:br>
            <a:r>
              <a:rPr lang="en-US" b="1" dirty="0"/>
              <a:t>    </a:t>
            </a:r>
            <a:br>
              <a:rPr lang="en-US" dirty="0"/>
            </a:br>
            <a:br>
              <a:rPr lang="en-US" dirty="0"/>
            </a:br>
            <a:br>
              <a:rPr lang="en-US" dirty="0"/>
            </a:br>
            <a:br>
              <a:rPr lang="en-US" dirty="0"/>
            </a:br>
            <a:br>
              <a:rPr lang="en-US" dirty="0"/>
            </a:br>
            <a:br>
              <a:rPr lang="en-US" dirty="0"/>
            </a:br>
            <a:br>
              <a:rPr lang="en-US" dirty="0"/>
            </a:br>
            <a:br>
              <a:rPr lang="en-US" b="1" dirty="0"/>
            </a:br>
            <a:r>
              <a:rPr lang="en-US" sz="3300"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Author</a:t>
            </a:r>
            <a:r>
              <a:rPr lang="en-US" b="1" dirty="0"/>
              <a:t> </a:t>
            </a:r>
            <a:r>
              <a:rPr lang="en-US" sz="3300"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Background</a:t>
            </a:r>
            <a:endParaRPr lang="en-US" sz="3600" dirty="0">
              <a:solidFill>
                <a:schemeClr val="tx1">
                  <a:lumMod val="95000"/>
                  <a:lumOff val="5000"/>
                </a:schemeClr>
              </a:solidFill>
            </a:endParaRPr>
          </a:p>
        </p:txBody>
      </p:sp>
      <p:sp>
        <p:nvSpPr>
          <p:cNvPr id="3" name="Subtitle 2"/>
          <p:cNvSpPr>
            <a:spLocks noGrp="1"/>
          </p:cNvSpPr>
          <p:nvPr>
            <p:ph type="subTitle" idx="1"/>
          </p:nvPr>
        </p:nvSpPr>
        <p:spPr>
          <a:xfrm>
            <a:off x="108345" y="934162"/>
            <a:ext cx="9035655" cy="5923838"/>
          </a:xfrm>
        </p:spPr>
        <p:txBody>
          <a:bodyPr>
            <a:noAutofit/>
          </a:bodyPr>
          <a:lstStyle/>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ctr"/>
            <a:endParaRPr lang="en-US" sz="6000" b="1" dirty="0"/>
          </a:p>
        </p:txBody>
      </p:sp>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838200" cy="914400"/>
          </a:xfrm>
          <a:prstGeom prst="rect">
            <a:avLst/>
          </a:prstGeom>
          <a:noFill/>
        </p:spPr>
      </p:pic>
      <p:pic>
        <p:nvPicPr>
          <p:cNvPr id="6" name="Picture 5">
            <a:extLst>
              <a:ext uri="{FF2B5EF4-FFF2-40B4-BE49-F238E27FC236}">
                <a16:creationId xmlns:a16="http://schemas.microsoft.com/office/drawing/2014/main" id="{5257AFDE-A874-8E2C-5BFC-BC09222E6192}"/>
              </a:ext>
            </a:extLst>
          </p:cNvPr>
          <p:cNvPicPr>
            <a:picLocks noChangeAspect="1"/>
          </p:cNvPicPr>
          <p:nvPr/>
        </p:nvPicPr>
        <p:blipFill>
          <a:blip r:embed="rId4"/>
          <a:stretch>
            <a:fillRect/>
          </a:stretch>
        </p:blipFill>
        <p:spPr>
          <a:xfrm>
            <a:off x="7900294" y="0"/>
            <a:ext cx="1135359" cy="885825"/>
          </a:xfrm>
          <a:prstGeom prst="rect">
            <a:avLst/>
          </a:prstGeom>
        </p:spPr>
      </p:pic>
      <p:pic>
        <p:nvPicPr>
          <p:cNvPr id="15" name="Picture 14">
            <a:extLst>
              <a:ext uri="{FF2B5EF4-FFF2-40B4-BE49-F238E27FC236}">
                <a16:creationId xmlns:a16="http://schemas.microsoft.com/office/drawing/2014/main" id="{324008C2-C970-43E7-4AD6-BEB039EE1417}"/>
              </a:ext>
            </a:extLst>
          </p:cNvPr>
          <p:cNvPicPr>
            <a:picLocks noChangeAspect="1"/>
          </p:cNvPicPr>
          <p:nvPr/>
        </p:nvPicPr>
        <p:blipFill>
          <a:blip r:embed="rId5"/>
          <a:stretch>
            <a:fillRect/>
          </a:stretch>
        </p:blipFill>
        <p:spPr>
          <a:xfrm>
            <a:off x="1" y="934162"/>
            <a:ext cx="1828800" cy="1904999"/>
          </a:xfrm>
          <a:prstGeom prst="rect">
            <a:avLst/>
          </a:prstGeom>
        </p:spPr>
      </p:pic>
      <p:sp>
        <p:nvSpPr>
          <p:cNvPr id="17" name="Rectangle 16">
            <a:extLst>
              <a:ext uri="{FF2B5EF4-FFF2-40B4-BE49-F238E27FC236}">
                <a16:creationId xmlns:a16="http://schemas.microsoft.com/office/drawing/2014/main" id="{C4E069E8-FAFB-CA00-F30B-76E7CD7FB5EB}"/>
              </a:ext>
            </a:extLst>
          </p:cNvPr>
          <p:cNvSpPr/>
          <p:nvPr/>
        </p:nvSpPr>
        <p:spPr>
          <a:xfrm>
            <a:off x="1828801" y="934162"/>
            <a:ext cx="7300907" cy="5811335"/>
          </a:xfrm>
          <a:prstGeom prst="rect">
            <a:avLst/>
          </a:prstGeom>
          <a:solidFill>
            <a:schemeClr val="bg2">
              <a:lumMod val="90000"/>
            </a:schemeClr>
          </a:solidFill>
          <a:ln>
            <a:solidFill>
              <a:schemeClr val="bg2">
                <a:lumMod val="9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just"/>
            <a:r>
              <a:rPr lang="en-US" sz="2400" b="0" i="0" u="none" strike="noStrike" baseline="0" dirty="0">
                <a:latin typeface="MicrosoftSansSerif"/>
              </a:rPr>
              <a:t>Nelson </a:t>
            </a:r>
            <a:r>
              <a:rPr lang="en-US" sz="2400" dirty="0">
                <a:latin typeface="MicrosoftSansSerif"/>
              </a:rPr>
              <a:t>Choaji is a LIWOPAC Executive Director he possessed bachelor Degree in International Relations in 2015 at University of Dodoma (UDOM). June 2017 Joined </a:t>
            </a:r>
            <a:r>
              <a:rPr lang="en-US" sz="2400" b="0" i="0" u="none" strike="noStrike" baseline="0" dirty="0">
                <a:latin typeface="MicrosoftSansSerif"/>
              </a:rPr>
              <a:t>LIWOPAC as the Monitoring and Evaluation Lead. During the entire working journey with LIWOPAC he managed to save as Program Lead coordinating various Programs  including Most Vulnerable Children under PACT and SATF support, saved as the Zonal project coordinator (Lindi, Mtwara and Ruvuma) Region to support implementation of Access to justice in the community and supervise implementation of Gender and ECD projects in Lindi Region. With over 7 years of experience, he managed to supervise accountability Program, access to justice,  economic empowerment, Gender and ECD initiatives with a focus on marginalized women and children in southern Tanzania.</a:t>
            </a:r>
            <a:endParaRPr lang="en-TZ" sz="2400" dirty="0"/>
          </a:p>
        </p:txBody>
      </p:sp>
      <p:sp>
        <p:nvSpPr>
          <p:cNvPr id="18" name="Rectangle 17">
            <a:extLst>
              <a:ext uri="{FF2B5EF4-FFF2-40B4-BE49-F238E27FC236}">
                <a16:creationId xmlns:a16="http://schemas.microsoft.com/office/drawing/2014/main" id="{50E10D76-0538-0A60-B840-7273829E551A}"/>
              </a:ext>
            </a:extLst>
          </p:cNvPr>
          <p:cNvSpPr/>
          <p:nvPr/>
        </p:nvSpPr>
        <p:spPr>
          <a:xfrm>
            <a:off x="1" y="2839162"/>
            <a:ext cx="1828800" cy="3906336"/>
          </a:xfrm>
          <a:prstGeom prst="rect">
            <a:avLst/>
          </a:prstGeom>
          <a:solidFill>
            <a:schemeClr val="bg2"/>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Nelson Choaji </a:t>
            </a:r>
          </a:p>
          <a:p>
            <a:pPr algn="ctr"/>
            <a:r>
              <a:rPr lang="en-US" dirty="0"/>
              <a:t>Executive Director </a:t>
            </a:r>
          </a:p>
          <a:p>
            <a:pPr algn="ctr"/>
            <a:r>
              <a:rPr lang="en-US" dirty="0"/>
              <a:t>LIWOPAC. </a:t>
            </a:r>
          </a:p>
          <a:p>
            <a:pPr algn="ctr"/>
            <a:endParaRPr lang="en-T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B04EC0-BD83-BF31-E1C9-7242E006F3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9A5775-9FA9-B78A-D3D6-F8C9EEF508A5}"/>
              </a:ext>
            </a:extLst>
          </p:cNvPr>
          <p:cNvSpPr>
            <a:spLocks noGrp="1"/>
          </p:cNvSpPr>
          <p:nvPr>
            <p:ph type="ctrTitle"/>
          </p:nvPr>
        </p:nvSpPr>
        <p:spPr>
          <a:xfrm>
            <a:off x="1447305" y="112503"/>
            <a:ext cx="5943600" cy="573297"/>
          </a:xfrm>
        </p:spPr>
        <p:txBody>
          <a:bodyPr>
            <a:normAutofit fontScale="90000"/>
          </a:bodyPr>
          <a:lstStyle/>
          <a:p>
            <a:pPr algn="ctr"/>
            <a:br>
              <a:rPr lang="en-US" b="1" dirty="0"/>
            </a:br>
            <a:br>
              <a:rPr lang="en-US" dirty="0"/>
            </a:br>
            <a:r>
              <a:rPr lang="en-US" b="1" dirty="0"/>
              <a:t> </a:t>
            </a:r>
            <a:br>
              <a:rPr lang="en-US" dirty="0"/>
            </a:br>
            <a:r>
              <a:rPr lang="en-US" b="1" dirty="0"/>
              <a:t> </a:t>
            </a:r>
            <a:br>
              <a:rPr lang="en-US" dirty="0"/>
            </a:br>
            <a:r>
              <a:rPr lang="en-US" b="1" dirty="0"/>
              <a:t>    </a:t>
            </a:r>
            <a:br>
              <a:rPr lang="en-US" dirty="0"/>
            </a:br>
            <a:br>
              <a:rPr lang="en-US" dirty="0"/>
            </a:br>
            <a:br>
              <a:rPr lang="en-US" dirty="0"/>
            </a:br>
            <a:br>
              <a:rPr lang="en-US" dirty="0"/>
            </a:br>
            <a:br>
              <a:rPr lang="en-US" dirty="0"/>
            </a:br>
            <a:br>
              <a:rPr lang="en-US" dirty="0"/>
            </a:br>
            <a:br>
              <a:rPr lang="en-US" dirty="0"/>
            </a:br>
            <a:br>
              <a:rPr lang="en-US" b="1" dirty="0"/>
            </a:br>
            <a:r>
              <a:rPr lang="en-US" sz="3300"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Background/introduction</a:t>
            </a:r>
            <a:r>
              <a:rPr lang="en-US" b="1" dirty="0">
                <a:solidFill>
                  <a:schemeClr val="tx1">
                    <a:lumMod val="95000"/>
                    <a:lumOff val="5000"/>
                  </a:schemeClr>
                </a:solidFill>
              </a:rPr>
              <a:t> </a:t>
            </a:r>
            <a:endParaRPr lang="en-US" sz="3600" dirty="0">
              <a:solidFill>
                <a:schemeClr val="tx1">
                  <a:lumMod val="95000"/>
                  <a:lumOff val="5000"/>
                </a:schemeClr>
              </a:solidFill>
            </a:endParaRPr>
          </a:p>
        </p:txBody>
      </p:sp>
      <p:sp>
        <p:nvSpPr>
          <p:cNvPr id="3" name="Subtitle 2">
            <a:extLst>
              <a:ext uri="{FF2B5EF4-FFF2-40B4-BE49-F238E27FC236}">
                <a16:creationId xmlns:a16="http://schemas.microsoft.com/office/drawing/2014/main" id="{7E6A58A8-5DD9-8254-92D5-E102C569CA30}"/>
              </a:ext>
            </a:extLst>
          </p:cNvPr>
          <p:cNvSpPr>
            <a:spLocks noGrp="1"/>
          </p:cNvSpPr>
          <p:nvPr>
            <p:ph type="subTitle" idx="1"/>
          </p:nvPr>
        </p:nvSpPr>
        <p:spPr>
          <a:xfrm>
            <a:off x="108345" y="990600"/>
            <a:ext cx="8927308" cy="5867400"/>
          </a:xfrm>
        </p:spPr>
        <p:txBody>
          <a:bodyPr>
            <a:noAutofit/>
          </a:bodyPr>
          <a:lstStyle/>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ctr"/>
            <a:endParaRPr lang="en-US" sz="6000" b="1" dirty="0"/>
          </a:p>
        </p:txBody>
      </p:sp>
      <p:pic>
        <p:nvPicPr>
          <p:cNvPr id="4" name="Picture 3">
            <a:extLst>
              <a:ext uri="{FF2B5EF4-FFF2-40B4-BE49-F238E27FC236}">
                <a16:creationId xmlns:a16="http://schemas.microsoft.com/office/drawing/2014/main" id="{08BD2813-2790-0C98-81E9-6F1EACD294D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838200" cy="914400"/>
          </a:xfrm>
          <a:prstGeom prst="rect">
            <a:avLst/>
          </a:prstGeom>
          <a:noFill/>
        </p:spPr>
      </p:pic>
      <p:sp>
        <p:nvSpPr>
          <p:cNvPr id="7" name="Rounded Rectangle 6">
            <a:extLst>
              <a:ext uri="{FF2B5EF4-FFF2-40B4-BE49-F238E27FC236}">
                <a16:creationId xmlns:a16="http://schemas.microsoft.com/office/drawing/2014/main" id="{D093B4E5-BA59-B1DB-8CDE-55B8137F93A1}"/>
              </a:ext>
            </a:extLst>
          </p:cNvPr>
          <p:cNvSpPr/>
          <p:nvPr/>
        </p:nvSpPr>
        <p:spPr>
          <a:xfrm>
            <a:off x="14288" y="885826"/>
            <a:ext cx="9144000" cy="58596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US" sz="2800" dirty="0">
                <a:latin typeface="Tahoma" panose="020B0604030504040204" pitchFamily="34" charset="0"/>
                <a:ea typeface="Tahoma" panose="020B0604030504040204" pitchFamily="34" charset="0"/>
                <a:cs typeface="Tahoma" panose="020B0604030504040204" pitchFamily="34" charset="0"/>
              </a:rPr>
              <a:t>Investing in early childhood development it takes new dimension every day. Following the implementation of the NM- ECDP Program implemented by the government of Tanzania in collaboration with stakeholders, it draws positive perception about the importance of investing in early childhood for young children to help achieve their full developmental potential. Therefore, emphasizing ECD budget allocation through internal collections will provides meaningful way in addressing early childhood development challenges for many presence and upcoming children in the Lindi region. </a:t>
            </a:r>
            <a:endParaRPr lang="en-US" sz="2800" dirty="0"/>
          </a:p>
        </p:txBody>
      </p:sp>
      <p:pic>
        <p:nvPicPr>
          <p:cNvPr id="6" name="Picture 5">
            <a:extLst>
              <a:ext uri="{FF2B5EF4-FFF2-40B4-BE49-F238E27FC236}">
                <a16:creationId xmlns:a16="http://schemas.microsoft.com/office/drawing/2014/main" id="{4023A4DD-C5FF-383E-5402-662378CF1E11}"/>
              </a:ext>
            </a:extLst>
          </p:cNvPr>
          <p:cNvPicPr>
            <a:picLocks noChangeAspect="1"/>
          </p:cNvPicPr>
          <p:nvPr/>
        </p:nvPicPr>
        <p:blipFill>
          <a:blip r:embed="rId4"/>
          <a:stretch>
            <a:fillRect/>
          </a:stretch>
        </p:blipFill>
        <p:spPr>
          <a:xfrm>
            <a:off x="7900294" y="0"/>
            <a:ext cx="1135359" cy="885825"/>
          </a:xfrm>
          <a:prstGeom prst="rect">
            <a:avLst/>
          </a:prstGeom>
        </p:spPr>
      </p:pic>
    </p:spTree>
    <p:extLst>
      <p:ext uri="{BB962C8B-B14F-4D97-AF65-F5344CB8AC3E}">
        <p14:creationId xmlns:p14="http://schemas.microsoft.com/office/powerpoint/2010/main" val="71123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394A76-888D-0ECE-5190-BB3E6964E7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A17987-0480-C3F9-C22B-461019394811}"/>
              </a:ext>
            </a:extLst>
          </p:cNvPr>
          <p:cNvSpPr>
            <a:spLocks noGrp="1"/>
          </p:cNvSpPr>
          <p:nvPr>
            <p:ph type="ctrTitle"/>
          </p:nvPr>
        </p:nvSpPr>
        <p:spPr>
          <a:xfrm>
            <a:off x="1447305" y="112503"/>
            <a:ext cx="5943600" cy="573297"/>
          </a:xfrm>
        </p:spPr>
        <p:txBody>
          <a:bodyPr>
            <a:normAutofit fontScale="90000"/>
          </a:bodyPr>
          <a:lstStyle/>
          <a:p>
            <a:pPr algn="ctr"/>
            <a:br>
              <a:rPr lang="en-US" b="1" dirty="0"/>
            </a:br>
            <a:br>
              <a:rPr lang="en-US" dirty="0"/>
            </a:br>
            <a:r>
              <a:rPr lang="en-US" b="1" dirty="0"/>
              <a:t> </a:t>
            </a:r>
            <a:br>
              <a:rPr lang="en-US" dirty="0"/>
            </a:br>
            <a:r>
              <a:rPr lang="en-US" b="1" dirty="0"/>
              <a:t> </a:t>
            </a:r>
            <a:br>
              <a:rPr lang="en-US" dirty="0"/>
            </a:br>
            <a:r>
              <a:rPr lang="en-US" b="1" dirty="0"/>
              <a:t>    </a:t>
            </a:r>
            <a:br>
              <a:rPr lang="en-US" dirty="0"/>
            </a:br>
            <a:br>
              <a:rPr lang="en-US" dirty="0"/>
            </a:br>
            <a:br>
              <a:rPr lang="en-US" dirty="0"/>
            </a:br>
            <a:br>
              <a:rPr lang="en-US" dirty="0"/>
            </a:br>
            <a:br>
              <a:rPr lang="en-US" dirty="0"/>
            </a:br>
            <a:br>
              <a:rPr lang="en-US" dirty="0"/>
            </a:br>
            <a:br>
              <a:rPr lang="en-US" dirty="0"/>
            </a:br>
            <a:br>
              <a:rPr lang="en-US" b="1" dirty="0"/>
            </a:br>
            <a:r>
              <a:rPr lang="en-US" sz="3300"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Problem statement </a:t>
            </a:r>
            <a:endParaRPr lang="en-US" sz="3600" dirty="0">
              <a:solidFill>
                <a:schemeClr val="tx1">
                  <a:lumMod val="95000"/>
                  <a:lumOff val="5000"/>
                </a:schemeClr>
              </a:solidFill>
            </a:endParaRPr>
          </a:p>
        </p:txBody>
      </p:sp>
      <p:sp>
        <p:nvSpPr>
          <p:cNvPr id="3" name="Subtitle 2">
            <a:extLst>
              <a:ext uri="{FF2B5EF4-FFF2-40B4-BE49-F238E27FC236}">
                <a16:creationId xmlns:a16="http://schemas.microsoft.com/office/drawing/2014/main" id="{0FC572A9-80AE-A0AA-F5C5-7045F76533FC}"/>
              </a:ext>
            </a:extLst>
          </p:cNvPr>
          <p:cNvSpPr>
            <a:spLocks noGrp="1"/>
          </p:cNvSpPr>
          <p:nvPr>
            <p:ph type="subTitle" idx="1"/>
          </p:nvPr>
        </p:nvSpPr>
        <p:spPr>
          <a:xfrm>
            <a:off x="108345" y="990600"/>
            <a:ext cx="8927308" cy="5867400"/>
          </a:xfrm>
        </p:spPr>
        <p:txBody>
          <a:bodyPr>
            <a:noAutofit/>
          </a:bodyPr>
          <a:lstStyle/>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ctr"/>
            <a:endParaRPr lang="en-US" sz="6000" b="1" dirty="0"/>
          </a:p>
        </p:txBody>
      </p:sp>
      <p:pic>
        <p:nvPicPr>
          <p:cNvPr id="4" name="Picture 3">
            <a:extLst>
              <a:ext uri="{FF2B5EF4-FFF2-40B4-BE49-F238E27FC236}">
                <a16:creationId xmlns:a16="http://schemas.microsoft.com/office/drawing/2014/main" id="{F816B76C-2533-78C2-9857-6FF1DA78D75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838200" cy="914400"/>
          </a:xfrm>
          <a:prstGeom prst="rect">
            <a:avLst/>
          </a:prstGeom>
          <a:noFill/>
        </p:spPr>
      </p:pic>
      <p:pic>
        <p:nvPicPr>
          <p:cNvPr id="6" name="Picture 5">
            <a:extLst>
              <a:ext uri="{FF2B5EF4-FFF2-40B4-BE49-F238E27FC236}">
                <a16:creationId xmlns:a16="http://schemas.microsoft.com/office/drawing/2014/main" id="{E1010DB4-0A07-D72D-91B5-66DF5A76B14E}"/>
              </a:ext>
            </a:extLst>
          </p:cNvPr>
          <p:cNvPicPr>
            <a:picLocks noChangeAspect="1"/>
          </p:cNvPicPr>
          <p:nvPr/>
        </p:nvPicPr>
        <p:blipFill>
          <a:blip r:embed="rId4"/>
          <a:stretch>
            <a:fillRect/>
          </a:stretch>
        </p:blipFill>
        <p:spPr>
          <a:xfrm>
            <a:off x="7848600" y="29462"/>
            <a:ext cx="1136350" cy="884936"/>
          </a:xfrm>
          <a:prstGeom prst="rect">
            <a:avLst/>
          </a:prstGeom>
        </p:spPr>
      </p:pic>
      <p:sp>
        <p:nvSpPr>
          <p:cNvPr id="8" name="Rectangle 7">
            <a:extLst>
              <a:ext uri="{FF2B5EF4-FFF2-40B4-BE49-F238E27FC236}">
                <a16:creationId xmlns:a16="http://schemas.microsoft.com/office/drawing/2014/main" id="{8609F9BE-E70E-C234-C1DD-B82B598B7DEF}"/>
              </a:ext>
            </a:extLst>
          </p:cNvPr>
          <p:cNvSpPr/>
          <p:nvPr/>
        </p:nvSpPr>
        <p:spPr>
          <a:xfrm>
            <a:off x="0" y="914398"/>
            <a:ext cx="9144000" cy="594360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endParaRPr lang="en-US" sz="2000" dirty="0">
              <a:latin typeface="Tahoma" panose="020B0604030504040204" pitchFamily="34" charset="0"/>
              <a:ea typeface="Tahoma" panose="020B0604030504040204" pitchFamily="34" charset="0"/>
              <a:cs typeface="Tahoma" panose="020B0604030504040204" pitchFamily="34" charset="0"/>
            </a:endParaRPr>
          </a:p>
          <a:p>
            <a:pPr algn="just"/>
            <a:r>
              <a:rPr lang="en-US" sz="2000" dirty="0">
                <a:latin typeface="Tahoma" panose="020B0604030504040204" pitchFamily="34" charset="0"/>
                <a:ea typeface="Tahoma" panose="020B0604030504040204" pitchFamily="34" charset="0"/>
                <a:cs typeface="Tahoma" panose="020B0604030504040204" pitchFamily="34" charset="0"/>
              </a:rPr>
              <a:t>ECD investment is not a new agenda in Lindi, since 2020’s several efforts have been made by ECD stakeholders in collaboration with Regional Commissioner's Office, including encouraging each Council to allocate 100 shillings for every under 5 years children to support in accessing proper nutrition. Emphasize parents and caregivers to contribute an amount of thirty (30) shillings for each kg of sold cashew nuts to improve access to education in the region (Lindi RS Investment report 2023/2024).</a:t>
            </a:r>
          </a:p>
          <a:p>
            <a:pPr algn="just"/>
            <a:endParaRPr lang="en-US" sz="2000" dirty="0">
              <a:latin typeface="Tahoma" panose="020B0604030504040204" pitchFamily="34" charset="0"/>
              <a:ea typeface="Tahoma" panose="020B0604030504040204" pitchFamily="34" charset="0"/>
              <a:cs typeface="Tahoma" panose="020B0604030504040204" pitchFamily="34" charset="0"/>
            </a:endParaRPr>
          </a:p>
          <a:p>
            <a:pPr algn="just"/>
            <a:r>
              <a:rPr lang="en-US" sz="2000" dirty="0">
                <a:latin typeface="Tahoma" panose="020B0604030504040204" pitchFamily="34" charset="0"/>
                <a:ea typeface="Tahoma" panose="020B0604030504040204" pitchFamily="34" charset="0"/>
                <a:cs typeface="Tahoma" panose="020B0604030504040204" pitchFamily="34" charset="0"/>
              </a:rPr>
              <a:t>Take on mind that these efforts have not been able to provide fruitful answers to child, especially those in the rural areas. Many findings reported that part of the Parental Contributions is being used to strengthen primary and secondary education there is no budget allocated to support early learning, especially for under 5 years children (Lindi RS- Education report 2024). In addition, the free medical treatment policy for under 5 years Children has remained on paper while parents/caregivers continue to be charged money for their children to receive treatment. Following this situation, it has pushed ECD stakeholders in the Region to take a second alternative on the best way to improve Child Care services in various areas in order to increase investment and help the children to achieve full developmentally potential. </a:t>
            </a:r>
          </a:p>
          <a:p>
            <a:pPr algn="ctr"/>
            <a:endParaRPr lang="en-TZ" dirty="0"/>
          </a:p>
        </p:txBody>
      </p:sp>
    </p:spTree>
    <p:extLst>
      <p:ext uri="{BB962C8B-B14F-4D97-AF65-F5344CB8AC3E}">
        <p14:creationId xmlns:p14="http://schemas.microsoft.com/office/powerpoint/2010/main" val="882221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165071-9391-E27D-24C9-8B02B306D3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3E62B73-A3DF-2F16-B999-9AD09346035F}"/>
              </a:ext>
            </a:extLst>
          </p:cNvPr>
          <p:cNvSpPr>
            <a:spLocks noGrp="1"/>
          </p:cNvSpPr>
          <p:nvPr>
            <p:ph type="ctrTitle"/>
          </p:nvPr>
        </p:nvSpPr>
        <p:spPr>
          <a:xfrm>
            <a:off x="1828800" y="112503"/>
            <a:ext cx="5105400" cy="573297"/>
          </a:xfrm>
        </p:spPr>
        <p:txBody>
          <a:bodyPr>
            <a:normAutofit fontScale="90000"/>
          </a:bodyPr>
          <a:lstStyle/>
          <a:p>
            <a:pPr algn="ctr"/>
            <a:br>
              <a:rPr lang="en-US" b="1" dirty="0"/>
            </a:br>
            <a:br>
              <a:rPr lang="en-US" dirty="0"/>
            </a:br>
            <a:r>
              <a:rPr lang="en-US" b="1" dirty="0"/>
              <a:t> </a:t>
            </a:r>
            <a:br>
              <a:rPr lang="en-US" dirty="0"/>
            </a:br>
            <a:r>
              <a:rPr lang="en-US" b="1" dirty="0"/>
              <a:t> </a:t>
            </a:r>
            <a:br>
              <a:rPr lang="en-US" dirty="0"/>
            </a:br>
            <a:r>
              <a:rPr lang="en-US" b="1" dirty="0"/>
              <a:t>    </a:t>
            </a:r>
            <a:br>
              <a:rPr lang="en-US" dirty="0"/>
            </a:br>
            <a:br>
              <a:rPr lang="en-US" dirty="0"/>
            </a:br>
            <a:br>
              <a:rPr lang="en-US" dirty="0"/>
            </a:br>
            <a:br>
              <a:rPr lang="en-US" dirty="0"/>
            </a:br>
            <a:br>
              <a:rPr lang="en-US" dirty="0"/>
            </a:br>
            <a:br>
              <a:rPr lang="en-US" dirty="0"/>
            </a:br>
            <a:br>
              <a:rPr lang="en-US" dirty="0"/>
            </a:br>
            <a:br>
              <a:rPr lang="en-US" b="1" dirty="0"/>
            </a:br>
            <a:r>
              <a:rPr lang="en-US" sz="3300"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Objectives/questions </a:t>
            </a:r>
            <a:endParaRPr lang="en-US" sz="3600" dirty="0">
              <a:solidFill>
                <a:schemeClr val="tx1">
                  <a:lumMod val="95000"/>
                  <a:lumOff val="5000"/>
                </a:schemeClr>
              </a:solidFill>
            </a:endParaRPr>
          </a:p>
        </p:txBody>
      </p:sp>
      <p:sp>
        <p:nvSpPr>
          <p:cNvPr id="3" name="Subtitle 2">
            <a:extLst>
              <a:ext uri="{FF2B5EF4-FFF2-40B4-BE49-F238E27FC236}">
                <a16:creationId xmlns:a16="http://schemas.microsoft.com/office/drawing/2014/main" id="{2AAC4CDE-0730-E56A-89F3-A6DEBAF271B2}"/>
              </a:ext>
            </a:extLst>
          </p:cNvPr>
          <p:cNvSpPr>
            <a:spLocks noGrp="1"/>
          </p:cNvSpPr>
          <p:nvPr>
            <p:ph type="subTitle" idx="1"/>
          </p:nvPr>
        </p:nvSpPr>
        <p:spPr>
          <a:xfrm>
            <a:off x="108345" y="990600"/>
            <a:ext cx="8927308" cy="5867400"/>
          </a:xfrm>
        </p:spPr>
        <p:txBody>
          <a:bodyPr>
            <a:noAutofit/>
          </a:bodyPr>
          <a:lstStyle/>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ctr"/>
            <a:endParaRPr lang="en-US" sz="6000" b="1" dirty="0"/>
          </a:p>
        </p:txBody>
      </p:sp>
      <p:pic>
        <p:nvPicPr>
          <p:cNvPr id="4" name="Picture 3">
            <a:extLst>
              <a:ext uri="{FF2B5EF4-FFF2-40B4-BE49-F238E27FC236}">
                <a16:creationId xmlns:a16="http://schemas.microsoft.com/office/drawing/2014/main" id="{C43711E6-1A48-89F2-4090-B9438DE2FE4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
            <a:ext cx="1066800" cy="1051057"/>
          </a:xfrm>
          <a:prstGeom prst="rect">
            <a:avLst/>
          </a:prstGeom>
          <a:noFill/>
        </p:spPr>
      </p:pic>
      <p:sp>
        <p:nvSpPr>
          <p:cNvPr id="5" name="Rectangle 4">
            <a:extLst>
              <a:ext uri="{FF2B5EF4-FFF2-40B4-BE49-F238E27FC236}">
                <a16:creationId xmlns:a16="http://schemas.microsoft.com/office/drawing/2014/main" id="{21DD88C6-63FB-28D6-59D0-F190F7815B8E}"/>
              </a:ext>
            </a:extLst>
          </p:cNvPr>
          <p:cNvSpPr/>
          <p:nvPr/>
        </p:nvSpPr>
        <p:spPr>
          <a:xfrm>
            <a:off x="0" y="1099368"/>
            <a:ext cx="9144000" cy="571032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just"/>
            <a:r>
              <a:rPr lang="en-US" sz="2500" dirty="0">
                <a:latin typeface="Tahoma" panose="020B0604030504040204" pitchFamily="34" charset="0"/>
                <a:ea typeface="Tahoma" panose="020B0604030504040204" pitchFamily="34" charset="0"/>
                <a:cs typeface="Tahoma" panose="020B0604030504040204" pitchFamily="34" charset="0"/>
              </a:rPr>
              <a:t>This program aims to increase level of investment (Budget) for children aged 0-8 who are at risk of not reaching their full developmentally potential. The program is built based on return for investment research where it is estimated that investing one dollar per child can bring a profit of up to 15USD. Following this research fact, this program envisioned; </a:t>
            </a:r>
          </a:p>
          <a:p>
            <a:pPr marL="457200" indent="-457200" algn="just">
              <a:buFont typeface="+mj-lt"/>
              <a:buAutoNum type="arabicPeriod"/>
            </a:pPr>
            <a:r>
              <a:rPr lang="en-US" sz="2500" dirty="0">
                <a:latin typeface="Tahoma" panose="020B0604030504040204" pitchFamily="34" charset="0"/>
                <a:ea typeface="Tahoma" panose="020B0604030504040204" pitchFamily="34" charset="0"/>
                <a:cs typeface="Tahoma" panose="020B0604030504040204" pitchFamily="34" charset="0"/>
              </a:rPr>
              <a:t>To encourage local governments authority to allocate 5% budget through local collections to support ECD in their community. </a:t>
            </a:r>
          </a:p>
          <a:p>
            <a:pPr marL="457200" indent="-457200" algn="just">
              <a:buFont typeface="+mj-lt"/>
              <a:buAutoNum type="arabicPeriod"/>
            </a:pPr>
            <a:r>
              <a:rPr lang="en-US" sz="2500" dirty="0">
                <a:latin typeface="Tahoma" panose="020B0604030504040204" pitchFamily="34" charset="0"/>
                <a:ea typeface="Tahoma" panose="020B0604030504040204" pitchFamily="34" charset="0"/>
                <a:cs typeface="Tahoma" panose="020B0604030504040204" pitchFamily="34" charset="0"/>
              </a:rPr>
              <a:t>To encourage development stakeholders such as Peasant cooperative union (AMCOS), Mobile companies and Mining companies to allocate a portion of social cooperate responsibility (SCR) to support ECD interventions, especially free treatment for under 5 years children. </a:t>
            </a:r>
            <a:endParaRPr lang="en-TZ" sz="2500" dirty="0">
              <a:latin typeface="Tahoma" panose="020B0604030504040204" pitchFamily="34" charset="0"/>
              <a:ea typeface="Tahoma" panose="020B0604030504040204" pitchFamily="34" charset="0"/>
              <a:cs typeface="Tahoma" panose="020B0604030504040204" pitchFamily="34" charset="0"/>
            </a:endParaRPr>
          </a:p>
        </p:txBody>
      </p:sp>
      <p:pic>
        <p:nvPicPr>
          <p:cNvPr id="7" name="Picture 6">
            <a:extLst>
              <a:ext uri="{FF2B5EF4-FFF2-40B4-BE49-F238E27FC236}">
                <a16:creationId xmlns:a16="http://schemas.microsoft.com/office/drawing/2014/main" id="{DC6AD3AC-B1E1-0CE8-EBBE-20134B977BB0}"/>
              </a:ext>
            </a:extLst>
          </p:cNvPr>
          <p:cNvPicPr>
            <a:picLocks noChangeAspect="1"/>
          </p:cNvPicPr>
          <p:nvPr/>
        </p:nvPicPr>
        <p:blipFill>
          <a:blip r:embed="rId4"/>
          <a:stretch>
            <a:fillRect/>
          </a:stretch>
        </p:blipFill>
        <p:spPr>
          <a:xfrm>
            <a:off x="7714060" y="48311"/>
            <a:ext cx="1288255" cy="1051056"/>
          </a:xfrm>
          <a:prstGeom prst="rect">
            <a:avLst/>
          </a:prstGeom>
        </p:spPr>
      </p:pic>
    </p:spTree>
    <p:extLst>
      <p:ext uri="{BB962C8B-B14F-4D97-AF65-F5344CB8AC3E}">
        <p14:creationId xmlns:p14="http://schemas.microsoft.com/office/powerpoint/2010/main" val="3962577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BA1AB5-DE36-A6CB-CF02-07990DDCB3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8AEEFD5-26EE-AA5C-6AD8-5F6FA0A94FEB}"/>
              </a:ext>
            </a:extLst>
          </p:cNvPr>
          <p:cNvSpPr>
            <a:spLocks noGrp="1"/>
          </p:cNvSpPr>
          <p:nvPr>
            <p:ph type="ctrTitle"/>
          </p:nvPr>
        </p:nvSpPr>
        <p:spPr>
          <a:xfrm>
            <a:off x="1447305" y="112503"/>
            <a:ext cx="5943600" cy="573297"/>
          </a:xfrm>
        </p:spPr>
        <p:txBody>
          <a:bodyPr>
            <a:normAutofit fontScale="90000"/>
          </a:bodyPr>
          <a:lstStyle/>
          <a:p>
            <a:pPr algn="ctr"/>
            <a:br>
              <a:rPr lang="en-US" b="1" dirty="0"/>
            </a:br>
            <a:br>
              <a:rPr lang="en-US" dirty="0"/>
            </a:br>
            <a:r>
              <a:rPr lang="en-US" b="1" dirty="0"/>
              <a:t> </a:t>
            </a:r>
            <a:br>
              <a:rPr lang="en-US" dirty="0"/>
            </a:br>
            <a:r>
              <a:rPr lang="en-US" b="1" dirty="0"/>
              <a:t> </a:t>
            </a:r>
            <a:br>
              <a:rPr lang="en-US" dirty="0"/>
            </a:br>
            <a:r>
              <a:rPr lang="en-US" b="1" dirty="0"/>
              <a:t>    </a:t>
            </a:r>
            <a:br>
              <a:rPr lang="en-US" dirty="0"/>
            </a:br>
            <a:br>
              <a:rPr lang="en-US" dirty="0"/>
            </a:br>
            <a:br>
              <a:rPr lang="en-US" dirty="0"/>
            </a:br>
            <a:br>
              <a:rPr lang="en-US" dirty="0"/>
            </a:br>
            <a:br>
              <a:rPr lang="en-US" dirty="0"/>
            </a:br>
            <a:br>
              <a:rPr lang="en-US" dirty="0"/>
            </a:br>
            <a:br>
              <a:rPr lang="en-US" dirty="0"/>
            </a:br>
            <a:br>
              <a:rPr lang="en-US" b="1" dirty="0"/>
            </a:br>
            <a:r>
              <a:rPr lang="en-US" sz="3300"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Methodology</a:t>
            </a:r>
            <a:endParaRPr lang="en-US" sz="3600" dirty="0">
              <a:solidFill>
                <a:schemeClr val="tx1">
                  <a:lumMod val="95000"/>
                  <a:lumOff val="5000"/>
                </a:schemeClr>
              </a:solidFill>
            </a:endParaRPr>
          </a:p>
        </p:txBody>
      </p:sp>
      <p:sp>
        <p:nvSpPr>
          <p:cNvPr id="3" name="Subtitle 2">
            <a:extLst>
              <a:ext uri="{FF2B5EF4-FFF2-40B4-BE49-F238E27FC236}">
                <a16:creationId xmlns:a16="http://schemas.microsoft.com/office/drawing/2014/main" id="{5923E914-B6F8-1106-8F22-53B70267471B}"/>
              </a:ext>
            </a:extLst>
          </p:cNvPr>
          <p:cNvSpPr>
            <a:spLocks noGrp="1"/>
          </p:cNvSpPr>
          <p:nvPr>
            <p:ph type="subTitle" idx="1"/>
          </p:nvPr>
        </p:nvSpPr>
        <p:spPr>
          <a:xfrm>
            <a:off x="108345" y="990600"/>
            <a:ext cx="8927308" cy="5867400"/>
          </a:xfrm>
        </p:spPr>
        <p:txBody>
          <a:bodyPr>
            <a:noAutofit/>
          </a:bodyPr>
          <a:lstStyle/>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ctr"/>
            <a:endParaRPr lang="en-US" sz="6000" b="1" dirty="0"/>
          </a:p>
        </p:txBody>
      </p:sp>
      <p:pic>
        <p:nvPicPr>
          <p:cNvPr id="4" name="Picture 3">
            <a:extLst>
              <a:ext uri="{FF2B5EF4-FFF2-40B4-BE49-F238E27FC236}">
                <a16:creationId xmlns:a16="http://schemas.microsoft.com/office/drawing/2014/main" id="{A7E26E22-884F-A33C-ECFD-D25A1E0907D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838200" cy="914400"/>
          </a:xfrm>
          <a:prstGeom prst="rect">
            <a:avLst/>
          </a:prstGeom>
          <a:noFill/>
        </p:spPr>
      </p:pic>
      <p:sp>
        <p:nvSpPr>
          <p:cNvPr id="5" name="Rectangle 4">
            <a:extLst>
              <a:ext uri="{FF2B5EF4-FFF2-40B4-BE49-F238E27FC236}">
                <a16:creationId xmlns:a16="http://schemas.microsoft.com/office/drawing/2014/main" id="{D8CCD198-B695-EAD9-F2E8-4A05858A6A21}"/>
              </a:ext>
            </a:extLst>
          </p:cNvPr>
          <p:cNvSpPr/>
          <p:nvPr/>
        </p:nvSpPr>
        <p:spPr>
          <a:xfrm>
            <a:off x="0" y="914400"/>
            <a:ext cx="9144000" cy="591414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just"/>
            <a:r>
              <a:rPr lang="en-US" sz="24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To achieve intended outcome of this Program, we intend to incorporate </a:t>
            </a:r>
            <a:r>
              <a:rPr lang="en-US" sz="2400" dirty="0">
                <a:solidFill>
                  <a:srgbClr val="000000"/>
                </a:solidFill>
                <a:latin typeface="Tahoma" panose="020B0604030504040204" pitchFamily="34" charset="0"/>
                <a:ea typeface="Tahoma" panose="020B0604030504040204" pitchFamily="34" charset="0"/>
                <a:cs typeface="Tahoma" panose="020B0604030504040204" pitchFamily="34" charset="0"/>
              </a:rPr>
              <a:t>Social Accountability Monitoring (</a:t>
            </a:r>
            <a:r>
              <a:rPr lang="en-US" sz="24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SAM) as the accountability approach to emphasize ECD investment in the community through; </a:t>
            </a:r>
          </a:p>
          <a:p>
            <a:pPr marL="457200" indent="-457200" algn="just">
              <a:buFont typeface="+mj-lt"/>
              <a:buAutoNum type="arabicPeriod"/>
            </a:pPr>
            <a:r>
              <a:rPr lang="en-US" sz="24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Promoting  5% budget allocation from internal collections to strengthens  Early Childhood Development, </a:t>
            </a:r>
          </a:p>
          <a:p>
            <a:pPr marL="457200" indent="-457200" algn="just">
              <a:buFont typeface="+mj-lt"/>
              <a:buAutoNum type="arabicPeriod"/>
            </a:pPr>
            <a:r>
              <a:rPr lang="en-US" sz="24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Mobilizing Parents/caregivers and the community to build community ECD centers to reduce over working distance for many children and provide opportunities for Parents to have more time to engage in developmental activities, </a:t>
            </a:r>
          </a:p>
          <a:p>
            <a:pPr marL="457200" indent="-457200" algn="just">
              <a:buFont typeface="+mj-lt"/>
              <a:buAutoNum type="arabicPeriod"/>
            </a:pPr>
            <a:r>
              <a:rPr lang="en-US" sz="2400" dirty="0">
                <a:solidFill>
                  <a:srgbClr val="000000"/>
                </a:solidFill>
                <a:latin typeface="Tahoma" panose="020B0604030504040204" pitchFamily="34" charset="0"/>
                <a:ea typeface="Tahoma" panose="020B0604030504040204" pitchFamily="34" charset="0"/>
                <a:cs typeface="Tahoma" panose="020B0604030504040204" pitchFamily="34" charset="0"/>
              </a:rPr>
              <a:t>L</a:t>
            </a:r>
            <a:r>
              <a:rPr lang="en-US" sz="24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obbying private stakeholders, civil society organizations, development partners, and private companies to allocate a portion of the budget to support child development in the community, </a:t>
            </a:r>
          </a:p>
          <a:p>
            <a:pPr marL="457200" indent="-457200" algn="just">
              <a:buFont typeface="+mj-lt"/>
              <a:buAutoNum type="arabicPeriod"/>
            </a:pPr>
            <a:r>
              <a:rPr lang="en-US" sz="2400" dirty="0">
                <a:solidFill>
                  <a:srgbClr val="000000"/>
                </a:solidFill>
                <a:latin typeface="Tahoma" panose="020B0604030504040204" pitchFamily="34" charset="0"/>
                <a:ea typeface="Tahoma" panose="020B0604030504040204" pitchFamily="34" charset="0"/>
                <a:cs typeface="Tahoma" panose="020B0604030504040204" pitchFamily="34" charset="0"/>
              </a:rPr>
              <a:t>M</a:t>
            </a:r>
            <a:r>
              <a:rPr lang="en-US" sz="24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obilize stakeholders and government to develop by-laws focused to improve child protection and safety in the region.</a:t>
            </a:r>
            <a:endParaRPr lang="en-TZ" sz="2400" dirty="0">
              <a:latin typeface="Tahoma" panose="020B0604030504040204" pitchFamily="34" charset="0"/>
              <a:ea typeface="Tahoma" panose="020B0604030504040204" pitchFamily="34" charset="0"/>
              <a:cs typeface="Tahoma" panose="020B0604030504040204" pitchFamily="34" charset="0"/>
            </a:endParaRPr>
          </a:p>
        </p:txBody>
      </p:sp>
      <p:pic>
        <p:nvPicPr>
          <p:cNvPr id="6" name="Picture 5">
            <a:extLst>
              <a:ext uri="{FF2B5EF4-FFF2-40B4-BE49-F238E27FC236}">
                <a16:creationId xmlns:a16="http://schemas.microsoft.com/office/drawing/2014/main" id="{042846BD-4065-2AD3-06CD-2C40E8266CC7}"/>
              </a:ext>
            </a:extLst>
          </p:cNvPr>
          <p:cNvPicPr>
            <a:picLocks noChangeAspect="1"/>
          </p:cNvPicPr>
          <p:nvPr/>
        </p:nvPicPr>
        <p:blipFill>
          <a:blip r:embed="rId4"/>
          <a:stretch>
            <a:fillRect/>
          </a:stretch>
        </p:blipFill>
        <p:spPr>
          <a:xfrm>
            <a:off x="8000010" y="29460"/>
            <a:ext cx="1035643" cy="846840"/>
          </a:xfrm>
          <a:prstGeom prst="rect">
            <a:avLst/>
          </a:prstGeom>
        </p:spPr>
      </p:pic>
    </p:spTree>
    <p:extLst>
      <p:ext uri="{BB962C8B-B14F-4D97-AF65-F5344CB8AC3E}">
        <p14:creationId xmlns:p14="http://schemas.microsoft.com/office/powerpoint/2010/main" val="2264943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589EB9-9503-D1BE-3E13-AE70555569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A18A50-33E6-FB74-D172-287BE941872F}"/>
              </a:ext>
            </a:extLst>
          </p:cNvPr>
          <p:cNvSpPr>
            <a:spLocks noGrp="1"/>
          </p:cNvSpPr>
          <p:nvPr>
            <p:ph type="ctrTitle"/>
          </p:nvPr>
        </p:nvSpPr>
        <p:spPr>
          <a:xfrm>
            <a:off x="1447305" y="112503"/>
            <a:ext cx="5943600" cy="573297"/>
          </a:xfrm>
        </p:spPr>
        <p:txBody>
          <a:bodyPr>
            <a:normAutofit fontScale="90000"/>
          </a:bodyPr>
          <a:lstStyle/>
          <a:p>
            <a:pPr algn="ctr"/>
            <a:br>
              <a:rPr lang="en-US" b="1" dirty="0"/>
            </a:br>
            <a:br>
              <a:rPr lang="en-US" dirty="0"/>
            </a:br>
            <a:r>
              <a:rPr lang="en-US" b="1" dirty="0"/>
              <a:t> </a:t>
            </a:r>
            <a:br>
              <a:rPr lang="en-US" dirty="0"/>
            </a:br>
            <a:r>
              <a:rPr lang="en-US" b="1" dirty="0"/>
              <a:t> </a:t>
            </a:r>
            <a:br>
              <a:rPr lang="en-US" dirty="0"/>
            </a:br>
            <a:r>
              <a:rPr lang="en-US" b="1" dirty="0"/>
              <a:t>    </a:t>
            </a:r>
            <a:br>
              <a:rPr lang="en-US" dirty="0"/>
            </a:br>
            <a:br>
              <a:rPr lang="en-US" dirty="0"/>
            </a:br>
            <a:br>
              <a:rPr lang="en-US" dirty="0"/>
            </a:br>
            <a:br>
              <a:rPr lang="en-US" dirty="0"/>
            </a:br>
            <a:br>
              <a:rPr lang="en-US" dirty="0"/>
            </a:br>
            <a:br>
              <a:rPr lang="en-US" dirty="0"/>
            </a:br>
            <a:br>
              <a:rPr lang="en-US" dirty="0"/>
            </a:br>
            <a:br>
              <a:rPr lang="en-US" b="1" dirty="0"/>
            </a:br>
            <a:r>
              <a:rPr lang="en-US" sz="3300"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Results </a:t>
            </a:r>
            <a:endParaRPr lang="en-US" sz="3600" dirty="0">
              <a:solidFill>
                <a:schemeClr val="tx1">
                  <a:lumMod val="95000"/>
                  <a:lumOff val="5000"/>
                </a:schemeClr>
              </a:solidFill>
            </a:endParaRPr>
          </a:p>
        </p:txBody>
      </p:sp>
      <p:sp>
        <p:nvSpPr>
          <p:cNvPr id="3" name="Subtitle 2">
            <a:extLst>
              <a:ext uri="{FF2B5EF4-FFF2-40B4-BE49-F238E27FC236}">
                <a16:creationId xmlns:a16="http://schemas.microsoft.com/office/drawing/2014/main" id="{CAFC1559-4CDE-F393-8DB7-FCD4C58F3D24}"/>
              </a:ext>
            </a:extLst>
          </p:cNvPr>
          <p:cNvSpPr>
            <a:spLocks noGrp="1"/>
          </p:cNvSpPr>
          <p:nvPr>
            <p:ph type="subTitle" idx="1"/>
          </p:nvPr>
        </p:nvSpPr>
        <p:spPr>
          <a:xfrm>
            <a:off x="108345" y="990600"/>
            <a:ext cx="8927308" cy="5867400"/>
          </a:xfrm>
        </p:spPr>
        <p:txBody>
          <a:bodyPr>
            <a:noAutofit/>
          </a:bodyPr>
          <a:lstStyle/>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ctr"/>
            <a:endParaRPr lang="en-US" sz="6000" b="1" dirty="0"/>
          </a:p>
        </p:txBody>
      </p:sp>
      <p:pic>
        <p:nvPicPr>
          <p:cNvPr id="4" name="Picture 3">
            <a:extLst>
              <a:ext uri="{FF2B5EF4-FFF2-40B4-BE49-F238E27FC236}">
                <a16:creationId xmlns:a16="http://schemas.microsoft.com/office/drawing/2014/main" id="{05C2E5E6-5A0B-1C88-9A14-3D5EC609DA14}"/>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
            <a:ext cx="838200" cy="1099367"/>
          </a:xfrm>
          <a:prstGeom prst="rect">
            <a:avLst/>
          </a:prstGeom>
          <a:noFill/>
        </p:spPr>
      </p:pic>
      <p:sp>
        <p:nvSpPr>
          <p:cNvPr id="5" name="Rectangle 4">
            <a:extLst>
              <a:ext uri="{FF2B5EF4-FFF2-40B4-BE49-F238E27FC236}">
                <a16:creationId xmlns:a16="http://schemas.microsoft.com/office/drawing/2014/main" id="{6AC2BDB8-76BD-7097-05CC-7759D91128FC}"/>
              </a:ext>
            </a:extLst>
          </p:cNvPr>
          <p:cNvSpPr/>
          <p:nvPr/>
        </p:nvSpPr>
        <p:spPr>
          <a:xfrm>
            <a:off x="0" y="1099367"/>
            <a:ext cx="9144000" cy="5834832"/>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just"/>
            <a:r>
              <a:rPr lang="en-US" sz="29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We envisioned after the end of the implementation of this Program the following changes </a:t>
            </a:r>
          </a:p>
          <a:p>
            <a:pPr marL="514350" indent="-514350" algn="just">
              <a:buFont typeface="+mj-lt"/>
              <a:buAutoNum type="arabicPeriod"/>
            </a:pPr>
            <a:r>
              <a:rPr lang="en-US" sz="2900" dirty="0">
                <a:solidFill>
                  <a:srgbClr val="000000"/>
                </a:solidFill>
                <a:latin typeface="Tahoma" panose="020B0604030504040204" pitchFamily="34" charset="0"/>
                <a:ea typeface="Tahoma" panose="020B0604030504040204" pitchFamily="34" charset="0"/>
                <a:cs typeface="Tahoma" panose="020B0604030504040204" pitchFamily="34" charset="0"/>
              </a:rPr>
              <a:t>To</a:t>
            </a:r>
            <a:r>
              <a:rPr lang="en-US" sz="29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 help 0-5 children in Lindi and Tanzania to access free health treatments in Public Hospitals as mandated by existing Health policies and guidelines</a:t>
            </a:r>
          </a:p>
          <a:p>
            <a:pPr marL="514350" indent="-514350" algn="just">
              <a:buFont typeface="+mj-lt"/>
              <a:buAutoNum type="arabicPeriod"/>
            </a:pPr>
            <a:r>
              <a:rPr lang="en-US" sz="2900" dirty="0">
                <a:solidFill>
                  <a:srgbClr val="000000"/>
                </a:solidFill>
                <a:latin typeface="Tahoma" panose="020B0604030504040204" pitchFamily="34" charset="0"/>
                <a:ea typeface="Tahoma" panose="020B0604030504040204" pitchFamily="34" charset="0"/>
                <a:cs typeface="Tahoma" panose="020B0604030504040204" pitchFamily="34" charset="0"/>
              </a:rPr>
              <a:t>I</a:t>
            </a:r>
            <a:r>
              <a:rPr lang="en-US" sz="29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ncreased budget allocation to support early childhood development in the community</a:t>
            </a:r>
          </a:p>
          <a:p>
            <a:pPr marL="514350" indent="-514350" algn="just">
              <a:buFont typeface="+mj-lt"/>
              <a:buAutoNum type="arabicPeriod"/>
            </a:pPr>
            <a:r>
              <a:rPr lang="en-US" sz="2900" dirty="0">
                <a:solidFill>
                  <a:srgbClr val="000000"/>
                </a:solidFill>
                <a:latin typeface="Tahoma" panose="020B0604030504040204" pitchFamily="34" charset="0"/>
                <a:ea typeface="Tahoma" panose="020B0604030504040204" pitchFamily="34" charset="0"/>
                <a:cs typeface="Tahoma" panose="020B0604030504040204" pitchFamily="34" charset="0"/>
              </a:rPr>
              <a:t>I</a:t>
            </a:r>
            <a:r>
              <a:rPr lang="en-US" sz="29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ncreased the joint participation of ECD stakeholders in implementing early childhood development interventions in the community </a:t>
            </a:r>
          </a:p>
          <a:p>
            <a:pPr marL="514350" indent="-514350" algn="just">
              <a:buFont typeface="+mj-lt"/>
              <a:buAutoNum type="arabicPeriod"/>
            </a:pPr>
            <a:r>
              <a:rPr lang="en-US" sz="29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To help in changing and improving early childhood development related  policies at local level. </a:t>
            </a:r>
            <a:endParaRPr lang="en-TZ" sz="2900" dirty="0">
              <a:latin typeface="Tahoma" panose="020B0604030504040204" pitchFamily="34" charset="0"/>
              <a:ea typeface="Tahoma" panose="020B0604030504040204" pitchFamily="34" charset="0"/>
              <a:cs typeface="Tahoma" panose="020B0604030504040204" pitchFamily="34" charset="0"/>
            </a:endParaRPr>
          </a:p>
        </p:txBody>
      </p:sp>
      <p:pic>
        <p:nvPicPr>
          <p:cNvPr id="7" name="Picture 6">
            <a:extLst>
              <a:ext uri="{FF2B5EF4-FFF2-40B4-BE49-F238E27FC236}">
                <a16:creationId xmlns:a16="http://schemas.microsoft.com/office/drawing/2014/main" id="{E656C4F6-8037-EAE7-4C17-4DB983B4DB0D}"/>
              </a:ext>
            </a:extLst>
          </p:cNvPr>
          <p:cNvPicPr>
            <a:picLocks noChangeAspect="1"/>
          </p:cNvPicPr>
          <p:nvPr/>
        </p:nvPicPr>
        <p:blipFill>
          <a:blip r:embed="rId4"/>
          <a:stretch>
            <a:fillRect/>
          </a:stretch>
        </p:blipFill>
        <p:spPr>
          <a:xfrm>
            <a:off x="7714060" y="48311"/>
            <a:ext cx="1288255" cy="1051056"/>
          </a:xfrm>
          <a:prstGeom prst="rect">
            <a:avLst/>
          </a:prstGeom>
        </p:spPr>
      </p:pic>
    </p:spTree>
    <p:extLst>
      <p:ext uri="{BB962C8B-B14F-4D97-AF65-F5344CB8AC3E}">
        <p14:creationId xmlns:p14="http://schemas.microsoft.com/office/powerpoint/2010/main" val="3015998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5110" y="134164"/>
            <a:ext cx="5814313" cy="601219"/>
          </a:xfrm>
        </p:spPr>
        <p:txBody>
          <a:bodyPr>
            <a:normAutofit/>
          </a:bodyPr>
          <a:lstStyle/>
          <a:p>
            <a:pPr algn="ctr"/>
            <a:r>
              <a:rPr lang="en-US" sz="3000"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Toward the Program results  </a:t>
            </a:r>
          </a:p>
        </p:txBody>
      </p:sp>
      <p:sp>
        <p:nvSpPr>
          <p:cNvPr id="3" name="Content Placeholder 2"/>
          <p:cNvSpPr>
            <a:spLocks noGrp="1"/>
          </p:cNvSpPr>
          <p:nvPr>
            <p:ph idx="1"/>
          </p:nvPr>
        </p:nvSpPr>
        <p:spPr>
          <a:xfrm>
            <a:off x="0" y="900638"/>
            <a:ext cx="9144000" cy="5937793"/>
          </a:xfrm>
        </p:spPr>
        <p:txBody>
          <a:bodyPr>
            <a:normAutofit/>
          </a:bodyPr>
          <a:lstStyle/>
          <a:p>
            <a:pPr marL="0" indent="0">
              <a:buNone/>
            </a:pPr>
            <a:endParaRPr lang="en-US" sz="1600" b="1" dirty="0">
              <a:solidFill>
                <a:schemeClr val="tx1">
                  <a:tint val="75000"/>
                </a:schemeClr>
              </a:solidFill>
            </a:endParaRPr>
          </a:p>
          <a:p>
            <a:pPr marL="0" indent="0">
              <a:buNone/>
            </a:pPr>
            <a:endParaRPr lang="en-US" sz="1600" b="1" dirty="0">
              <a:solidFill>
                <a:schemeClr val="tx1">
                  <a:tint val="75000"/>
                </a:schemeClr>
              </a:solidFill>
            </a:endParaRPr>
          </a:p>
          <a:p>
            <a:pPr marL="0" indent="0">
              <a:buNone/>
            </a:pPr>
            <a:endParaRPr lang="en-US" sz="1600" b="1" dirty="0">
              <a:solidFill>
                <a:schemeClr val="tx1">
                  <a:tint val="75000"/>
                </a:schemeClr>
              </a:solidFill>
            </a:endParaRPr>
          </a:p>
          <a:p>
            <a:pPr marL="0" indent="0">
              <a:buNone/>
            </a:pPr>
            <a:endParaRPr lang="en-US" sz="1600" b="1" dirty="0">
              <a:solidFill>
                <a:schemeClr val="tx1">
                  <a:tint val="75000"/>
                </a:schemeClr>
              </a:solidFill>
            </a:endParaRPr>
          </a:p>
        </p:txBody>
      </p:sp>
      <p:sp>
        <p:nvSpPr>
          <p:cNvPr id="4" name="Rectangle 3"/>
          <p:cNvSpPr/>
          <p:nvPr/>
        </p:nvSpPr>
        <p:spPr>
          <a:xfrm>
            <a:off x="1643821" y="916199"/>
            <a:ext cx="5543273" cy="1056950"/>
          </a:xfrm>
          <a:prstGeom prst="rect">
            <a:avLst/>
          </a:prstGeom>
          <a:solidFill>
            <a:srgbClr val="FFFF00"/>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200" dirty="0"/>
          </a:p>
          <a:p>
            <a:pPr algn="ctr"/>
            <a:r>
              <a:rPr lang="en-US" sz="2000" dirty="0"/>
              <a:t>Program Goal: 5% internal collections (budget) allocated by government authority to support ECD intervention in Lindi by 2028.</a:t>
            </a:r>
          </a:p>
          <a:p>
            <a:pPr algn="ctr"/>
            <a:endParaRPr lang="en-US" dirty="0"/>
          </a:p>
        </p:txBody>
      </p:sp>
      <p:sp>
        <p:nvSpPr>
          <p:cNvPr id="5" name="Rectangle 4"/>
          <p:cNvSpPr/>
          <p:nvPr/>
        </p:nvSpPr>
        <p:spPr>
          <a:xfrm>
            <a:off x="0" y="5173475"/>
            <a:ext cx="2943166" cy="1689199"/>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171450" lvl="0" indent="-171450">
              <a:buFont typeface="Wingdings" panose="05000000000000000000" pitchFamily="2" charset="2"/>
              <a:buChar char="§"/>
            </a:pPr>
            <a:r>
              <a:rPr lang="en-US" sz="1200" b="1" dirty="0">
                <a:latin typeface="Tahoma" panose="020B0604030504040204" pitchFamily="34" charset="0"/>
                <a:ea typeface="Tahoma" panose="020B0604030504040204" pitchFamily="34" charset="0"/>
                <a:cs typeface="Tahoma" panose="020B0604030504040204" pitchFamily="34" charset="0"/>
              </a:rPr>
              <a:t>Community awareness meetings through SAM approach  </a:t>
            </a:r>
          </a:p>
          <a:p>
            <a:pPr marL="171450" lvl="0" indent="-171450">
              <a:buFont typeface="Wingdings" panose="05000000000000000000" pitchFamily="2" charset="2"/>
              <a:buChar char="§"/>
            </a:pPr>
            <a:r>
              <a:rPr lang="en-US" sz="1200" b="1" dirty="0">
                <a:latin typeface="Tahoma" panose="020B0604030504040204" pitchFamily="34" charset="0"/>
                <a:ea typeface="Tahoma" panose="020B0604030504040204" pitchFamily="34" charset="0"/>
                <a:cs typeface="Tahoma" panose="020B0604030504040204" pitchFamily="34" charset="0"/>
              </a:rPr>
              <a:t>To conduct strategic meeting with selected stakeholders</a:t>
            </a:r>
          </a:p>
          <a:p>
            <a:pPr marL="171450" lvl="0" indent="-171450">
              <a:buFont typeface="Wingdings" panose="05000000000000000000" pitchFamily="2" charset="2"/>
              <a:buChar char="§"/>
            </a:pPr>
            <a:r>
              <a:rPr lang="en-US" sz="1200" b="1" dirty="0">
                <a:latin typeface="Tahoma" panose="020B0604030504040204" pitchFamily="34" charset="0"/>
                <a:ea typeface="Tahoma" panose="020B0604030504040204" pitchFamily="34" charset="0"/>
                <a:cs typeface="Tahoma" panose="020B0604030504040204" pitchFamily="34" charset="0"/>
              </a:rPr>
              <a:t>To conduct media engagement with government authority to increase program awareness. </a:t>
            </a:r>
          </a:p>
          <a:p>
            <a:pPr marL="171450" lvl="0" indent="-171450">
              <a:buFont typeface="Wingdings" panose="05000000000000000000" pitchFamily="2" charset="2"/>
              <a:buChar char="§"/>
            </a:pPr>
            <a:r>
              <a:rPr lang="en-US" sz="1200" b="1" dirty="0">
                <a:latin typeface="Tahoma" panose="020B0604030504040204" pitchFamily="34" charset="0"/>
                <a:ea typeface="Tahoma" panose="020B0604030504040204" pitchFamily="34" charset="0"/>
                <a:cs typeface="Tahoma" panose="020B0604030504040204" pitchFamily="34" charset="0"/>
              </a:rPr>
              <a:t>Stakeholder  engagement  platform </a:t>
            </a:r>
          </a:p>
        </p:txBody>
      </p:sp>
      <p:sp>
        <p:nvSpPr>
          <p:cNvPr id="10" name="Rectangle 9"/>
          <p:cNvSpPr/>
          <p:nvPr/>
        </p:nvSpPr>
        <p:spPr>
          <a:xfrm>
            <a:off x="3050976" y="2441638"/>
            <a:ext cx="3414138" cy="1162145"/>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1400" dirty="0"/>
          </a:p>
          <a:p>
            <a:pPr lvl="0" algn="ctr"/>
            <a:r>
              <a:rPr lang="en-US" sz="2300" dirty="0">
                <a:latin typeface="Tahoma" panose="020B0604030504040204" pitchFamily="34" charset="0"/>
                <a:ea typeface="Tahoma" panose="020B0604030504040204" pitchFamily="34" charset="0"/>
                <a:cs typeface="Tahoma" panose="020B0604030504040204" pitchFamily="34" charset="0"/>
              </a:rPr>
              <a:t>0-5 children in Lindi access free health treatments</a:t>
            </a:r>
            <a:endParaRPr lang="en-US" dirty="0"/>
          </a:p>
        </p:txBody>
      </p:sp>
      <p:sp>
        <p:nvSpPr>
          <p:cNvPr id="11" name="Rectangle 10"/>
          <p:cNvSpPr/>
          <p:nvPr/>
        </p:nvSpPr>
        <p:spPr>
          <a:xfrm>
            <a:off x="35474" y="2444938"/>
            <a:ext cx="3015501" cy="117675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lvl="0" algn="ctr"/>
            <a:r>
              <a:rPr lang="en-US" dirty="0">
                <a:latin typeface="Tahoma" panose="020B0604030504040204" pitchFamily="34" charset="0"/>
                <a:ea typeface="Tahoma" panose="020B0604030504040204" pitchFamily="34" charset="0"/>
                <a:cs typeface="Tahoma" panose="020B0604030504040204" pitchFamily="34" charset="0"/>
              </a:rPr>
              <a:t>SCR budget allocated to support Joint ECD intervention in Lindi Region </a:t>
            </a:r>
          </a:p>
        </p:txBody>
      </p:sp>
      <p:sp>
        <p:nvSpPr>
          <p:cNvPr id="15" name="Rectangle 14"/>
          <p:cNvSpPr/>
          <p:nvPr/>
        </p:nvSpPr>
        <p:spPr>
          <a:xfrm>
            <a:off x="3384699" y="3883634"/>
            <a:ext cx="2609829" cy="94161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a:r>
              <a:rPr lang="en-US" sz="1600" b="1" dirty="0"/>
              <a:t>Capacity building activities</a:t>
            </a:r>
            <a:endParaRPr lang="en-US" sz="1600" dirty="0"/>
          </a:p>
          <a:p>
            <a:pPr algn="ctr"/>
            <a:endParaRPr lang="en-US" sz="1600" dirty="0"/>
          </a:p>
        </p:txBody>
      </p:sp>
      <p:sp>
        <p:nvSpPr>
          <p:cNvPr id="16" name="Rectangle 15"/>
          <p:cNvSpPr/>
          <p:nvPr/>
        </p:nvSpPr>
        <p:spPr>
          <a:xfrm>
            <a:off x="259378" y="3859579"/>
            <a:ext cx="2380127" cy="92307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lgn="ctr"/>
            <a:r>
              <a:rPr lang="en-US" b="1" dirty="0"/>
              <a:t>Stakeholder engagement </a:t>
            </a:r>
            <a:endParaRPr lang="en-US" dirty="0"/>
          </a:p>
        </p:txBody>
      </p:sp>
      <p:sp>
        <p:nvSpPr>
          <p:cNvPr id="21" name="Rectangle 20"/>
          <p:cNvSpPr/>
          <p:nvPr/>
        </p:nvSpPr>
        <p:spPr>
          <a:xfrm>
            <a:off x="3050976" y="5173475"/>
            <a:ext cx="3162840" cy="166495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marL="171450" indent="-171450">
              <a:buFont typeface="Wingdings" panose="05000000000000000000" pitchFamily="2" charset="2"/>
              <a:buChar char="§"/>
            </a:pPr>
            <a:r>
              <a:rPr lang="en-US" sz="1200" b="1" dirty="0">
                <a:latin typeface="Tahoma" panose="020B0604030504040204" pitchFamily="34" charset="0"/>
                <a:ea typeface="Tahoma" panose="020B0604030504040204" pitchFamily="34" charset="0"/>
                <a:cs typeface="Tahoma" panose="020B0604030504040204" pitchFamily="34" charset="0"/>
              </a:rPr>
              <a:t>To conduct capacity building to planning officers</a:t>
            </a:r>
          </a:p>
          <a:p>
            <a:pPr marL="171450" indent="-171450">
              <a:buFont typeface="Wingdings" panose="05000000000000000000" pitchFamily="2" charset="2"/>
              <a:buChar char="§"/>
            </a:pPr>
            <a:r>
              <a:rPr lang="en-US" sz="1200" b="1" dirty="0">
                <a:latin typeface="Tahoma" panose="020B0604030504040204" pitchFamily="34" charset="0"/>
                <a:ea typeface="Tahoma" panose="020B0604030504040204" pitchFamily="34" charset="0"/>
                <a:cs typeface="Tahoma" panose="020B0604030504040204" pitchFamily="34" charset="0"/>
              </a:rPr>
              <a:t>To conduct Program to District full councils. Dissemination </a:t>
            </a:r>
          </a:p>
          <a:p>
            <a:pPr marL="171450" indent="-171450">
              <a:buFont typeface="Wingdings" panose="05000000000000000000" pitchFamily="2" charset="2"/>
              <a:buChar char="§"/>
            </a:pPr>
            <a:r>
              <a:rPr lang="en-US" sz="1200" b="1" dirty="0">
                <a:latin typeface="Tahoma" panose="020B0604030504040204" pitchFamily="34" charset="0"/>
                <a:ea typeface="Tahoma" panose="020B0604030504040204" pitchFamily="34" charset="0"/>
                <a:cs typeface="Tahoma" panose="020B0604030504040204" pitchFamily="34" charset="0"/>
              </a:rPr>
              <a:t>To conduct planning meeting with District Planning officers to emphasize incorporation of the program to internal budget. </a:t>
            </a:r>
            <a:endParaRPr lang="en-US" sz="1200" dirty="0">
              <a:latin typeface="Tahoma" panose="020B0604030504040204" pitchFamily="34" charset="0"/>
              <a:ea typeface="Tahoma" panose="020B0604030504040204" pitchFamily="34" charset="0"/>
              <a:cs typeface="Tahoma" panose="020B0604030504040204" pitchFamily="34" charset="0"/>
            </a:endParaRPr>
          </a:p>
        </p:txBody>
      </p:sp>
      <p:sp>
        <p:nvSpPr>
          <p:cNvPr id="22" name="Rectangle 21"/>
          <p:cNvSpPr/>
          <p:nvPr/>
        </p:nvSpPr>
        <p:spPr>
          <a:xfrm>
            <a:off x="6569076" y="3842449"/>
            <a:ext cx="2389090" cy="95677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0" algn="ctr"/>
            <a:r>
              <a:rPr lang="en-US" sz="2000" b="1" dirty="0"/>
              <a:t>Conduct advocacy activities</a:t>
            </a:r>
            <a:endParaRPr lang="en-US" sz="2000" dirty="0"/>
          </a:p>
        </p:txBody>
      </p:sp>
      <p:sp>
        <p:nvSpPr>
          <p:cNvPr id="23" name="Rectangle 22"/>
          <p:cNvSpPr/>
          <p:nvPr/>
        </p:nvSpPr>
        <p:spPr>
          <a:xfrm>
            <a:off x="6489796" y="2459543"/>
            <a:ext cx="2637482" cy="1162145"/>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lvl="0" algn="ctr"/>
            <a:endParaRPr lang="en-US" sz="1600" dirty="0">
              <a:latin typeface="Tahoma" panose="020B0604030504040204" pitchFamily="34" charset="0"/>
              <a:ea typeface="Tahoma" panose="020B0604030504040204" pitchFamily="34" charset="0"/>
              <a:cs typeface="Tahoma" panose="020B0604030504040204" pitchFamily="34" charset="0"/>
            </a:endParaRPr>
          </a:p>
          <a:p>
            <a:pPr lvl="0" algn="ctr"/>
            <a:r>
              <a:rPr lang="en-US" sz="2000" dirty="0">
                <a:latin typeface="Tahoma" panose="020B0604030504040204" pitchFamily="34" charset="0"/>
                <a:ea typeface="Tahoma" panose="020B0604030504040204" pitchFamily="34" charset="0"/>
                <a:cs typeface="Tahoma" panose="020B0604030504040204" pitchFamily="34" charset="0"/>
              </a:rPr>
              <a:t>Policies and by laws created by Regional authority in favor of ECD Program. </a:t>
            </a:r>
          </a:p>
          <a:p>
            <a:pPr algn="ctr"/>
            <a:endParaRPr lang="en-US" dirty="0"/>
          </a:p>
        </p:txBody>
      </p:sp>
      <p:sp>
        <p:nvSpPr>
          <p:cNvPr id="7" name="Rectangle 6"/>
          <p:cNvSpPr/>
          <p:nvPr/>
        </p:nvSpPr>
        <p:spPr>
          <a:xfrm>
            <a:off x="6321626" y="5180593"/>
            <a:ext cx="2822374" cy="1664955"/>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marL="171450" indent="-171450">
              <a:buFont typeface="Wingdings" panose="05000000000000000000" pitchFamily="2" charset="2"/>
              <a:buChar char="§"/>
            </a:pPr>
            <a:endParaRPr lang="en-US" sz="1300" b="1" dirty="0"/>
          </a:p>
          <a:p>
            <a:pPr marL="171450" indent="-171450">
              <a:buFont typeface="Wingdings" panose="05000000000000000000" pitchFamily="2" charset="2"/>
              <a:buChar char="§"/>
            </a:pPr>
            <a:r>
              <a:rPr lang="en-US" sz="1300" b="1" dirty="0"/>
              <a:t>Conduct program dissemination  to RCC members </a:t>
            </a:r>
          </a:p>
          <a:p>
            <a:pPr marL="171450" indent="-171450">
              <a:buFont typeface="Wingdings" panose="05000000000000000000" pitchFamily="2" charset="2"/>
              <a:buChar char="§"/>
            </a:pPr>
            <a:r>
              <a:rPr lang="en-US" sz="1300" b="1" dirty="0"/>
              <a:t>To conduct Lobbying and advocacy to Regional Secretariate</a:t>
            </a:r>
          </a:p>
          <a:p>
            <a:pPr marL="171450" indent="-171450">
              <a:buFont typeface="Wingdings" panose="05000000000000000000" pitchFamily="2" charset="2"/>
              <a:buChar char="§"/>
            </a:pPr>
            <a:r>
              <a:rPr lang="en-US" sz="1300" b="1" dirty="0"/>
              <a:t>To conduct advocacy meeting with WADC and full councils. </a:t>
            </a:r>
          </a:p>
          <a:p>
            <a:pPr marL="171450" indent="-171450">
              <a:buFont typeface="Wingdings" panose="05000000000000000000" pitchFamily="2" charset="2"/>
              <a:buChar char="§"/>
            </a:pPr>
            <a:endParaRPr lang="en-US" sz="1050" b="1" dirty="0"/>
          </a:p>
        </p:txBody>
      </p:sp>
      <p:pic>
        <p:nvPicPr>
          <p:cNvPr id="24" name="Picture 2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474" y="0"/>
            <a:ext cx="838200" cy="914400"/>
          </a:xfrm>
          <a:prstGeom prst="rect">
            <a:avLst/>
          </a:prstGeom>
          <a:noFill/>
        </p:spPr>
      </p:pic>
      <p:cxnSp>
        <p:nvCxnSpPr>
          <p:cNvPr id="9" name="Straight Arrow Connector 8"/>
          <p:cNvCxnSpPr>
            <a:cxnSpLocks/>
          </p:cNvCxnSpPr>
          <p:nvPr/>
        </p:nvCxnSpPr>
        <p:spPr>
          <a:xfrm flipV="1">
            <a:off x="8031212" y="4798283"/>
            <a:ext cx="0" cy="383317"/>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28" name="Straight Arrow Connector 27"/>
          <p:cNvCxnSpPr>
            <a:cxnSpLocks/>
            <a:stCxn id="5" idx="0"/>
          </p:cNvCxnSpPr>
          <p:nvPr/>
        </p:nvCxnSpPr>
        <p:spPr>
          <a:xfrm flipH="1" flipV="1">
            <a:off x="1448448" y="4828296"/>
            <a:ext cx="23135" cy="345179"/>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29" name="Straight Arrow Connector 28"/>
          <p:cNvCxnSpPr>
            <a:cxnSpLocks/>
            <a:stCxn id="10" idx="0"/>
          </p:cNvCxnSpPr>
          <p:nvPr/>
        </p:nvCxnSpPr>
        <p:spPr>
          <a:xfrm flipV="1">
            <a:off x="4758045" y="1973149"/>
            <a:ext cx="0" cy="468489"/>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30" name="Straight Arrow Connector 29"/>
          <p:cNvCxnSpPr>
            <a:cxnSpLocks/>
            <a:endCxn id="4" idx="3"/>
          </p:cNvCxnSpPr>
          <p:nvPr/>
        </p:nvCxnSpPr>
        <p:spPr>
          <a:xfrm flipH="1" flipV="1">
            <a:off x="7187094" y="1444674"/>
            <a:ext cx="1271106" cy="1014869"/>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31" name="Straight Arrow Connector 30"/>
          <p:cNvCxnSpPr/>
          <p:nvPr/>
        </p:nvCxnSpPr>
        <p:spPr>
          <a:xfrm flipV="1">
            <a:off x="533400" y="1425484"/>
            <a:ext cx="1110421" cy="995211"/>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35" name="Straight Arrow Connector 34"/>
          <p:cNvCxnSpPr>
            <a:cxnSpLocks/>
          </p:cNvCxnSpPr>
          <p:nvPr/>
        </p:nvCxnSpPr>
        <p:spPr>
          <a:xfrm flipV="1">
            <a:off x="4649795" y="4851468"/>
            <a:ext cx="0" cy="329125"/>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39" name="Straight Arrow Connector 38"/>
          <p:cNvCxnSpPr/>
          <p:nvPr/>
        </p:nvCxnSpPr>
        <p:spPr>
          <a:xfrm flipH="1" flipV="1">
            <a:off x="7848406" y="3588137"/>
            <a:ext cx="12341" cy="254311"/>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41" name="Straight Arrow Connector 40"/>
          <p:cNvCxnSpPr>
            <a:cxnSpLocks/>
          </p:cNvCxnSpPr>
          <p:nvPr/>
        </p:nvCxnSpPr>
        <p:spPr>
          <a:xfrm flipV="1">
            <a:off x="4711919" y="3618017"/>
            <a:ext cx="0" cy="265617"/>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33" name="Straight Arrow Connector 32">
            <a:extLst>
              <a:ext uri="{FF2B5EF4-FFF2-40B4-BE49-F238E27FC236}">
                <a16:creationId xmlns:a16="http://schemas.microsoft.com/office/drawing/2014/main" id="{1083FF17-3196-6BED-14FB-550419A52731}"/>
              </a:ext>
            </a:extLst>
          </p:cNvPr>
          <p:cNvCxnSpPr>
            <a:cxnSpLocks/>
          </p:cNvCxnSpPr>
          <p:nvPr/>
        </p:nvCxnSpPr>
        <p:spPr>
          <a:xfrm flipV="1">
            <a:off x="1448448" y="3618016"/>
            <a:ext cx="0" cy="265617"/>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pic>
        <p:nvPicPr>
          <p:cNvPr id="6" name="Picture 5">
            <a:extLst>
              <a:ext uri="{FF2B5EF4-FFF2-40B4-BE49-F238E27FC236}">
                <a16:creationId xmlns:a16="http://schemas.microsoft.com/office/drawing/2014/main" id="{4EA4F4B6-35D4-2983-D738-94F625FD237C}"/>
              </a:ext>
            </a:extLst>
          </p:cNvPr>
          <p:cNvPicPr>
            <a:picLocks noChangeAspect="1"/>
          </p:cNvPicPr>
          <p:nvPr/>
        </p:nvPicPr>
        <p:blipFill>
          <a:blip r:embed="rId3"/>
          <a:stretch>
            <a:fillRect/>
          </a:stretch>
        </p:blipFill>
        <p:spPr>
          <a:xfrm>
            <a:off x="7999570" y="0"/>
            <a:ext cx="1112824" cy="914400"/>
          </a:xfrm>
          <a:prstGeom prst="rect">
            <a:avLst/>
          </a:prstGeom>
        </p:spPr>
      </p:pic>
    </p:spTree>
    <p:extLst>
      <p:ext uri="{BB962C8B-B14F-4D97-AF65-F5344CB8AC3E}">
        <p14:creationId xmlns:p14="http://schemas.microsoft.com/office/powerpoint/2010/main" val="1361824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FC2CA5-CF95-6C1B-70BF-48D1500CDC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8EC733-F6F4-AABB-B0ED-C539BE719B33}"/>
              </a:ext>
            </a:extLst>
          </p:cNvPr>
          <p:cNvSpPr>
            <a:spLocks noGrp="1"/>
          </p:cNvSpPr>
          <p:nvPr>
            <p:ph type="ctrTitle"/>
          </p:nvPr>
        </p:nvSpPr>
        <p:spPr>
          <a:xfrm>
            <a:off x="1447305" y="112503"/>
            <a:ext cx="5943600" cy="573297"/>
          </a:xfrm>
        </p:spPr>
        <p:txBody>
          <a:bodyPr>
            <a:normAutofit fontScale="90000"/>
          </a:bodyPr>
          <a:lstStyle/>
          <a:p>
            <a:pPr algn="ctr"/>
            <a:br>
              <a:rPr lang="en-US" b="1" dirty="0"/>
            </a:br>
            <a:br>
              <a:rPr lang="en-US" dirty="0"/>
            </a:br>
            <a:r>
              <a:rPr lang="en-US" b="1" dirty="0"/>
              <a:t> </a:t>
            </a:r>
            <a:br>
              <a:rPr lang="en-US" dirty="0"/>
            </a:br>
            <a:r>
              <a:rPr lang="en-US" b="1" dirty="0"/>
              <a:t> </a:t>
            </a:r>
            <a:br>
              <a:rPr lang="en-US" dirty="0"/>
            </a:br>
            <a:r>
              <a:rPr lang="en-US" b="1" dirty="0"/>
              <a:t>    </a:t>
            </a:r>
            <a:br>
              <a:rPr lang="en-US" dirty="0"/>
            </a:br>
            <a:br>
              <a:rPr lang="en-US" dirty="0"/>
            </a:br>
            <a:br>
              <a:rPr lang="en-US" dirty="0"/>
            </a:br>
            <a:br>
              <a:rPr lang="en-US" dirty="0"/>
            </a:br>
            <a:br>
              <a:rPr lang="en-US" dirty="0"/>
            </a:br>
            <a:br>
              <a:rPr lang="en-US" dirty="0"/>
            </a:br>
            <a:br>
              <a:rPr lang="en-US" dirty="0"/>
            </a:br>
            <a:br>
              <a:rPr lang="en-US" b="1" dirty="0"/>
            </a:br>
            <a:r>
              <a:rPr lang="en-US" sz="3300" b="1" dirty="0">
                <a:solidFill>
                  <a:schemeClr val="tx1">
                    <a:lumMod val="95000"/>
                    <a:lumOff val="5000"/>
                  </a:schemeClr>
                </a:solidFill>
                <a:latin typeface="Tahoma" panose="020B0604030504040204" pitchFamily="34" charset="0"/>
                <a:ea typeface="Tahoma" panose="020B0604030504040204" pitchFamily="34" charset="0"/>
                <a:cs typeface="Tahoma" panose="020B0604030504040204" pitchFamily="34" charset="0"/>
              </a:rPr>
              <a:t>Conclusions </a:t>
            </a:r>
            <a:endParaRPr lang="en-US" sz="3600" dirty="0">
              <a:solidFill>
                <a:schemeClr val="tx1">
                  <a:lumMod val="95000"/>
                  <a:lumOff val="5000"/>
                </a:schemeClr>
              </a:solidFill>
            </a:endParaRPr>
          </a:p>
        </p:txBody>
      </p:sp>
      <p:sp>
        <p:nvSpPr>
          <p:cNvPr id="3" name="Subtitle 2">
            <a:extLst>
              <a:ext uri="{FF2B5EF4-FFF2-40B4-BE49-F238E27FC236}">
                <a16:creationId xmlns:a16="http://schemas.microsoft.com/office/drawing/2014/main" id="{8B2695C7-7F36-F0A5-C17C-722499F7CC49}"/>
              </a:ext>
            </a:extLst>
          </p:cNvPr>
          <p:cNvSpPr>
            <a:spLocks noGrp="1"/>
          </p:cNvSpPr>
          <p:nvPr>
            <p:ph type="subTitle" idx="1"/>
          </p:nvPr>
        </p:nvSpPr>
        <p:spPr>
          <a:xfrm>
            <a:off x="108345" y="990600"/>
            <a:ext cx="8927308" cy="5867400"/>
          </a:xfrm>
        </p:spPr>
        <p:txBody>
          <a:bodyPr>
            <a:noAutofit/>
          </a:bodyPr>
          <a:lstStyle/>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l">
              <a:spcBef>
                <a:spcPct val="20000"/>
              </a:spcBef>
              <a:spcAft>
                <a:spcPts val="600"/>
              </a:spcAft>
              <a:buClr>
                <a:schemeClr val="accent5">
                  <a:lumMod val="75000"/>
                </a:schemeClr>
              </a:buClr>
            </a:pPr>
            <a:endParaRPr lang="en-US" sz="1600" b="1" dirty="0">
              <a:latin typeface="Georgia"/>
              <a:cs typeface="Georgia"/>
            </a:endParaRPr>
          </a:p>
          <a:p>
            <a:pPr algn="ctr"/>
            <a:endParaRPr lang="en-US" sz="6000" b="1" dirty="0"/>
          </a:p>
        </p:txBody>
      </p:sp>
      <p:pic>
        <p:nvPicPr>
          <p:cNvPr id="4" name="Picture 3">
            <a:extLst>
              <a:ext uri="{FF2B5EF4-FFF2-40B4-BE49-F238E27FC236}">
                <a16:creationId xmlns:a16="http://schemas.microsoft.com/office/drawing/2014/main" id="{2C250ABB-D68B-8EBA-0080-CFA21D829B5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838200" cy="914400"/>
          </a:xfrm>
          <a:prstGeom prst="rect">
            <a:avLst/>
          </a:prstGeom>
          <a:noFill/>
        </p:spPr>
      </p:pic>
      <p:sp>
        <p:nvSpPr>
          <p:cNvPr id="5" name="Rectangle 4">
            <a:extLst>
              <a:ext uri="{FF2B5EF4-FFF2-40B4-BE49-F238E27FC236}">
                <a16:creationId xmlns:a16="http://schemas.microsoft.com/office/drawing/2014/main" id="{54599014-260F-72F7-681F-0BA903E9490A}"/>
              </a:ext>
            </a:extLst>
          </p:cNvPr>
          <p:cNvSpPr/>
          <p:nvPr/>
        </p:nvSpPr>
        <p:spPr>
          <a:xfrm>
            <a:off x="-8335" y="770641"/>
            <a:ext cx="9144000" cy="597485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just"/>
            <a:endParaRPr lang="en-US" sz="30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algn="just"/>
            <a:r>
              <a:rPr lang="en-US" sz="3300" b="0" i="0" u="none" strike="noStrike" baseline="0" dirty="0">
                <a:solidFill>
                  <a:srgbClr val="000000"/>
                </a:solidFill>
                <a:latin typeface="Tahoma" panose="020B0604030504040204" pitchFamily="34" charset="0"/>
                <a:ea typeface="Tahoma" panose="020B0604030504040204" pitchFamily="34" charset="0"/>
                <a:cs typeface="Tahoma" panose="020B0604030504040204" pitchFamily="34" charset="0"/>
              </a:rPr>
              <a:t>The successful of this program will assist policymakers and decision-makers in providing a nationally consistent framework that will ensure budget allocation for early childhood development, increase the availability of community ECD Centers  at local level, increase stakeholder participation in allocating budgets to support early childhood development, and will greatly expand the call to action for every stakeholder to invest in child development to create a strong national ECD workforce.</a:t>
            </a:r>
            <a:endParaRPr lang="en-TZ" sz="3300" dirty="0">
              <a:latin typeface="Tahoma" panose="020B0604030504040204" pitchFamily="34" charset="0"/>
              <a:ea typeface="Tahoma" panose="020B0604030504040204" pitchFamily="34" charset="0"/>
              <a:cs typeface="Tahoma" panose="020B0604030504040204" pitchFamily="34" charset="0"/>
            </a:endParaRPr>
          </a:p>
        </p:txBody>
      </p:sp>
      <p:pic>
        <p:nvPicPr>
          <p:cNvPr id="7" name="Picture 6">
            <a:extLst>
              <a:ext uri="{FF2B5EF4-FFF2-40B4-BE49-F238E27FC236}">
                <a16:creationId xmlns:a16="http://schemas.microsoft.com/office/drawing/2014/main" id="{273423F3-707F-34F4-B70E-21E5C0EE6901}"/>
              </a:ext>
            </a:extLst>
          </p:cNvPr>
          <p:cNvPicPr>
            <a:picLocks noChangeAspect="1"/>
          </p:cNvPicPr>
          <p:nvPr/>
        </p:nvPicPr>
        <p:blipFill>
          <a:blip r:embed="rId4"/>
          <a:stretch>
            <a:fillRect/>
          </a:stretch>
        </p:blipFill>
        <p:spPr>
          <a:xfrm>
            <a:off x="8077200" y="0"/>
            <a:ext cx="1058465" cy="770640"/>
          </a:xfrm>
          <a:prstGeom prst="rect">
            <a:avLst/>
          </a:prstGeom>
        </p:spPr>
      </p:pic>
    </p:spTree>
    <p:extLst>
      <p:ext uri="{BB962C8B-B14F-4D97-AF65-F5344CB8AC3E}">
        <p14:creationId xmlns:p14="http://schemas.microsoft.com/office/powerpoint/2010/main" val="381701931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2057</TotalTime>
  <Words>1197</Words>
  <Application>Microsoft Office PowerPoint</Application>
  <PresentationFormat>On-screen Show (4:3)</PresentationFormat>
  <Paragraphs>147</Paragraphs>
  <Slides>10</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Arial</vt:lpstr>
      <vt:lpstr>Calibri</vt:lpstr>
      <vt:lpstr>Georgia</vt:lpstr>
      <vt:lpstr>MicrosoftSansSerif</vt:lpstr>
      <vt:lpstr>Tahoma</vt:lpstr>
      <vt:lpstr>Trebuchet MS</vt:lpstr>
      <vt:lpstr>Wingdings</vt:lpstr>
      <vt:lpstr>Wingdings 3</vt:lpstr>
      <vt:lpstr>Facet</vt:lpstr>
      <vt:lpstr>            LIWOPAC - LINDI</vt:lpstr>
      <vt:lpstr>                  Author Background</vt:lpstr>
      <vt:lpstr>                  Background/introduction </vt:lpstr>
      <vt:lpstr>                  Problem statement </vt:lpstr>
      <vt:lpstr>                  Objectives/questions </vt:lpstr>
      <vt:lpstr>                  Methodology</vt:lpstr>
      <vt:lpstr>                  Results </vt:lpstr>
      <vt:lpstr>Toward the Program results  </vt:lpstr>
      <vt:lpstr>                  Conclusions </vt:lpstr>
      <vt:lpstr>“Mtoto umleavyo….. Ndivyo akuavyo”  ***THANKS***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LINDI WOMEN PARALEGAL AID  CENTRE</dc:title>
  <dc:creator>Michael</dc:creator>
  <cp:lastModifiedBy>LIWOPAC Lindi</cp:lastModifiedBy>
  <cp:revision>217</cp:revision>
  <dcterms:created xsi:type="dcterms:W3CDTF">2008-11-23T21:20:47Z</dcterms:created>
  <dcterms:modified xsi:type="dcterms:W3CDTF">2025-05-17T18:55:24Z</dcterms:modified>
</cp:coreProperties>
</file>