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516" r:id="rId2"/>
    <p:sldId id="542" r:id="rId3"/>
    <p:sldId id="530" r:id="rId4"/>
    <p:sldId id="519" r:id="rId5"/>
    <p:sldId id="520" r:id="rId6"/>
    <p:sldId id="517" r:id="rId7"/>
    <p:sldId id="562" r:id="rId8"/>
    <p:sldId id="563" r:id="rId9"/>
    <p:sldId id="564" r:id="rId10"/>
    <p:sldId id="565" r:id="rId11"/>
    <p:sldId id="566" r:id="rId12"/>
    <p:sldId id="567" r:id="rId13"/>
    <p:sldId id="568" r:id="rId14"/>
    <p:sldId id="569" r:id="rId15"/>
    <p:sldId id="532" r:id="rId16"/>
    <p:sldId id="570" r:id="rId17"/>
    <p:sldId id="571" r:id="rId18"/>
    <p:sldId id="572" r:id="rId19"/>
    <p:sldId id="573" r:id="rId20"/>
    <p:sldId id="574" r:id="rId21"/>
    <p:sldId id="575" r:id="rId22"/>
    <p:sldId id="576" r:id="rId23"/>
    <p:sldId id="577" r:id="rId24"/>
    <p:sldId id="578" r:id="rId25"/>
    <p:sldId id="579" r:id="rId26"/>
    <p:sldId id="560" r:id="rId27"/>
    <p:sldId id="553" r:id="rId28"/>
    <p:sldId id="554" r:id="rId29"/>
    <p:sldId id="555" r:id="rId30"/>
    <p:sldId id="561" r:id="rId31"/>
    <p:sldId id="556" r:id="rId32"/>
    <p:sldId id="557" r:id="rId33"/>
    <p:sldId id="558" r:id="rId34"/>
    <p:sldId id="559" r:id="rId35"/>
    <p:sldId id="552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836D6"/>
    <a:srgbClr val="CC3399"/>
    <a:srgbClr val="A39069"/>
    <a:srgbClr val="E92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337" autoAdjust="0"/>
  </p:normalViewPr>
  <p:slideViewPr>
    <p:cSldViewPr snapToGrid="0" snapToObjects="1">
      <p:cViewPr varScale="1">
        <p:scale>
          <a:sx n="88" d="100"/>
          <a:sy n="88" d="100"/>
        </p:scale>
        <p:origin x="131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120D37F-3288-4449-8BA5-C694492E01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7FA720E-4D6D-4AE1-9A94-F290ED689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D0AB86C-F9C5-455F-9BDD-EDDD6D31545F}" type="datetimeFigureOut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2F97186-FDF8-4138-9131-B8E145141C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6463D31-0DAB-4EE8-83CE-BD36FA22F1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DD2896-CE31-46BC-B257-4343FFEF29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3396E874-17A6-400D-B225-C150EF1F18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5177523-4ADA-4814-8A80-B78DA5A5FD1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515C92-0BBA-4256-8173-D2B6F09D0713}" type="datetimeFigureOut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F1EEE9C2-CDC2-49A9-B96B-5A714BE491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ED8CEC42-98D7-4745-85B1-A0AD3CEAD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AD474E6-F0B4-4030-856B-11685A0AF7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8DF575D-321D-4CC3-BF84-ACA0A552D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D1D26A-7438-4BC6-9495-DF540B8FCB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137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304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598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689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102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5892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66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31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550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519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453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4446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6692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938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="" xmlns:a16="http://schemas.microsoft.com/office/drawing/2014/main" id="{FEC65E59-1947-4239-B360-354E48CB2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="" xmlns:a16="http://schemas.microsoft.com/office/drawing/2014/main" id="{FA5F90AF-7757-4A01-8721-08E80EC214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="" xmlns:a16="http://schemas.microsoft.com/office/drawing/2014/main" id="{FBB7AE74-5A6C-4108-900A-29A4318B3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D2E687-5358-401C-AE52-5C5F5B155576}" type="slidenum">
              <a:rPr lang="en-US" altLang="en-US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623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913C95B-5C03-481F-9A26-F7A0C6D0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83697FB-97A0-4C47-B325-E2AAB4D4D793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5DDCA6E-978E-4272-9A06-8E50CAD8A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A2332F4-C2D5-4EF3-9C87-72E20BDC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7FE9E526-3A60-4955-A318-FBEC23DEAD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648113"/>
      </p:ext>
    </p:extLst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E58BDF5-14F4-4654-8289-E9AA7F375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99E86DF-D031-4B65-8CA8-A9736CE3C04C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CC2B637-5475-4E49-A320-907B4FEF8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A58846-D621-4EC0-B84D-E85EF9C13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6F1BDC5-1AE0-4DAD-965D-85AB58D21B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754317"/>
      </p:ext>
    </p:extLst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5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5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3E94C-F718-46E2-B282-D9844BD98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0228D71-C23C-4CA5-990D-2179425E80D8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D4B5524-C4A9-4E97-98E3-300C9BDD0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84A155-E6C4-40AB-92F4-B1C4D0A3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00E54E26-E5FA-41C8-830D-732E85BDD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584453"/>
      </p:ext>
    </p:extLst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C5CB44-D3AA-4068-82F8-A2C279102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41EDC11-2999-44C1-9247-4FC2F66C8D48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20206B-BF5F-4F7B-83E7-1AAEDADF8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6C3FCF-F22B-4CA6-88EC-DCCFB3EA7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3D02612-36C0-4B37-9971-C7E5D4B890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378568"/>
      </p:ext>
    </p:extLst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E5D53C7-A49B-47CA-B3CD-8BED63BB0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0C2C2B2-261F-4915-97E1-F9F02C467874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33CBDAA-F425-4BD2-A078-9194E2EB0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494BFD-BBDD-4080-BB53-D3CFB179A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88EF1CD9-33B5-4FC1-9CD9-84C0C44D1E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6041479"/>
      </p:ext>
    </p:extLst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8CC001AE-8897-4B59-9721-FB7E8C1FD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DFB782D-A4FA-4D18-9277-E4D7F38FAF27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A32D21D3-0182-4EDB-93D1-EE2858B63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9FABBDAB-4747-460D-89E7-9B237EBE3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688E5415-5F5F-4845-81D3-5187FA620F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407292"/>
      </p:ext>
    </p:extLst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D5249B28-28C1-450C-B183-98E6DF50F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AAE1649-2D9F-453D-AA11-566F36AF56FD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B2BCC198-FB61-4866-94AB-4C996678F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51BC0F4A-AFF9-4EEA-9B9D-A89B856DC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BBEB9EFE-5F18-4167-81AB-A97FA54C8C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317270"/>
      </p:ext>
    </p:extLst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F46F42F-4A13-47D0-B915-78EE22446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1E14AAA-8CD8-403F-BA6E-5EF5CAE75FD3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C0CB7B22-4A47-4E17-A797-6BE5BDF49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66BADFF-A110-4C32-BD36-51111DF2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5EE706C-B7B1-4523-9352-649EBDB8DF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842422"/>
      </p:ext>
    </p:extLst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B9E99AF5-DCAD-4374-B286-CFE193ABC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137C79D-C049-4DB4-A165-2386B61E95E1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4AEB229A-6ABD-44A3-B89F-213944082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0D800AD-4546-43CD-9FC9-260796B29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1B517F53-69B7-4895-BAD1-A9461D3F72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6990617"/>
      </p:ext>
    </p:extLst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BDDFE484-E389-44F9-B828-3379C11C2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EE5C030-E7C5-44D0-94C4-DEEA8625587B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CF7A908B-241E-446A-A9BA-9B35684F1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F4E94876-3649-40CB-8B21-1853D3622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C703CC48-CA17-48BA-A767-0A1E37E770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161955"/>
      </p:ext>
    </p:extLst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FF023086-76F0-4636-A044-727EBFB34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E0D62DE-4626-428F-8844-81D0CC5E0661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9AB6EC27-D7FB-46F1-B249-8F9315A4C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99F92E29-B721-44F4-838D-D6B7EB85A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FD1F683F-910F-4F0E-9C4B-3F014C93CE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6099973"/>
      </p:ext>
    </p:extLst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7BD6D614-1CF9-4244-ABB5-8AAAD50E60A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E297A719-611F-4FF6-815B-4836C88C6E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65677E-1A26-4325-A01A-5A28957348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666EEA2-02F7-4855-95C3-38BC9E9D21B8}" type="datetime1">
              <a:rPr lang="en-US"/>
              <a:pPr>
                <a:defRPr/>
              </a:pPr>
              <a:t>5/4/2023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056D5F5-7977-4BE8-A763-666D973D60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fi-FI"/>
              <a:t>KIKAO CHA WAKUU WA MIKOA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7EDB498-1385-4845-B97E-09048A9A3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F8B5E98-E014-49A9-85F3-11940FA4D58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="" xmlns:a16="http://schemas.microsoft.com/office/drawing/2014/main" id="{7F0FCA1A-9D69-4129-8ED7-DB11B245E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1441450"/>
            <a:ext cx="9144000" cy="365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2" name="Rectangle 8">
            <a:extLst>
              <a:ext uri="{FF2B5EF4-FFF2-40B4-BE49-F238E27FC236}">
                <a16:creationId xmlns="" xmlns:a16="http://schemas.microsoft.com/office/drawing/2014/main" id="{F902339A-E260-4331-8520-C820C780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84313"/>
            <a:ext cx="9144000" cy="71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="" xmlns:a16="http://schemas.microsoft.com/office/drawing/2014/main" id="{D752E8CF-D61B-48C7-9542-2E0F6C29B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43050"/>
            <a:ext cx="9144000" cy="365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4" name="Rectangle 10">
            <a:extLst>
              <a:ext uri="{FF2B5EF4-FFF2-40B4-BE49-F238E27FC236}">
                <a16:creationId xmlns="" xmlns:a16="http://schemas.microsoft.com/office/drawing/2014/main" id="{8FFF3F4D-F382-415A-8561-B3E9B84CA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85913"/>
            <a:ext cx="9144000" cy="71437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5" name="Rectangle 11">
            <a:extLst>
              <a:ext uri="{FF2B5EF4-FFF2-40B4-BE49-F238E27FC236}">
                <a16:creationId xmlns="" xmlns:a16="http://schemas.microsoft.com/office/drawing/2014/main" id="{B6D8CBE9-FF77-4328-8E0E-BEAE6BD52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0013"/>
            <a:ext cx="9144000" cy="71437"/>
          </a:xfrm>
          <a:prstGeom prst="rect">
            <a:avLst/>
          </a:prstGeom>
          <a:solidFill>
            <a:srgbClr val="3FB636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  <p:sldLayoutId id="2147485335" r:id="rId3"/>
    <p:sldLayoutId id="2147485336" r:id="rId4"/>
    <p:sldLayoutId id="2147485337" r:id="rId5"/>
    <p:sldLayoutId id="2147485338" r:id="rId6"/>
    <p:sldLayoutId id="2147485339" r:id="rId7"/>
    <p:sldLayoutId id="2147485340" r:id="rId8"/>
    <p:sldLayoutId id="2147485341" r:id="rId9"/>
    <p:sldLayoutId id="2147485342" r:id="rId10"/>
    <p:sldLayoutId id="2147485343" r:id="rId11"/>
  </p:sldLayoutIdLst>
  <p:transition>
    <p:pull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ndar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ndar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ndar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ndar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4" y="130175"/>
            <a:ext cx="1225983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124527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>
            <a:extLst>
              <a:ext uri="{FF2B5EF4-FFF2-40B4-BE49-F238E27FC236}">
                <a16:creationId xmlns="" xmlns:a16="http://schemas.microsoft.com/office/drawing/2014/main" id="{3B84FE64-B84C-4FD1-A4E1-7A0DA58FA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237" y="-33032"/>
            <a:ext cx="6761018" cy="129120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sz="2000" b="1" dirty="0"/>
              <a:t>PROGRAMU JUMUISHI YA TAIFA YA MALEZI, MAKUZI NA MAENDELEO YA AWALI YA MTOTO  (PJT-MMMAM) 2021/22 – 2025/26</a:t>
            </a:r>
            <a:endParaRPr lang="en-US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3DB5004-B184-4574-9690-EA73ADB9587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4109" y="1717964"/>
            <a:ext cx="4616853" cy="514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0" y="2794534"/>
            <a:ext cx="3574473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3838868" y="2111444"/>
            <a:ext cx="4896279" cy="4510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None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SURA YA 6: UTAWALA NA USIMAMIZI WA  </a:t>
            </a:r>
          </a:p>
          <a:p>
            <a:pPr marL="0" lvl="0" indent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None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MMMAM</a:t>
            </a: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Muhtasari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Muundo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uongozi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usimamizi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uratibu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Wahusika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wakuu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majukumu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wajibu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wao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Rasilimali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Watu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Mahitaji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Uwezo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Kitaasisi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Mpango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Kazi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MMMAM</a:t>
            </a:r>
          </a:p>
        </p:txBody>
      </p:sp>
    </p:spTree>
    <p:extLst>
      <p:ext uri="{BB962C8B-B14F-4D97-AF65-F5344CB8AC3E}">
        <p14:creationId xmlns:p14="http://schemas.microsoft.com/office/powerpoint/2010/main" val="352237529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1" y="2794534"/>
            <a:ext cx="3366654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3567402" y="3016532"/>
            <a:ext cx="5444836" cy="2700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defTabSz="4572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None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SURA YA 7: UFUATILIAJI, TATHMINI, UWAJIBIKAJI NA KUJIFUNZA (MLO)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Muhtasari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Matokeo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kawaida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rasilimali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mfumo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uwajibikaji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Ufuatiliaji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hakiki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tathmini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Utafiti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kujifunza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uendeshaji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7702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1" y="2794534"/>
            <a:ext cx="3408217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4128655" y="2794534"/>
            <a:ext cx="5098472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SURA YA 8: MPANGO MKAKATI WA UWEKEZAJI KWA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Muhtasari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Mahitaji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kifedha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Rasilimali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kifedha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zilizopo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ufadhili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Mpango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uhamasishaji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rasilimali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Uwekaji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kipaumbele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kimkakati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mipango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utekelezaji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inayopendekezwa</a:t>
            </a:r>
            <a:endParaRPr lang="x-none" sz="2000" dirty="0"/>
          </a:p>
        </p:txBody>
      </p:sp>
    </p:spTree>
    <p:extLst>
      <p:ext uri="{BB962C8B-B14F-4D97-AF65-F5344CB8AC3E}">
        <p14:creationId xmlns:p14="http://schemas.microsoft.com/office/powerpoint/2010/main" val="395803541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1" y="2794534"/>
            <a:ext cx="3408217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3629891" y="3127043"/>
            <a:ext cx="5597236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SURA YA 9: UCHAMBUZI WA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Vihatarishi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</a:p>
          <a:p>
            <a:pPr lvl="1" defTabSz="457200">
              <a:spcBef>
                <a:spcPts val="0"/>
              </a:spcBef>
              <a:spcAft>
                <a:spcPts val="800"/>
              </a:spcAft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 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Namna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Kukabilina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defTabSz="457200">
              <a:spcBef>
                <a:spcPts val="0"/>
              </a:spcBef>
              <a:spcAft>
                <a:spcPts val="800"/>
              </a:spcAft>
            </a:pP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 defTabSz="4572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Uchambuzi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Vihatarishi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 defTabSz="45720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Namna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Kukabiliana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Vihatarishi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08899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2" y="2794534"/>
            <a:ext cx="2826326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2826328" y="1735524"/>
            <a:ext cx="6317671" cy="4914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spcBef>
                <a:spcPts val="0"/>
              </a:spcBef>
              <a:spcAft>
                <a:spcPts val="800"/>
              </a:spcAft>
              <a:buClrTx/>
            </a:pP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VIAMBATISHO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KIAMBATISHO I: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Mpango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Utekelezaji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KIAMBATISHO II: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Maelezo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kina ya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shughuli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KIAMBATISHO III: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Gharama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Kiambatisho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cha IV: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Kiunzi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Matokeo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MMMAM</a:t>
            </a:r>
          </a:p>
          <a:p>
            <a:pPr marL="342900" lvl="0" indent="-342900" defTabSz="457200">
              <a:spcBef>
                <a:spcPts val="0"/>
              </a:spcBef>
              <a:spcAft>
                <a:spcPts val="800"/>
              </a:spcAft>
              <a:buClrTx/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Kiambatisho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V: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Uchambuzi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Kina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vihatarishi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namna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kuviondoa</a:t>
            </a:r>
            <a:endParaRPr lang="x-none" sz="2800" dirty="0"/>
          </a:p>
        </p:txBody>
      </p:sp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37509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0F8E966-A2DA-4C2F-80E2-38B63AB1C1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" y="1558043"/>
            <a:ext cx="9118600" cy="519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78672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Nadharia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Mabadiliko</a:t>
            </a:r>
            <a:r>
              <a:rPr lang="en-US" dirty="0"/>
              <a:t> Pg 35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400" dirty="0"/>
          </a:p>
          <a:p>
            <a:pPr algn="just"/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Uanzishwaji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Programu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Jumuishi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Taifa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MMMAM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umeongozwa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mjumuisho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dhana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nadharia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mabadiliko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mfumo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mantiki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Dhana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nadharia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mabadiliko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mchoro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ainisha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njia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mbalimbali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zinazoweza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kutumika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kufikia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mabadiliko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lengwa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mafanikio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katika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lugha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mantiki</a:t>
            </a:r>
            <a:r>
              <a:rPr lang="en-US" sz="2800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1"/>
            <a:ext cx="1824038" cy="104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63790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902"/>
            <a:ext cx="8229600" cy="1143000"/>
          </a:xfrm>
        </p:spPr>
        <p:txBody>
          <a:bodyPr/>
          <a:lstStyle/>
          <a:p>
            <a:r>
              <a:rPr lang="en-US" dirty="0"/>
              <a:t>Mchoro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nadharia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mabadiliko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PJT- MMMAM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3068A495-680E-4517-B8DB-64812E110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025" y="1618258"/>
            <a:ext cx="7791450" cy="49651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884541" y="206376"/>
            <a:ext cx="1127695" cy="7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26846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Afua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utekelezaji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program </a:t>
            </a:r>
            <a:r>
              <a:rPr lang="en-US" dirty="0" err="1"/>
              <a:t>za</a:t>
            </a:r>
            <a:r>
              <a:rPr lang="en-US" dirty="0"/>
              <a:t> MMMAM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Programu </a:t>
            </a:r>
            <a:r>
              <a:rPr lang="en-US" dirty="0" err="1"/>
              <a:t>jumuishi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taifa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MMMAM </a:t>
            </a:r>
            <a:r>
              <a:rPr lang="en-US" dirty="0" err="1"/>
              <a:t>imetoa</a:t>
            </a:r>
            <a:r>
              <a:rPr lang="en-US" dirty="0"/>
              <a:t> </a:t>
            </a:r>
            <a:r>
              <a:rPr lang="en-US" dirty="0" err="1"/>
              <a:t>maelezo</a:t>
            </a:r>
            <a:r>
              <a:rPr lang="en-US" dirty="0"/>
              <a:t> </a:t>
            </a:r>
            <a:r>
              <a:rPr lang="en-US" dirty="0" err="1"/>
              <a:t>katika</a:t>
            </a:r>
            <a:r>
              <a:rPr lang="en-US" dirty="0"/>
              <a:t> </a:t>
            </a:r>
            <a:r>
              <a:rPr lang="en-US" dirty="0" err="1"/>
              <a:t>matokeo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muda</a:t>
            </a:r>
            <a:r>
              <a:rPr lang="en-US" dirty="0"/>
              <a:t> </a:t>
            </a:r>
            <a:r>
              <a:rPr lang="en-US" dirty="0" err="1"/>
              <a:t>mrefu</a:t>
            </a:r>
            <a:r>
              <a:rPr lang="en-US" dirty="0"/>
              <a:t>,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kati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mfupi</a:t>
            </a:r>
            <a:r>
              <a:rPr lang="en-US" dirty="0"/>
              <a:t>. </a:t>
            </a:r>
            <a:r>
              <a:rPr lang="en-US" dirty="0" err="1"/>
              <a:t>Uchambuzi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shughuli</a:t>
            </a:r>
            <a:r>
              <a:rPr lang="en-US" dirty="0"/>
              <a:t> </a:t>
            </a:r>
            <a:r>
              <a:rPr lang="en-US" dirty="0" err="1"/>
              <a:t>zitakazofanyika</a:t>
            </a:r>
            <a:r>
              <a:rPr lang="en-US" dirty="0"/>
              <a:t> </a:t>
            </a:r>
            <a:r>
              <a:rPr lang="en-US" dirty="0" err="1"/>
              <a:t>zimeelezwa</a:t>
            </a:r>
            <a:r>
              <a:rPr lang="en-US" dirty="0"/>
              <a:t> </a:t>
            </a:r>
            <a:r>
              <a:rPr lang="en-US" dirty="0" err="1"/>
              <a:t>katika</a:t>
            </a:r>
            <a:r>
              <a:rPr lang="en-US" dirty="0"/>
              <a:t> </a:t>
            </a:r>
            <a:r>
              <a:rPr lang="en-US" dirty="0" err="1"/>
              <a:t>kiambatisho</a:t>
            </a:r>
            <a:r>
              <a:rPr lang="en-US" dirty="0"/>
              <a:t> cha 2 </a:t>
            </a:r>
            <a:r>
              <a:rPr lang="en-US" dirty="0" err="1"/>
              <a:t>ukurasa</a:t>
            </a:r>
            <a:r>
              <a:rPr lang="en-US" dirty="0"/>
              <a:t> 86.</a:t>
            </a:r>
          </a:p>
          <a:p>
            <a:r>
              <a:rPr lang="en-US" dirty="0" err="1"/>
              <a:t>Shughuli</a:t>
            </a:r>
            <a:r>
              <a:rPr lang="en-US" dirty="0"/>
              <a:t> </a:t>
            </a:r>
            <a:r>
              <a:rPr lang="en-US" dirty="0" err="1"/>
              <a:t>zilizoainisha</a:t>
            </a:r>
            <a:r>
              <a:rPr lang="en-US" dirty="0"/>
              <a:t> </a:t>
            </a:r>
            <a:r>
              <a:rPr lang="en-US" dirty="0" err="1"/>
              <a:t>zipo</a:t>
            </a:r>
            <a:r>
              <a:rPr lang="en-US" dirty="0"/>
              <a:t> </a:t>
            </a:r>
            <a:r>
              <a:rPr lang="en-US" dirty="0" err="1"/>
              <a:t>katika</a:t>
            </a:r>
            <a:r>
              <a:rPr lang="en-US" dirty="0"/>
              <a:t> </a:t>
            </a:r>
            <a:r>
              <a:rPr lang="en-US" dirty="0" err="1"/>
              <a:t>ngazi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kifaifa</a:t>
            </a:r>
            <a:r>
              <a:rPr lang="en-US" dirty="0"/>
              <a:t>, </a:t>
            </a:r>
            <a:r>
              <a:rPr lang="en-US" dirty="0" err="1"/>
              <a:t>mikoa</a:t>
            </a:r>
            <a:r>
              <a:rPr lang="en-US" dirty="0"/>
              <a:t>, </a:t>
            </a:r>
            <a:r>
              <a:rPr lang="en-US" dirty="0" err="1"/>
              <a:t>Halmashauri</a:t>
            </a:r>
            <a:r>
              <a:rPr lang="en-US" dirty="0"/>
              <a:t>, Kata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mitaa</a:t>
            </a:r>
            <a:r>
              <a:rPr lang="en-US" dirty="0"/>
              <a:t>/</a:t>
            </a:r>
            <a:r>
              <a:rPr lang="en-US" dirty="0" err="1"/>
              <a:t>vijiji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98277" y="785004"/>
            <a:ext cx="1213959" cy="57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97972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Gharama</a:t>
            </a:r>
            <a:r>
              <a:rPr lang="en-US" dirty="0"/>
              <a:t> za program </a:t>
            </a:r>
            <a:r>
              <a:rPr lang="en-US" dirty="0" err="1"/>
              <a:t>ya</a:t>
            </a:r>
            <a:r>
              <a:rPr lang="en-US" dirty="0"/>
              <a:t> MMMAM pg. 138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Bajeti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jumla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Programu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Taifa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MMMAM </a:t>
            </a:r>
            <a:r>
              <a:rPr lang="en-US" dirty="0" err="1"/>
              <a:t>kwa</a:t>
            </a:r>
            <a:r>
              <a:rPr lang="en-US" dirty="0"/>
              <a:t> </a:t>
            </a:r>
            <a:r>
              <a:rPr lang="en-US" dirty="0" err="1"/>
              <a:t>kipindi</a:t>
            </a:r>
            <a:r>
              <a:rPr lang="en-US" dirty="0"/>
              <a:t> cha </a:t>
            </a:r>
            <a:r>
              <a:rPr lang="en-US" dirty="0" err="1"/>
              <a:t>miaka</a:t>
            </a:r>
            <a:r>
              <a:rPr lang="en-US" dirty="0"/>
              <a:t> </a:t>
            </a:r>
            <a:r>
              <a:rPr lang="en-US" dirty="0" err="1"/>
              <a:t>mitano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TSH 914,991,351,636 </a:t>
            </a:r>
            <a:r>
              <a:rPr lang="en-US" dirty="0" err="1"/>
              <a:t>ambazo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sawa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Dola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Kimarekani</a:t>
            </a:r>
            <a:r>
              <a:rPr lang="en-US" dirty="0"/>
              <a:t> 394,392,824. (</a:t>
            </a:r>
            <a:r>
              <a:rPr lang="en-US" dirty="0" err="1"/>
              <a:t>Rejea</a:t>
            </a:r>
            <a:r>
              <a:rPr lang="en-US" dirty="0"/>
              <a:t> </a:t>
            </a:r>
            <a:r>
              <a:rPr lang="en-US" dirty="0" err="1"/>
              <a:t>kwenye</a:t>
            </a:r>
            <a:r>
              <a:rPr lang="en-US" dirty="0"/>
              <a:t> </a:t>
            </a:r>
            <a:r>
              <a:rPr lang="en-US" dirty="0" err="1"/>
              <a:t>jedwali</a:t>
            </a:r>
            <a:r>
              <a:rPr lang="en-US" dirty="0"/>
              <a:t> Na. 5.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039818" y="767751"/>
            <a:ext cx="972419" cy="51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29551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Malezi</a:t>
            </a:r>
            <a:r>
              <a:rPr lang="en-GB" dirty="0"/>
              <a:t>, </a:t>
            </a:r>
            <a:r>
              <a:rPr lang="en-GB" dirty="0" err="1"/>
              <a:t>Makuzi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Maendeleo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</a:t>
            </a:r>
            <a:r>
              <a:rPr lang="en-GB" dirty="0" err="1"/>
              <a:t>Awali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</a:t>
            </a:r>
            <a:r>
              <a:rPr lang="en-GB" dirty="0" err="1"/>
              <a:t>Mtoto</a:t>
            </a:r>
            <a:r>
              <a:rPr lang="en-GB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Hatua</a:t>
            </a:r>
            <a:r>
              <a:rPr lang="en-GB" dirty="0"/>
              <a:t> </a:t>
            </a:r>
            <a:r>
              <a:rPr lang="en-GB" dirty="0" err="1"/>
              <a:t>jumuishi</a:t>
            </a:r>
            <a:r>
              <a:rPr lang="en-GB" dirty="0"/>
              <a:t> </a:t>
            </a:r>
            <a:r>
              <a:rPr lang="en-GB" dirty="0" err="1"/>
              <a:t>zenye</a:t>
            </a:r>
            <a:r>
              <a:rPr lang="en-GB" dirty="0"/>
              <a:t> </a:t>
            </a:r>
            <a:r>
              <a:rPr lang="en-GB" dirty="0" err="1"/>
              <a:t>muunganiko</a:t>
            </a:r>
            <a:r>
              <a:rPr lang="en-GB" dirty="0"/>
              <a:t> </a:t>
            </a:r>
            <a:r>
              <a:rPr lang="en-GB" dirty="0" err="1"/>
              <a:t>wa</a:t>
            </a:r>
            <a:r>
              <a:rPr lang="en-GB" dirty="0"/>
              <a:t> </a:t>
            </a:r>
            <a:r>
              <a:rPr lang="en-GB" dirty="0" err="1"/>
              <a:t>vipengele</a:t>
            </a:r>
            <a:r>
              <a:rPr lang="en-GB" dirty="0"/>
              <a:t> </a:t>
            </a:r>
            <a:r>
              <a:rPr lang="en-GB" dirty="0" err="1"/>
              <a:t>vyote</a:t>
            </a:r>
            <a:r>
              <a:rPr lang="en-GB" dirty="0"/>
              <a:t> </a:t>
            </a:r>
            <a:r>
              <a:rPr lang="en-GB" dirty="0" err="1"/>
              <a:t>vya</a:t>
            </a:r>
            <a:r>
              <a:rPr lang="en-GB" dirty="0"/>
              <a:t> MMMAM </a:t>
            </a:r>
            <a:r>
              <a:rPr lang="en-GB" dirty="0" err="1"/>
              <a:t>katika</a:t>
            </a:r>
            <a:r>
              <a:rPr lang="en-GB" dirty="0"/>
              <a:t> </a:t>
            </a:r>
            <a:r>
              <a:rPr lang="en-GB" dirty="0" err="1"/>
              <a:t>ukuaji</a:t>
            </a:r>
            <a:r>
              <a:rPr lang="en-GB" dirty="0"/>
              <a:t> </a:t>
            </a:r>
            <a:r>
              <a:rPr lang="en-GB" dirty="0" err="1"/>
              <a:t>wa</a:t>
            </a:r>
            <a:r>
              <a:rPr lang="en-GB" dirty="0"/>
              <a:t> </a:t>
            </a:r>
            <a:r>
              <a:rPr lang="en-GB" dirty="0" err="1"/>
              <a:t>mwili</a:t>
            </a:r>
            <a:r>
              <a:rPr lang="en-GB" dirty="0"/>
              <a:t>, </a:t>
            </a:r>
            <a:r>
              <a:rPr lang="en-GB" dirty="0" err="1"/>
              <a:t>akili</a:t>
            </a:r>
            <a:r>
              <a:rPr lang="en-GB" dirty="0"/>
              <a:t>, </a:t>
            </a:r>
            <a:r>
              <a:rPr lang="en-GB" dirty="0" err="1"/>
              <a:t>lugha</a:t>
            </a:r>
            <a:r>
              <a:rPr lang="en-GB" dirty="0"/>
              <a:t>, </a:t>
            </a:r>
            <a:r>
              <a:rPr lang="en-GB" dirty="0" err="1"/>
              <a:t>kijamii</a:t>
            </a:r>
            <a:r>
              <a:rPr lang="en-GB" dirty="0"/>
              <a:t>, </a:t>
            </a:r>
            <a:r>
              <a:rPr lang="en-GB" dirty="0" err="1"/>
              <a:t>kitamaduni</a:t>
            </a:r>
            <a:r>
              <a:rPr lang="en-GB" dirty="0"/>
              <a:t>, </a:t>
            </a:r>
            <a:r>
              <a:rPr lang="en-GB" dirty="0" err="1"/>
              <a:t>kihisia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kimaadili</a:t>
            </a:r>
            <a:r>
              <a:rPr lang="en-GB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4861128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C723D0-43B9-4BB2-BE33-30544D163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48" y="52569"/>
            <a:ext cx="8229600" cy="1143000"/>
          </a:xfrm>
        </p:spPr>
        <p:txBody>
          <a:bodyPr/>
          <a:lstStyle/>
          <a:p>
            <a:r>
              <a:rPr lang="en-US" dirty="0"/>
              <a:t>Mgawanyo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bajeti</a:t>
            </a:r>
            <a:r>
              <a:rPr lang="en-US" dirty="0"/>
              <a:t> </a:t>
            </a:r>
            <a:r>
              <a:rPr lang="en-US" dirty="0" err="1"/>
              <a:t>katika</a:t>
            </a:r>
            <a:r>
              <a:rPr lang="en-US" dirty="0"/>
              <a:t> </a:t>
            </a:r>
            <a:r>
              <a:rPr lang="en-US" dirty="0" err="1"/>
              <a:t>mtokeo</a:t>
            </a:r>
            <a:r>
              <a:rPr lang="en-US" dirty="0"/>
              <a:t> </a:t>
            </a:r>
            <a:r>
              <a:rPr lang="en-US" dirty="0" err="1"/>
              <a:t>makuu</a:t>
            </a:r>
            <a:r>
              <a:rPr lang="en-US" dirty="0"/>
              <a:t> 4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2229" y="1762592"/>
            <a:ext cx="5826639" cy="5095408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824158" y="206376"/>
            <a:ext cx="1188080" cy="613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63619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Vyanzo</a:t>
            </a:r>
            <a:r>
              <a:rPr lang="en-US" dirty="0"/>
              <a:t> </a:t>
            </a:r>
            <a:r>
              <a:rPr lang="en-US" dirty="0" err="1"/>
              <a:t>vya</a:t>
            </a:r>
            <a:r>
              <a:rPr lang="en-US" dirty="0"/>
              <a:t> </a:t>
            </a:r>
            <a:r>
              <a:rPr lang="en-US" dirty="0" err="1"/>
              <a:t>rasilimali</a:t>
            </a:r>
            <a:r>
              <a:rPr lang="en-US" dirty="0"/>
              <a:t> </a:t>
            </a:r>
            <a:r>
              <a:rPr lang="en-US" dirty="0" err="1"/>
              <a:t>fedha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Programu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Taifa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MMMAM </a:t>
            </a:r>
            <a:r>
              <a:rPr lang="en-US" sz="1600" dirty="0" err="1"/>
              <a:t>itatumia</a:t>
            </a:r>
            <a:r>
              <a:rPr lang="en-US" sz="1600" dirty="0"/>
              <a:t>  </a:t>
            </a:r>
            <a:r>
              <a:rPr lang="en-US" sz="1600" dirty="0" err="1"/>
              <a:t>rasilimali</a:t>
            </a:r>
            <a:r>
              <a:rPr lang="en-US" sz="1600" dirty="0"/>
              <a:t> </a:t>
            </a:r>
            <a:r>
              <a:rPr lang="en-US" sz="1600" dirty="0" err="1"/>
              <a:t>zilizopo</a:t>
            </a:r>
            <a:r>
              <a:rPr lang="en-US" sz="1600" dirty="0"/>
              <a:t> </a:t>
            </a:r>
            <a:r>
              <a:rPr lang="en-US" sz="1600" dirty="0" err="1"/>
              <a:t>kwa</a:t>
            </a:r>
            <a:r>
              <a:rPr lang="en-US" sz="1600" dirty="0"/>
              <a:t> </a:t>
            </a:r>
            <a:r>
              <a:rPr lang="en-US" sz="1600" dirty="0" err="1"/>
              <a:t>upande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serikali</a:t>
            </a:r>
            <a:r>
              <a:rPr lang="en-US" sz="1600" dirty="0"/>
              <a:t>, </a:t>
            </a:r>
            <a:r>
              <a:rPr lang="en-US" sz="1600" dirty="0" err="1"/>
              <a:t>wadau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maendeleo</a:t>
            </a:r>
            <a:r>
              <a:rPr lang="en-US" sz="1600" dirty="0"/>
              <a:t>, </a:t>
            </a:r>
            <a:r>
              <a:rPr lang="en-US" sz="1600" dirty="0" err="1"/>
              <a:t>asasi</a:t>
            </a:r>
            <a:r>
              <a:rPr lang="en-US" sz="1600" dirty="0"/>
              <a:t> </a:t>
            </a:r>
            <a:r>
              <a:rPr lang="en-US" sz="1600" dirty="0" err="1"/>
              <a:t>za</a:t>
            </a:r>
            <a:r>
              <a:rPr lang="en-US" sz="1600" dirty="0"/>
              <a:t> </a:t>
            </a:r>
            <a:r>
              <a:rPr lang="en-US" sz="1600" dirty="0" err="1"/>
              <a:t>kiraia</a:t>
            </a:r>
            <a:r>
              <a:rPr lang="en-US" sz="1600" dirty="0"/>
              <a:t>, </a:t>
            </a:r>
            <a:r>
              <a:rPr lang="en-US" sz="1600" dirty="0" err="1"/>
              <a:t>jamii</a:t>
            </a:r>
            <a:r>
              <a:rPr lang="en-US" sz="1600" dirty="0"/>
              <a:t>, </a:t>
            </a:r>
            <a:r>
              <a:rPr lang="en-US" sz="1600" dirty="0" err="1"/>
              <a:t>mashirika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dini</a:t>
            </a:r>
            <a:r>
              <a:rPr lang="en-US" sz="1600" dirty="0"/>
              <a:t>,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mashirika</a:t>
            </a:r>
            <a:r>
              <a:rPr lang="en-US" sz="1600" dirty="0"/>
              <a:t> </a:t>
            </a:r>
            <a:r>
              <a:rPr lang="en-US" sz="1600" dirty="0" err="1"/>
              <a:t>binafsi</a:t>
            </a:r>
            <a:r>
              <a:rPr lang="en-US" sz="1600" dirty="0"/>
              <a:t>,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kubainisha</a:t>
            </a:r>
            <a:r>
              <a:rPr lang="en-US" sz="1600"/>
              <a:t> nakisi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bajeti</a:t>
            </a:r>
            <a:r>
              <a:rPr lang="en-US" sz="1600" dirty="0"/>
              <a:t>. </a:t>
            </a:r>
          </a:p>
          <a:p>
            <a:r>
              <a:rPr lang="en-US" sz="1600" dirty="0"/>
              <a:t>Programu </a:t>
            </a:r>
            <a:r>
              <a:rPr lang="en-US" sz="1600" dirty="0" err="1"/>
              <a:t>hii</a:t>
            </a:r>
            <a:r>
              <a:rPr lang="en-US" sz="1600" dirty="0"/>
              <a:t> </a:t>
            </a:r>
            <a:r>
              <a:rPr lang="en-US" sz="1600" dirty="0" err="1"/>
              <a:t>itawekwa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</a:t>
            </a:r>
            <a:r>
              <a:rPr lang="en-US" sz="1600" dirty="0" err="1"/>
              <a:t>Mipango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bajeti</a:t>
            </a:r>
            <a:r>
              <a:rPr lang="en-US" sz="1600" dirty="0"/>
              <a:t> </a:t>
            </a:r>
            <a:r>
              <a:rPr lang="en-US" sz="1600" dirty="0" err="1"/>
              <a:t>za</a:t>
            </a:r>
            <a:r>
              <a:rPr lang="en-US" sz="1600" dirty="0"/>
              <a:t>  </a:t>
            </a:r>
            <a:r>
              <a:rPr lang="en-US" sz="1600" dirty="0" err="1"/>
              <a:t>Halmashauri</a:t>
            </a:r>
            <a:r>
              <a:rPr lang="en-US" sz="1600" dirty="0"/>
              <a:t> </a:t>
            </a:r>
            <a:r>
              <a:rPr lang="en-US" sz="1600" dirty="0" err="1"/>
              <a:t>za</a:t>
            </a:r>
            <a:r>
              <a:rPr lang="en-US" sz="1600" dirty="0"/>
              <a:t> </a:t>
            </a:r>
            <a:r>
              <a:rPr lang="en-US" sz="1600" dirty="0" err="1"/>
              <a:t>kila</a:t>
            </a:r>
            <a:r>
              <a:rPr lang="en-US" sz="1600" dirty="0"/>
              <a:t> </a:t>
            </a:r>
            <a:r>
              <a:rPr lang="en-US" sz="1600" dirty="0" err="1"/>
              <a:t>mwaka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  <a:p>
            <a:pPr marL="0" indent="0">
              <a:buNone/>
            </a:pPr>
            <a:r>
              <a:rPr lang="en-US" sz="1600" dirty="0" err="1"/>
              <a:t>Vyanzo</a:t>
            </a:r>
            <a:r>
              <a:rPr lang="en-US" sz="1600" dirty="0"/>
              <a:t> </a:t>
            </a:r>
            <a:r>
              <a:rPr lang="en-US" sz="1600" dirty="0" err="1"/>
              <a:t>vingine</a:t>
            </a:r>
            <a:r>
              <a:rPr lang="en-US" sz="1600" dirty="0"/>
              <a:t> </a:t>
            </a:r>
            <a:r>
              <a:rPr lang="en-US" sz="1600" dirty="0" err="1"/>
              <a:t>vya</a:t>
            </a:r>
            <a:r>
              <a:rPr lang="en-US" sz="1600" dirty="0"/>
              <a:t> </a:t>
            </a:r>
            <a:r>
              <a:rPr lang="en-US" sz="1600" dirty="0" err="1"/>
              <a:t>fedha</a:t>
            </a:r>
            <a:r>
              <a:rPr lang="en-US" sz="1600" dirty="0"/>
              <a:t> </a:t>
            </a:r>
            <a:r>
              <a:rPr lang="en-US" sz="1600" dirty="0" err="1"/>
              <a:t>ni</a:t>
            </a:r>
            <a:r>
              <a:rPr lang="en-US" sz="1600" dirty="0"/>
              <a:t> </a:t>
            </a:r>
            <a:r>
              <a:rPr lang="en-US" sz="1600" dirty="0" err="1"/>
              <a:t>kutoka</a:t>
            </a:r>
            <a:r>
              <a:rPr lang="en-US" sz="1600" dirty="0"/>
              <a:t> </a:t>
            </a:r>
            <a:r>
              <a:rPr lang="en-US" sz="1600" dirty="0" err="1"/>
              <a:t>kwa</a:t>
            </a:r>
            <a:r>
              <a:rPr lang="en-US" sz="1600" dirty="0"/>
              <a:t> </a:t>
            </a:r>
            <a:r>
              <a:rPr lang="en-US" sz="1600" dirty="0" err="1"/>
              <a:t>mashirika</a:t>
            </a:r>
            <a:r>
              <a:rPr lang="en-US" sz="1600" dirty="0"/>
              <a:t> </a:t>
            </a:r>
            <a:r>
              <a:rPr lang="en-US" sz="1600" dirty="0" err="1"/>
              <a:t>yasiyo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serikali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hapa</a:t>
            </a:r>
            <a:r>
              <a:rPr lang="en-US" sz="1600" dirty="0"/>
              <a:t> </a:t>
            </a:r>
            <a:r>
              <a:rPr lang="en-US" sz="1600" dirty="0" err="1"/>
              <a:t>nchini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yale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kimataifa</a:t>
            </a:r>
            <a:r>
              <a:rPr lang="en-US" sz="1600" dirty="0"/>
              <a:t>; </a:t>
            </a:r>
            <a:r>
              <a:rPr lang="en-US" sz="1600" dirty="0" err="1"/>
              <a:t>mashirika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dini</a:t>
            </a:r>
            <a:r>
              <a:rPr lang="en-US" sz="1600" dirty="0"/>
              <a:t>, </a:t>
            </a:r>
            <a:r>
              <a:rPr lang="en-US" sz="1600" dirty="0" err="1"/>
              <a:t>mashirika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watu</a:t>
            </a:r>
            <a:r>
              <a:rPr lang="en-US" sz="1600" dirty="0"/>
              <a:t> </a:t>
            </a:r>
            <a:r>
              <a:rPr lang="en-US" sz="1600" dirty="0" err="1"/>
              <a:t>binafsi</a:t>
            </a:r>
            <a:r>
              <a:rPr lang="en-US" sz="1600" dirty="0"/>
              <a:t>, </a:t>
            </a:r>
            <a:r>
              <a:rPr lang="en-US" sz="1600" dirty="0" err="1"/>
              <a:t>fedha</a:t>
            </a:r>
            <a:r>
              <a:rPr lang="en-US" sz="1600" dirty="0"/>
              <a:t> </a:t>
            </a:r>
            <a:r>
              <a:rPr lang="en-US" sz="1600" dirty="0" err="1"/>
              <a:t>za</a:t>
            </a:r>
            <a:r>
              <a:rPr lang="en-US" sz="1600" dirty="0"/>
              <a:t> </a:t>
            </a:r>
            <a:r>
              <a:rPr lang="en-US" sz="1600" dirty="0" err="1"/>
              <a:t>shule</a:t>
            </a:r>
            <a:r>
              <a:rPr lang="en-US" sz="1600" dirty="0"/>
              <a:t>/</a:t>
            </a:r>
            <a:r>
              <a:rPr lang="en-US" sz="1600" dirty="0" err="1"/>
              <a:t>vituo</a:t>
            </a:r>
            <a:r>
              <a:rPr lang="en-US" sz="1600" dirty="0"/>
              <a:t> </a:t>
            </a:r>
            <a:r>
              <a:rPr lang="en-US" sz="1600" dirty="0" err="1"/>
              <a:t>vya</a:t>
            </a:r>
            <a:r>
              <a:rPr lang="en-US" sz="1600" dirty="0"/>
              <a:t> </a:t>
            </a:r>
            <a:r>
              <a:rPr lang="en-US" sz="1600" dirty="0" err="1"/>
              <a:t>malezi</a:t>
            </a:r>
            <a:r>
              <a:rPr lang="en-US" sz="1600" dirty="0"/>
              <a:t> </a:t>
            </a:r>
            <a:r>
              <a:rPr lang="en-US" sz="1600" dirty="0" err="1"/>
              <a:t>zitokanazo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miradi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kujitegemea</a:t>
            </a:r>
            <a:r>
              <a:rPr lang="en-US" sz="1600" dirty="0"/>
              <a:t>. Wadau </a:t>
            </a:r>
            <a:r>
              <a:rPr lang="en-US" sz="1600" dirty="0" err="1"/>
              <a:t>wote</a:t>
            </a:r>
            <a:r>
              <a:rPr lang="en-US" sz="1600" dirty="0"/>
              <a:t> </a:t>
            </a:r>
            <a:r>
              <a:rPr lang="en-US" sz="1600" dirty="0" err="1"/>
              <a:t>watahamasishwa</a:t>
            </a:r>
            <a:r>
              <a:rPr lang="en-US" sz="1600" dirty="0"/>
              <a:t> </a:t>
            </a:r>
            <a:r>
              <a:rPr lang="en-US" sz="1600" dirty="0" err="1"/>
              <a:t>kuweka</a:t>
            </a:r>
            <a:r>
              <a:rPr lang="en-US" sz="1600" dirty="0"/>
              <a:t> </a:t>
            </a:r>
            <a:r>
              <a:rPr lang="en-US" sz="1600" dirty="0" err="1"/>
              <a:t>wazi</a:t>
            </a:r>
            <a:r>
              <a:rPr lang="en-US" sz="1600" dirty="0"/>
              <a:t> </a:t>
            </a:r>
            <a:r>
              <a:rPr lang="en-US" sz="1600" dirty="0" err="1"/>
              <a:t>bajeti</a:t>
            </a:r>
            <a:r>
              <a:rPr lang="en-US" sz="1600" dirty="0"/>
              <a:t> </a:t>
            </a:r>
            <a:r>
              <a:rPr lang="en-US" sz="1600" dirty="0" err="1"/>
              <a:t>zao</a:t>
            </a:r>
            <a:r>
              <a:rPr lang="en-US" sz="1600" dirty="0"/>
              <a:t>, </a:t>
            </a:r>
            <a:r>
              <a:rPr lang="en-US" sz="1600" dirty="0" err="1"/>
              <a:t>suala</a:t>
            </a:r>
            <a:r>
              <a:rPr lang="en-US" sz="1600" dirty="0"/>
              <a:t> </a:t>
            </a:r>
            <a:r>
              <a:rPr lang="en-US" sz="1600" dirty="0" err="1"/>
              <a:t>ambalo</a:t>
            </a:r>
            <a:r>
              <a:rPr lang="en-US" sz="1600" dirty="0"/>
              <a:t> </a:t>
            </a:r>
            <a:r>
              <a:rPr lang="en-US" sz="1600" dirty="0" err="1"/>
              <a:t>ni</a:t>
            </a:r>
            <a:r>
              <a:rPr lang="en-US" sz="1600" dirty="0"/>
              <a:t> </a:t>
            </a:r>
            <a:r>
              <a:rPr lang="en-US" sz="1600" dirty="0" err="1"/>
              <a:t>nguzo</a:t>
            </a:r>
            <a:r>
              <a:rPr lang="en-US" sz="1600" dirty="0"/>
              <a:t> </a:t>
            </a:r>
            <a:r>
              <a:rPr lang="en-US" sz="1600" dirty="0" err="1"/>
              <a:t>muhimu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sera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uwazi</a:t>
            </a:r>
            <a:r>
              <a:rPr lang="en-US" sz="1600" dirty="0"/>
              <a:t> </a:t>
            </a:r>
            <a:r>
              <a:rPr lang="en-US" sz="1600" dirty="0" err="1"/>
              <a:t>kati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serikali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asasi</a:t>
            </a:r>
            <a:r>
              <a:rPr lang="en-US" sz="1600" dirty="0"/>
              <a:t> </a:t>
            </a:r>
            <a:r>
              <a:rPr lang="en-US" sz="1600" dirty="0" err="1"/>
              <a:t>za</a:t>
            </a:r>
            <a:r>
              <a:rPr lang="en-US" sz="1600" dirty="0"/>
              <a:t> </a:t>
            </a:r>
            <a:r>
              <a:rPr lang="en-US" sz="1600" dirty="0" err="1"/>
              <a:t>kiraia</a:t>
            </a:r>
            <a:r>
              <a:rPr lang="en-US" sz="1600" dirty="0"/>
              <a:t>. Hali </a:t>
            </a:r>
            <a:r>
              <a:rPr lang="en-US" sz="1600" dirty="0" err="1"/>
              <a:t>hii</a:t>
            </a:r>
            <a:r>
              <a:rPr lang="en-US" sz="1600" dirty="0"/>
              <a:t> </a:t>
            </a:r>
            <a:r>
              <a:rPr lang="en-US" sz="1600" dirty="0" err="1"/>
              <a:t>itasaidia</a:t>
            </a:r>
            <a:r>
              <a:rPr lang="en-US" sz="1600" dirty="0"/>
              <a:t> </a:t>
            </a:r>
            <a:r>
              <a:rPr lang="en-US" sz="1600" dirty="0" err="1"/>
              <a:t>kuweka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mipango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ugawaji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rasilimali</a:t>
            </a:r>
            <a:r>
              <a:rPr lang="en-US" sz="1600" dirty="0"/>
              <a:t> </a:t>
            </a:r>
            <a:r>
              <a:rPr lang="en-US" sz="1600" dirty="0" err="1"/>
              <a:t>fedha</a:t>
            </a:r>
            <a:r>
              <a:rPr lang="en-US" sz="1600" dirty="0"/>
              <a:t> </a:t>
            </a:r>
            <a:r>
              <a:rPr lang="en-US" sz="1600" dirty="0" err="1"/>
              <a:t>kulingana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mahitaji</a:t>
            </a:r>
            <a:r>
              <a:rPr lang="en-US" sz="1600" dirty="0"/>
              <a:t> </a:t>
            </a:r>
            <a:r>
              <a:rPr lang="en-US" sz="1600" dirty="0" err="1"/>
              <a:t>pamoja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kufuatilia</a:t>
            </a:r>
            <a:r>
              <a:rPr lang="en-US" sz="1600" dirty="0"/>
              <a:t> </a:t>
            </a:r>
            <a:r>
              <a:rPr lang="en-US" sz="1600" dirty="0" err="1"/>
              <a:t>matumizi</a:t>
            </a:r>
            <a:r>
              <a:rPr lang="en-US" sz="1600" dirty="0"/>
              <a:t> </a:t>
            </a:r>
            <a:r>
              <a:rPr lang="en-US" sz="1600" dirty="0" err="1"/>
              <a:t>yake</a:t>
            </a:r>
            <a:r>
              <a:rPr lang="en-US" sz="1600" dirty="0"/>
              <a:t>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err="1"/>
              <a:t>Michango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jamii</a:t>
            </a:r>
            <a:r>
              <a:rPr lang="en-US" sz="1600" dirty="0"/>
              <a:t> </a:t>
            </a:r>
            <a:r>
              <a:rPr lang="en-US" sz="1600" dirty="0" err="1"/>
              <a:t>kama</a:t>
            </a:r>
            <a:r>
              <a:rPr lang="en-US" sz="1600" dirty="0"/>
              <a:t> vile </a:t>
            </a:r>
            <a:r>
              <a:rPr lang="en-US" sz="1600" dirty="0" err="1"/>
              <a:t>fedha</a:t>
            </a:r>
            <a:r>
              <a:rPr lang="en-US" sz="1600" dirty="0"/>
              <a:t> </a:t>
            </a:r>
            <a:r>
              <a:rPr lang="en-US" sz="1600" dirty="0" err="1"/>
              <a:t>taslimu</a:t>
            </a:r>
            <a:r>
              <a:rPr lang="en-US" sz="1600" dirty="0"/>
              <a:t>, </a:t>
            </a:r>
            <a:r>
              <a:rPr lang="en-US" sz="1600" dirty="0" err="1"/>
              <a:t>nguvu</a:t>
            </a:r>
            <a:r>
              <a:rPr lang="en-US" sz="1600" dirty="0"/>
              <a:t> </a:t>
            </a:r>
            <a:r>
              <a:rPr lang="en-US" sz="1600" dirty="0" err="1"/>
              <a:t>kazi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vifaa</a:t>
            </a:r>
            <a:r>
              <a:rPr lang="en-US" sz="1600" dirty="0"/>
              <a:t>;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vyanzo</a:t>
            </a:r>
            <a:r>
              <a:rPr lang="en-US" sz="1600" dirty="0"/>
              <a:t> </a:t>
            </a:r>
            <a:r>
              <a:rPr lang="en-US" sz="1600" dirty="0" err="1"/>
              <a:t>vya</a:t>
            </a:r>
            <a:r>
              <a:rPr lang="en-US" sz="1600" dirty="0"/>
              <a:t> </a:t>
            </a:r>
            <a:r>
              <a:rPr lang="en-US" sz="1600" dirty="0" err="1"/>
              <a:t>mapato</a:t>
            </a:r>
            <a:r>
              <a:rPr lang="en-US" sz="1600" dirty="0"/>
              <a:t> </a:t>
            </a:r>
            <a:r>
              <a:rPr lang="en-US" sz="1600" dirty="0" err="1"/>
              <a:t>kutoka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</a:t>
            </a:r>
            <a:r>
              <a:rPr lang="en-US" sz="1600" dirty="0" err="1"/>
              <a:t>halmashauri</a:t>
            </a:r>
            <a:r>
              <a:rPr lang="en-US" sz="1600" dirty="0"/>
              <a:t>, </a:t>
            </a:r>
            <a:r>
              <a:rPr lang="en-US" sz="1600" dirty="0" err="1"/>
              <a:t>vijiji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mitaa</a:t>
            </a:r>
            <a:r>
              <a:rPr lang="en-US" sz="1600" dirty="0"/>
              <a:t> </a:t>
            </a:r>
            <a:r>
              <a:rPr lang="en-US" sz="1600" dirty="0" err="1"/>
              <a:t>inatakiwa</a:t>
            </a:r>
            <a:r>
              <a:rPr lang="en-US" sz="1600" dirty="0"/>
              <a:t> </a:t>
            </a:r>
            <a:r>
              <a:rPr lang="en-US" sz="1600" dirty="0" err="1"/>
              <a:t>kujumuishwa</a:t>
            </a:r>
            <a:r>
              <a:rPr lang="en-US" sz="1600" dirty="0"/>
              <a:t>. 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55145" y="206375"/>
            <a:ext cx="1257091" cy="78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0240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CAE11FB5-E387-8E37-DE70-1410D0ECA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GB" dirty="0"/>
              <a:t> Usimamaizi na Uratibu</a:t>
            </a:r>
            <a:r>
              <a:rPr lang="en-US" altLang="en-GB" dirty="0"/>
              <a:t> </a:t>
            </a:r>
            <a:r>
              <a:rPr lang="en-US" altLang="en-GB" dirty="0" err="1"/>
              <a:t>pg</a:t>
            </a:r>
            <a:r>
              <a:rPr lang="en-US" altLang="en-GB" dirty="0"/>
              <a:t> 65</a:t>
            </a:r>
            <a:r>
              <a:rPr lang="pl-PL" altLang="en-GB" dirty="0"/>
              <a:t> </a:t>
            </a:r>
            <a:endParaRPr lang="en-GB" alt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A727DD5-6C18-499F-B2B5-F6B3E75A4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9012238" cy="5157788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/>
              <a:t> Ofisi ya Waziri Mkuu </a:t>
            </a:r>
            <a:r>
              <a:rPr lang="en-US" sz="1600" dirty="0" err="1"/>
              <a:t>itaongoza</a:t>
            </a:r>
            <a:r>
              <a:rPr lang="en-US" sz="1600" dirty="0"/>
              <a:t> na </a:t>
            </a:r>
            <a:r>
              <a:rPr lang="en-US" sz="1600" dirty="0" err="1"/>
              <a:t>kuratibu</a:t>
            </a:r>
            <a:r>
              <a:rPr lang="en-US" sz="1600" dirty="0"/>
              <a:t> utekelezaji wa Programu Jumuishi ya Taifa ya MMMAM,</a:t>
            </a:r>
          </a:p>
          <a:p>
            <a:pPr eaLnBrk="1" hangingPunct="1">
              <a:defRPr/>
            </a:pPr>
            <a:r>
              <a:rPr lang="en-US" sz="1600" dirty="0" err="1"/>
              <a:t>Wizara</a:t>
            </a:r>
            <a:r>
              <a:rPr lang="en-US" sz="1600" dirty="0"/>
              <a:t>, </a:t>
            </a:r>
            <a:r>
              <a:rPr lang="en-US" sz="1600" dirty="0" err="1"/>
              <a:t>Idara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Taasisi</a:t>
            </a:r>
            <a:r>
              <a:rPr lang="en-US" sz="1600" dirty="0"/>
              <a:t> za </a:t>
            </a:r>
            <a:r>
              <a:rPr lang="en-US" sz="1600" dirty="0" err="1"/>
              <a:t>Serikali</a:t>
            </a:r>
            <a:r>
              <a:rPr lang="en-US" sz="1600" dirty="0"/>
              <a:t> </a:t>
            </a:r>
            <a:r>
              <a:rPr lang="en-US" sz="1600" dirty="0" err="1"/>
              <a:t>zitahakikishi</a:t>
            </a:r>
            <a:r>
              <a:rPr lang="en-US" sz="1600" dirty="0"/>
              <a:t> </a:t>
            </a:r>
            <a:r>
              <a:rPr lang="en-US" sz="1600" dirty="0" err="1"/>
              <a:t>vipengele</a:t>
            </a:r>
            <a:r>
              <a:rPr lang="en-US" sz="1600" dirty="0"/>
              <a:t> </a:t>
            </a:r>
            <a:r>
              <a:rPr lang="en-US" sz="1600" dirty="0" err="1"/>
              <a:t>vya</a:t>
            </a:r>
            <a:r>
              <a:rPr lang="en-US" sz="1600" dirty="0"/>
              <a:t> MMMAM </a:t>
            </a:r>
            <a:r>
              <a:rPr lang="en-US" sz="1600" dirty="0" err="1"/>
              <a:t>vinaonekana</a:t>
            </a:r>
            <a:r>
              <a:rPr lang="en-US" sz="1600" dirty="0"/>
              <a:t> </a:t>
            </a:r>
            <a:r>
              <a:rPr lang="en-US" sz="1600" dirty="0" err="1"/>
              <a:t>katika</a:t>
            </a:r>
            <a:r>
              <a:rPr lang="en-US" sz="1600" dirty="0"/>
              <a:t> Sera, </a:t>
            </a:r>
            <a:r>
              <a:rPr lang="en-US" sz="1600" dirty="0" err="1"/>
              <a:t>Mikakati</a:t>
            </a:r>
            <a:r>
              <a:rPr lang="en-US" sz="1600" dirty="0"/>
              <a:t>, </a:t>
            </a:r>
            <a:r>
              <a:rPr lang="en-US" sz="1600" dirty="0" err="1"/>
              <a:t>Programu</a:t>
            </a:r>
            <a:r>
              <a:rPr lang="en-US" sz="1600" dirty="0"/>
              <a:t>, </a:t>
            </a:r>
            <a:r>
              <a:rPr lang="en-US" sz="1600" dirty="0" err="1"/>
              <a:t>Kanuni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Miongozo</a:t>
            </a:r>
            <a:r>
              <a:rPr lang="en-US" sz="1600" dirty="0"/>
              <a:t>;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kutenga</a:t>
            </a:r>
            <a:r>
              <a:rPr lang="en-US" sz="1600" dirty="0"/>
              <a:t> </a:t>
            </a:r>
            <a:r>
              <a:rPr lang="en-US" sz="1600" dirty="0" err="1"/>
              <a:t>rasilimali</a:t>
            </a:r>
            <a:r>
              <a:rPr lang="en-US" sz="1600" dirty="0"/>
              <a:t> za </a:t>
            </a:r>
            <a:r>
              <a:rPr lang="en-US" sz="1600" dirty="0" err="1"/>
              <a:t>kutosha</a:t>
            </a:r>
            <a:r>
              <a:rPr lang="en-US" sz="1600" dirty="0"/>
              <a:t> </a:t>
            </a:r>
            <a:r>
              <a:rPr lang="en-US" sz="1600" dirty="0" err="1"/>
              <a:t>ili</a:t>
            </a:r>
            <a:r>
              <a:rPr lang="en-US" sz="1600" dirty="0"/>
              <a:t> </a:t>
            </a:r>
            <a:r>
              <a:rPr lang="en-US" sz="1600" dirty="0" err="1"/>
              <a:t>kutekeleza</a:t>
            </a:r>
            <a:r>
              <a:rPr lang="en-US" sz="1600" dirty="0"/>
              <a:t> </a:t>
            </a:r>
            <a:r>
              <a:rPr lang="en-US" sz="1600" dirty="0" err="1"/>
              <a:t>maeneo</a:t>
            </a:r>
            <a:r>
              <a:rPr lang="en-US" sz="1600" dirty="0"/>
              <a:t> </a:t>
            </a:r>
            <a:r>
              <a:rPr lang="en-US" sz="1600" dirty="0" err="1"/>
              <a:t>yao</a:t>
            </a:r>
            <a:r>
              <a:rPr lang="en-US" sz="1600" dirty="0"/>
              <a:t> </a:t>
            </a:r>
            <a:r>
              <a:rPr lang="en-US" sz="1600" dirty="0" err="1"/>
              <a:t>maalumu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</a:t>
            </a:r>
            <a:r>
              <a:rPr lang="en-US" sz="1600" dirty="0" err="1"/>
              <a:t>Programu</a:t>
            </a:r>
            <a:r>
              <a:rPr lang="en-US" sz="1600" dirty="0"/>
              <a:t>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Taifa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MMMAM. </a:t>
            </a:r>
          </a:p>
          <a:p>
            <a:pPr eaLnBrk="1" hangingPunct="1">
              <a:defRPr/>
            </a:pPr>
            <a:endParaRPr lang="en-US" sz="1600" dirty="0"/>
          </a:p>
          <a:p>
            <a:pPr eaLnBrk="1" hangingPunct="1">
              <a:defRPr/>
            </a:pPr>
            <a:r>
              <a:rPr lang="en-US" sz="1600" dirty="0" err="1"/>
              <a:t>Utekelezaji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Programu</a:t>
            </a:r>
            <a:r>
              <a:rPr lang="en-US" sz="1600" dirty="0"/>
              <a:t>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Taifa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MMMAM </a:t>
            </a:r>
            <a:r>
              <a:rPr lang="en-US" sz="1600" dirty="0" err="1"/>
              <a:t>katika</a:t>
            </a:r>
            <a:r>
              <a:rPr lang="en-US" sz="1600" dirty="0"/>
              <a:t> </a:t>
            </a:r>
            <a:r>
              <a:rPr lang="en-US" sz="1600" dirty="0" err="1"/>
              <a:t>ngazi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mikoa</a:t>
            </a:r>
            <a:r>
              <a:rPr lang="en-US" sz="1600" dirty="0"/>
              <a:t> </a:t>
            </a:r>
            <a:r>
              <a:rPr lang="en-US" sz="1600" dirty="0" err="1"/>
              <a:t>itakuwa</a:t>
            </a:r>
            <a:r>
              <a:rPr lang="en-US" sz="1600" dirty="0"/>
              <a:t> </a:t>
            </a:r>
            <a:r>
              <a:rPr lang="en-US" sz="1600" dirty="0" err="1"/>
              <a:t>chini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sekta</a:t>
            </a:r>
            <a:r>
              <a:rPr lang="en-US" sz="1600" dirty="0"/>
              <a:t> </a:t>
            </a:r>
            <a:r>
              <a:rPr lang="en-US" sz="1600" dirty="0" err="1"/>
              <a:t>husika</a:t>
            </a:r>
            <a:r>
              <a:rPr lang="en-US" sz="1600" dirty="0"/>
              <a:t> </a:t>
            </a:r>
            <a:r>
              <a:rPr lang="en-US" sz="1600" dirty="0" err="1"/>
              <a:t>lakini</a:t>
            </a:r>
            <a:r>
              <a:rPr lang="en-US" sz="1600" dirty="0"/>
              <a:t> </a:t>
            </a:r>
            <a:r>
              <a:rPr lang="en-US" sz="1600" dirty="0" err="1"/>
              <a:t>ufuatiliaji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uratibu</a:t>
            </a:r>
            <a:r>
              <a:rPr lang="en-US" sz="1600" dirty="0"/>
              <a:t> </a:t>
            </a:r>
            <a:r>
              <a:rPr lang="en-US" sz="1600" dirty="0" err="1"/>
              <a:t>utajumuishwa</a:t>
            </a:r>
            <a:r>
              <a:rPr lang="en-US" sz="1600" dirty="0"/>
              <a:t> </a:t>
            </a:r>
            <a:r>
              <a:rPr lang="en-US" sz="1600" dirty="0" err="1"/>
              <a:t>katika</a:t>
            </a:r>
            <a:r>
              <a:rPr lang="en-US" sz="1600" dirty="0"/>
              <a:t> </a:t>
            </a:r>
            <a:r>
              <a:rPr lang="en-US" sz="1600" dirty="0" err="1"/>
              <a:t>mifumo</a:t>
            </a:r>
            <a:r>
              <a:rPr lang="en-US" sz="1600" dirty="0"/>
              <a:t> </a:t>
            </a:r>
            <a:r>
              <a:rPr lang="en-US" sz="1600" dirty="0" err="1"/>
              <a:t>iliyopo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</a:t>
            </a:r>
            <a:r>
              <a:rPr lang="en-US" sz="1600" dirty="0" err="1"/>
              <a:t>ngazi</a:t>
            </a:r>
            <a:r>
              <a:rPr lang="en-US" sz="1600" dirty="0"/>
              <a:t> </a:t>
            </a:r>
            <a:r>
              <a:rPr lang="en-US" sz="1600" dirty="0" err="1"/>
              <a:t>zote</a:t>
            </a:r>
            <a:r>
              <a:rPr lang="en-US" sz="1600" dirty="0"/>
              <a:t> za </a:t>
            </a:r>
            <a:r>
              <a:rPr lang="en-US" sz="1600" dirty="0" err="1"/>
              <a:t>Mamlaka</a:t>
            </a:r>
            <a:r>
              <a:rPr lang="en-US" sz="1600" dirty="0"/>
              <a:t> za </a:t>
            </a:r>
            <a:r>
              <a:rPr lang="en-US" sz="1600" dirty="0" err="1"/>
              <a:t>Serikali</a:t>
            </a:r>
            <a:r>
              <a:rPr lang="en-US" sz="1600" dirty="0"/>
              <a:t> za </a:t>
            </a:r>
            <a:r>
              <a:rPr lang="en-US" sz="1600" dirty="0" err="1"/>
              <a:t>Mitaa</a:t>
            </a:r>
            <a:r>
              <a:rPr lang="en-US" sz="1600" dirty="0"/>
              <a:t>.</a:t>
            </a:r>
          </a:p>
          <a:p>
            <a:pPr eaLnBrk="1" hangingPunct="1">
              <a:defRPr/>
            </a:pPr>
            <a:endParaRPr lang="en-US" sz="1600" dirty="0"/>
          </a:p>
          <a:p>
            <a:pPr eaLnBrk="1" hangingPunct="1">
              <a:defRPr/>
            </a:pPr>
            <a:r>
              <a:rPr lang="en-US" sz="1600" dirty="0"/>
              <a:t> </a:t>
            </a:r>
            <a:r>
              <a:rPr lang="en-US" sz="1600" dirty="0" err="1"/>
              <a:t>Ofisi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Rais</a:t>
            </a:r>
            <a:r>
              <a:rPr lang="en-US" sz="1600" dirty="0"/>
              <a:t> – TAMISEMI, </a:t>
            </a:r>
            <a:r>
              <a:rPr lang="en-US" sz="1600" dirty="0" err="1"/>
              <a:t>itahakikisha</a:t>
            </a:r>
            <a:r>
              <a:rPr lang="en-US" sz="1600" dirty="0"/>
              <a:t> </a:t>
            </a:r>
            <a:r>
              <a:rPr lang="en-US" sz="1600" dirty="0" err="1"/>
              <a:t>uratibu</a:t>
            </a:r>
            <a:r>
              <a:rPr lang="en-US" sz="1600" dirty="0"/>
              <a:t>, </a:t>
            </a:r>
            <a:r>
              <a:rPr lang="en-US" sz="1600" dirty="0" err="1"/>
              <a:t>usimamizi</a:t>
            </a:r>
            <a:r>
              <a:rPr lang="en-US" sz="1600" dirty="0"/>
              <a:t>, </a:t>
            </a:r>
            <a:r>
              <a:rPr lang="en-US" sz="1600" dirty="0" err="1"/>
              <a:t>ufatiliaji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tathmini</a:t>
            </a:r>
            <a:r>
              <a:rPr lang="en-US" sz="1600" dirty="0"/>
              <a:t> </a:t>
            </a:r>
            <a:r>
              <a:rPr lang="en-US" sz="1600" dirty="0" err="1"/>
              <a:t>vinafanyika</a:t>
            </a:r>
            <a:r>
              <a:rPr lang="en-US" sz="1600" dirty="0"/>
              <a:t> </a:t>
            </a:r>
            <a:r>
              <a:rPr lang="en-US" sz="1600" dirty="0" err="1"/>
              <a:t>katika</a:t>
            </a:r>
            <a:r>
              <a:rPr lang="en-US" sz="1600" dirty="0"/>
              <a:t> </a:t>
            </a:r>
            <a:r>
              <a:rPr lang="en-US" sz="1600" dirty="0" err="1"/>
              <a:t>ngazi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mkoa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Mamlaka</a:t>
            </a:r>
            <a:r>
              <a:rPr lang="en-US" sz="1600" dirty="0"/>
              <a:t> za </a:t>
            </a:r>
            <a:r>
              <a:rPr lang="en-US" sz="1600" dirty="0" err="1"/>
              <a:t>Serikali</a:t>
            </a:r>
            <a:r>
              <a:rPr lang="en-US" sz="1600" dirty="0"/>
              <a:t> za </a:t>
            </a:r>
            <a:r>
              <a:rPr lang="en-US" sz="1600" dirty="0" err="1"/>
              <a:t>Mitaa</a:t>
            </a:r>
            <a:r>
              <a:rPr lang="en-US" sz="1600" dirty="0"/>
              <a:t> </a:t>
            </a:r>
            <a:r>
              <a:rPr lang="en-US" sz="1600" dirty="0" err="1"/>
              <a:t>kwa</a:t>
            </a:r>
            <a:r>
              <a:rPr lang="en-US" sz="1600" dirty="0"/>
              <a:t> </a:t>
            </a:r>
            <a:r>
              <a:rPr lang="en-US" sz="1600" dirty="0" err="1"/>
              <a:t>ushirikiano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wadau</a:t>
            </a:r>
            <a:r>
              <a:rPr lang="en-US" sz="1600" dirty="0"/>
              <a:t> </a:t>
            </a:r>
            <a:r>
              <a:rPr lang="en-US" sz="1600" dirty="0" err="1"/>
              <a:t>husika</a:t>
            </a:r>
            <a:r>
              <a:rPr lang="en-US" sz="1600" dirty="0"/>
              <a:t>,</a:t>
            </a:r>
          </a:p>
          <a:p>
            <a:pPr eaLnBrk="1" hangingPunct="1">
              <a:defRPr/>
            </a:pPr>
            <a:endParaRPr lang="en-US" sz="1600" dirty="0"/>
          </a:p>
          <a:p>
            <a:pPr eaLnBrk="1" hangingPunct="1">
              <a:defRPr/>
            </a:pPr>
            <a:r>
              <a:rPr lang="en-US" sz="1600" dirty="0"/>
              <a:t> WAMJW </a:t>
            </a:r>
            <a:r>
              <a:rPr lang="en-US" sz="1600" dirty="0" err="1"/>
              <a:t>Idara</a:t>
            </a:r>
            <a:r>
              <a:rPr lang="en-US" sz="1600" dirty="0"/>
              <a:t> </a:t>
            </a:r>
            <a:r>
              <a:rPr lang="en-US" sz="1600" dirty="0" err="1"/>
              <a:t>kuu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Maendeleo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Jamii</a:t>
            </a:r>
            <a:r>
              <a:rPr lang="en-US" sz="1600" dirty="0"/>
              <a:t> </a:t>
            </a:r>
            <a:r>
              <a:rPr lang="en-US" sz="1600" dirty="0" err="1"/>
              <a:t>kwa</a:t>
            </a:r>
            <a:r>
              <a:rPr lang="en-US" sz="1600" dirty="0"/>
              <a:t> </a:t>
            </a:r>
            <a:r>
              <a:rPr lang="en-US" sz="1600" dirty="0" err="1"/>
              <a:t>kushirikiana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OR-TAMISEMI </a:t>
            </a:r>
            <a:r>
              <a:rPr lang="en-US" sz="1600" dirty="0" err="1"/>
              <a:t>watafuatilia</a:t>
            </a:r>
            <a:r>
              <a:rPr lang="en-US" sz="1600" dirty="0"/>
              <a:t>, </a:t>
            </a:r>
            <a:r>
              <a:rPr lang="en-US" sz="1600" dirty="0" err="1"/>
              <a:t>watahamasisha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kuhakikisha</a:t>
            </a:r>
            <a:r>
              <a:rPr lang="en-US" sz="1600" dirty="0"/>
              <a:t> </a:t>
            </a:r>
            <a:r>
              <a:rPr lang="en-US" sz="1600" dirty="0" err="1"/>
              <a:t>upatikanaji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rasilimali</a:t>
            </a:r>
            <a:r>
              <a:rPr lang="en-US" sz="1600" dirty="0"/>
              <a:t>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sz="1600" dirty="0"/>
          </a:p>
          <a:p>
            <a:pPr eaLnBrk="1" hangingPunct="1">
              <a:defRPr/>
            </a:pPr>
            <a:r>
              <a:rPr lang="en-US" sz="1600" dirty="0"/>
              <a:t> Pia </a:t>
            </a:r>
            <a:r>
              <a:rPr lang="en-US" sz="1600" dirty="0" err="1"/>
              <a:t>watatoa</a:t>
            </a:r>
            <a:r>
              <a:rPr lang="en-US" sz="1600" dirty="0"/>
              <a:t> </a:t>
            </a:r>
            <a:r>
              <a:rPr lang="en-US" sz="1600" dirty="0" err="1"/>
              <a:t>uongozi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jumla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kiutendaji</a:t>
            </a:r>
            <a:r>
              <a:rPr lang="en-US" sz="1600" dirty="0"/>
              <a:t>, </a:t>
            </a:r>
            <a:r>
              <a:rPr lang="en-US" sz="1600" dirty="0" err="1"/>
              <a:t>kimkakati</a:t>
            </a:r>
            <a:r>
              <a:rPr lang="en-US" sz="1600" dirty="0"/>
              <a:t> </a:t>
            </a:r>
            <a:r>
              <a:rPr lang="en-US" sz="1600" dirty="0" err="1"/>
              <a:t>kwa</a:t>
            </a:r>
            <a:r>
              <a:rPr lang="en-US" sz="1600" dirty="0"/>
              <a:t> </a:t>
            </a:r>
            <a:r>
              <a:rPr lang="en-US" sz="1600" dirty="0" err="1"/>
              <a:t>kushirikiana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Serikali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Sekta</a:t>
            </a:r>
            <a:r>
              <a:rPr lang="en-US" sz="1600" dirty="0"/>
              <a:t> </a:t>
            </a:r>
            <a:r>
              <a:rPr lang="en-US" sz="1600" dirty="0" err="1"/>
              <a:t>zote</a:t>
            </a:r>
            <a:r>
              <a:rPr lang="en-US" sz="1600" dirty="0"/>
              <a:t> </a:t>
            </a:r>
            <a:r>
              <a:rPr lang="en-US" sz="1600" dirty="0" err="1"/>
              <a:t>pamoja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wadau</a:t>
            </a:r>
            <a:r>
              <a:rPr lang="en-US" sz="1600" dirty="0"/>
              <a:t> </a:t>
            </a:r>
            <a:r>
              <a:rPr lang="en-US" sz="1600" dirty="0" err="1"/>
              <a:t>waliomo</a:t>
            </a:r>
            <a:r>
              <a:rPr lang="en-US" sz="1600" dirty="0"/>
              <a:t> </a:t>
            </a:r>
            <a:r>
              <a:rPr lang="en-US" sz="1600" dirty="0" err="1"/>
              <a:t>kwenye</a:t>
            </a:r>
            <a:r>
              <a:rPr lang="en-US" sz="1600" dirty="0"/>
              <a:t> </a:t>
            </a:r>
            <a:r>
              <a:rPr lang="en-US" sz="1600" dirty="0" err="1"/>
              <a:t>Programu</a:t>
            </a:r>
            <a:r>
              <a:rPr lang="en-US" sz="1600" dirty="0"/>
              <a:t>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Taifa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MMMAM.</a:t>
            </a:r>
            <a:endParaRPr lang="en-TZ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919046" y="1"/>
            <a:ext cx="1093189" cy="707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17915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>
            <a:extLst>
              <a:ext uri="{FF2B5EF4-FFF2-40B4-BE49-F238E27FC236}">
                <a16:creationId xmlns="" xmlns:a16="http://schemas.microsoft.com/office/drawing/2014/main" id="{29CC9CB2-B0A9-463C-9949-F828100B340D}"/>
              </a:ext>
            </a:extLst>
          </p:cNvPr>
          <p:cNvSpPr txBox="1"/>
          <p:nvPr/>
        </p:nvSpPr>
        <p:spPr>
          <a:xfrm>
            <a:off x="193675" y="950913"/>
            <a:ext cx="8662988" cy="333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b="1" dirty="0">
                <a:solidFill>
                  <a:prstClr val="black"/>
                </a:solidFill>
              </a:rPr>
              <a:t>OFISI YA WAZIRI MKUU</a:t>
            </a:r>
          </a:p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</a:rPr>
              <a:t>(KM – Sera, Uratibu, Bunge, Kazi, Vijana, Ajira na Wenye Ulemavu)</a:t>
            </a:r>
          </a:p>
          <a:p>
            <a:pPr defTabSz="685800" eaLnBrk="1" fontAlgn="auto" hangingPunct="1">
              <a:spcAft>
                <a:spcPts val="0"/>
              </a:spcAft>
              <a:defRPr/>
            </a:pP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22A0B974-B152-43D0-A592-525B15AC9512}"/>
              </a:ext>
            </a:extLst>
          </p:cNvPr>
          <p:cNvSpPr txBox="1"/>
          <p:nvPr/>
        </p:nvSpPr>
        <p:spPr>
          <a:xfrm>
            <a:off x="201613" y="1401763"/>
            <a:ext cx="896937" cy="2254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W-EST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="" xmlns:a16="http://schemas.microsoft.com/office/drawing/2014/main" id="{BA62589A-3B36-4581-8C25-C0AC5DE61DEF}"/>
              </a:ext>
            </a:extLst>
          </p:cNvPr>
          <p:cNvSpPr txBox="1"/>
          <p:nvPr/>
        </p:nvSpPr>
        <p:spPr>
          <a:xfrm>
            <a:off x="2105025" y="1401763"/>
            <a:ext cx="1165225" cy="2254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W-AMJW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="" xmlns:a16="http://schemas.microsoft.com/office/drawing/2014/main" id="{5009BE0A-E7E0-4323-BAE3-9B97A57B74A0}"/>
              </a:ext>
            </a:extLst>
          </p:cNvPr>
          <p:cNvSpPr txBox="1"/>
          <p:nvPr/>
        </p:nvSpPr>
        <p:spPr>
          <a:xfrm>
            <a:off x="190500" y="1871663"/>
            <a:ext cx="896938" cy="298450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="" xmlns:a16="http://schemas.microsoft.com/office/drawing/2014/main" id="{27E14F54-D55C-4955-994B-EE7CE1F5B44F}"/>
              </a:ext>
            </a:extLst>
          </p:cNvPr>
          <p:cNvSpPr txBox="1"/>
          <p:nvPr/>
        </p:nvSpPr>
        <p:spPr>
          <a:xfrm>
            <a:off x="1616075" y="1876425"/>
            <a:ext cx="915988" cy="317500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Maendeleo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ya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Jamii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="" xmlns:a16="http://schemas.microsoft.com/office/drawing/2014/main" id="{2C1470B4-B605-472C-BE02-DBD1F7981BA3}"/>
              </a:ext>
            </a:extLst>
          </p:cNvPr>
          <p:cNvSpPr txBox="1"/>
          <p:nvPr/>
        </p:nvSpPr>
        <p:spPr>
          <a:xfrm>
            <a:off x="2855913" y="1893888"/>
            <a:ext cx="1096962" cy="300037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 -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Afya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 Box 18">
            <a:extLst>
              <a:ext uri="{FF2B5EF4-FFF2-40B4-BE49-F238E27FC236}">
                <a16:creationId xmlns="" xmlns:a16="http://schemas.microsoft.com/office/drawing/2014/main" id="{016A2C5A-9132-4494-9BD8-B1A226D7FF75}"/>
              </a:ext>
            </a:extLst>
          </p:cNvPr>
          <p:cNvSpPr txBox="1"/>
          <p:nvPr/>
        </p:nvSpPr>
        <p:spPr>
          <a:xfrm>
            <a:off x="5502275" y="2374900"/>
            <a:ext cx="1303338" cy="201613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Naibu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KM -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Afya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Box 19">
            <a:extLst>
              <a:ext uri="{FF2B5EF4-FFF2-40B4-BE49-F238E27FC236}">
                <a16:creationId xmlns="" xmlns:a16="http://schemas.microsoft.com/office/drawing/2014/main" id="{0BEE93B6-5FDB-48C4-9A2C-A8B6512FA53A}"/>
              </a:ext>
            </a:extLst>
          </p:cNvPr>
          <p:cNvSpPr txBox="1"/>
          <p:nvPr/>
        </p:nvSpPr>
        <p:spPr>
          <a:xfrm>
            <a:off x="4060825" y="2378075"/>
            <a:ext cx="1239838" cy="177800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Naibu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KM -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Elimu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="" xmlns:a16="http://schemas.microsoft.com/office/drawing/2014/main" id="{6CE8EBBF-646B-4777-A1AD-B52A2D607BD4}"/>
              </a:ext>
            </a:extLst>
          </p:cNvPr>
          <p:cNvSpPr txBox="1"/>
          <p:nvPr/>
        </p:nvSpPr>
        <p:spPr>
          <a:xfrm>
            <a:off x="4751388" y="1400175"/>
            <a:ext cx="1300162" cy="2492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OR-TAMISEMI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="" xmlns:a16="http://schemas.microsoft.com/office/drawing/2014/main" id="{686CE7BC-E812-44C6-90DB-5FAA8006F4B3}"/>
              </a:ext>
            </a:extLst>
          </p:cNvPr>
          <p:cNvSpPr txBox="1"/>
          <p:nvPr/>
        </p:nvSpPr>
        <p:spPr>
          <a:xfrm>
            <a:off x="6985000" y="1395413"/>
            <a:ext cx="693738" cy="231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W-FM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="" xmlns:a16="http://schemas.microsoft.com/office/drawing/2014/main" id="{F8AEA091-C758-44D6-9866-9050E7E515ED}"/>
              </a:ext>
            </a:extLst>
          </p:cNvPr>
          <p:cNvSpPr txBox="1"/>
          <p:nvPr/>
        </p:nvSpPr>
        <p:spPr>
          <a:xfrm>
            <a:off x="7923213" y="1400175"/>
            <a:ext cx="906462" cy="2270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W-WM</a:t>
            </a:r>
          </a:p>
        </p:txBody>
      </p:sp>
      <p:sp>
        <p:nvSpPr>
          <p:cNvPr id="19" name="Text Box 5">
            <a:extLst>
              <a:ext uri="{FF2B5EF4-FFF2-40B4-BE49-F238E27FC236}">
                <a16:creationId xmlns="" xmlns:a16="http://schemas.microsoft.com/office/drawing/2014/main" id="{2DBA7BD8-65F7-4D31-BAB2-41A21B0C1E3A}"/>
              </a:ext>
            </a:extLst>
          </p:cNvPr>
          <p:cNvSpPr txBox="1"/>
          <p:nvPr/>
        </p:nvSpPr>
        <p:spPr>
          <a:xfrm>
            <a:off x="6985000" y="1887538"/>
            <a:ext cx="693738" cy="298450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</a:t>
            </a:r>
          </a:p>
        </p:txBody>
      </p:sp>
      <p:sp>
        <p:nvSpPr>
          <p:cNvPr id="20" name="Text Box 5">
            <a:extLst>
              <a:ext uri="{FF2B5EF4-FFF2-40B4-BE49-F238E27FC236}">
                <a16:creationId xmlns="" xmlns:a16="http://schemas.microsoft.com/office/drawing/2014/main" id="{27DF2866-73DD-4A2B-9A98-5EA5250E9B7D}"/>
              </a:ext>
            </a:extLst>
          </p:cNvPr>
          <p:cNvSpPr txBox="1"/>
          <p:nvPr/>
        </p:nvSpPr>
        <p:spPr>
          <a:xfrm>
            <a:off x="7923213" y="1885950"/>
            <a:ext cx="904875" cy="300038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</a:t>
            </a:r>
          </a:p>
        </p:txBody>
      </p:sp>
      <p:sp>
        <p:nvSpPr>
          <p:cNvPr id="21" name="Text Box 6">
            <a:extLst>
              <a:ext uri="{FF2B5EF4-FFF2-40B4-BE49-F238E27FC236}">
                <a16:creationId xmlns="" xmlns:a16="http://schemas.microsoft.com/office/drawing/2014/main" id="{D4AF8B1C-53FC-4B95-A6A8-BC5963653DED}"/>
              </a:ext>
            </a:extLst>
          </p:cNvPr>
          <p:cNvSpPr txBox="1"/>
          <p:nvPr/>
        </p:nvSpPr>
        <p:spPr>
          <a:xfrm>
            <a:off x="201613" y="2470150"/>
            <a:ext cx="896937" cy="387350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Kamishna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Elimu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 Box 103">
            <a:extLst>
              <a:ext uri="{FF2B5EF4-FFF2-40B4-BE49-F238E27FC236}">
                <a16:creationId xmlns="" xmlns:a16="http://schemas.microsoft.com/office/drawing/2014/main" id="{108FF20C-E8A4-4546-9D0A-D5B8E69EAAEB}"/>
              </a:ext>
            </a:extLst>
          </p:cNvPr>
          <p:cNvSpPr txBox="1"/>
          <p:nvPr/>
        </p:nvSpPr>
        <p:spPr>
          <a:xfrm>
            <a:off x="6985000" y="2476500"/>
            <a:ext cx="744538" cy="455613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Kamishna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Bajeti</a:t>
            </a:r>
            <a:endParaRPr lang="en-US" sz="825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 Box 5">
            <a:extLst>
              <a:ext uri="{FF2B5EF4-FFF2-40B4-BE49-F238E27FC236}">
                <a16:creationId xmlns="" xmlns:a16="http://schemas.microsoft.com/office/drawing/2014/main" id="{C9E001B1-85A6-40C7-9397-CF9EDEC22C26}"/>
              </a:ext>
            </a:extLst>
          </p:cNvPr>
          <p:cNvSpPr txBox="1"/>
          <p:nvPr/>
        </p:nvSpPr>
        <p:spPr>
          <a:xfrm>
            <a:off x="4751388" y="1870075"/>
            <a:ext cx="1352550" cy="315913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KM</a:t>
            </a:r>
          </a:p>
        </p:txBody>
      </p:sp>
      <p:sp>
        <p:nvSpPr>
          <p:cNvPr id="24" name="Text Box 9">
            <a:extLst>
              <a:ext uri="{FF2B5EF4-FFF2-40B4-BE49-F238E27FC236}">
                <a16:creationId xmlns="" xmlns:a16="http://schemas.microsoft.com/office/drawing/2014/main" id="{1B9F1957-3B78-4C9A-A024-5F0139253F65}"/>
              </a:ext>
            </a:extLst>
          </p:cNvPr>
          <p:cNvSpPr txBox="1"/>
          <p:nvPr/>
        </p:nvSpPr>
        <p:spPr>
          <a:xfrm>
            <a:off x="1235075" y="2959100"/>
            <a:ext cx="752475" cy="625475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Kamishna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Idara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Ustawi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Jamii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="" xmlns:a16="http://schemas.microsoft.com/office/drawing/2014/main" id="{3433E198-2445-4AF9-83A7-D6D603509833}"/>
              </a:ext>
            </a:extLst>
          </p:cNvPr>
          <p:cNvSpPr txBox="1"/>
          <p:nvPr/>
        </p:nvSpPr>
        <p:spPr>
          <a:xfrm>
            <a:off x="2062163" y="2970213"/>
            <a:ext cx="752475" cy="614362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Maendeleo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Mtoto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26" name="Text Box 12">
            <a:extLst>
              <a:ext uri="{FF2B5EF4-FFF2-40B4-BE49-F238E27FC236}">
                <a16:creationId xmlns="" xmlns:a16="http://schemas.microsoft.com/office/drawing/2014/main" id="{8AF527D1-22F7-40AB-A8E2-92D770339B51}"/>
              </a:ext>
            </a:extLst>
          </p:cNvPr>
          <p:cNvSpPr txBox="1"/>
          <p:nvPr/>
        </p:nvSpPr>
        <p:spPr>
          <a:xfrm>
            <a:off x="217488" y="3055938"/>
            <a:ext cx="895350" cy="395287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>
                <a:solidFill>
                  <a:prstClr val="black"/>
                </a:solidFill>
              </a:rPr>
              <a:t>Elimumsingi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27" name="Text Box 16">
            <a:extLst>
              <a:ext uri="{FF2B5EF4-FFF2-40B4-BE49-F238E27FC236}">
                <a16:creationId xmlns="" xmlns:a16="http://schemas.microsoft.com/office/drawing/2014/main" id="{46738D75-54AE-4B7D-B6E8-933741C4F8D2}"/>
              </a:ext>
            </a:extLst>
          </p:cNvPr>
          <p:cNvSpPr txBox="1"/>
          <p:nvPr/>
        </p:nvSpPr>
        <p:spPr>
          <a:xfrm>
            <a:off x="2928938" y="2986088"/>
            <a:ext cx="974725" cy="465137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Kinga </a:t>
            </a:r>
          </a:p>
        </p:txBody>
      </p:sp>
      <p:sp>
        <p:nvSpPr>
          <p:cNvPr id="28" name="Text Box 20">
            <a:extLst>
              <a:ext uri="{FF2B5EF4-FFF2-40B4-BE49-F238E27FC236}">
                <a16:creationId xmlns="" xmlns:a16="http://schemas.microsoft.com/office/drawing/2014/main" id="{48E286A7-23B5-474B-87A6-63215F0E7BDF}"/>
              </a:ext>
            </a:extLst>
          </p:cNvPr>
          <p:cNvSpPr txBox="1"/>
          <p:nvPr/>
        </p:nvSpPr>
        <p:spPr>
          <a:xfrm>
            <a:off x="4070350" y="2986088"/>
            <a:ext cx="1230313" cy="376237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Elimu</a:t>
            </a:r>
            <a:r>
              <a:rPr lang="en-US" sz="825" dirty="0">
                <a:solidFill>
                  <a:prstClr val="black"/>
                </a:solidFill>
              </a:rPr>
              <a:t> &amp; </a:t>
            </a:r>
            <a:r>
              <a:rPr lang="en-US" sz="825" dirty="0" err="1">
                <a:solidFill>
                  <a:prstClr val="black"/>
                </a:solidFill>
              </a:rPr>
              <a:t>Divisheni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Utawala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29" name="Text Box 21">
            <a:extLst>
              <a:ext uri="{FF2B5EF4-FFF2-40B4-BE49-F238E27FC236}">
                <a16:creationId xmlns="" xmlns:a16="http://schemas.microsoft.com/office/drawing/2014/main" id="{04FE1C05-B78A-41EB-BBE8-1750C9EFFAF8}"/>
              </a:ext>
            </a:extLst>
          </p:cNvPr>
          <p:cNvSpPr txBox="1"/>
          <p:nvPr/>
        </p:nvSpPr>
        <p:spPr>
          <a:xfrm>
            <a:off x="5537200" y="2913063"/>
            <a:ext cx="1308100" cy="474662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Divisheni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Afya</a:t>
            </a:r>
            <a:r>
              <a:rPr lang="en-US" sz="825" dirty="0">
                <a:solidFill>
                  <a:prstClr val="black"/>
                </a:solidFill>
              </a:rPr>
              <a:t>, </a:t>
            </a:r>
            <a:r>
              <a:rPr lang="en-US" sz="825" dirty="0" err="1">
                <a:solidFill>
                  <a:prstClr val="black"/>
                </a:solidFill>
              </a:rPr>
              <a:t>Ustawi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Jamii</a:t>
            </a:r>
            <a:r>
              <a:rPr lang="en-US" sz="825" dirty="0">
                <a:solidFill>
                  <a:prstClr val="black"/>
                </a:solidFill>
              </a:rPr>
              <a:t> na </a:t>
            </a:r>
            <a:r>
              <a:rPr lang="en-US" sz="825" dirty="0" err="1">
                <a:solidFill>
                  <a:prstClr val="black"/>
                </a:solidFill>
              </a:rPr>
              <a:t>Lishe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30" name="Text Box 98">
            <a:extLst>
              <a:ext uri="{FF2B5EF4-FFF2-40B4-BE49-F238E27FC236}">
                <a16:creationId xmlns="" xmlns:a16="http://schemas.microsoft.com/office/drawing/2014/main" id="{4DD00DAF-B3EF-4296-B61A-17674AC591D0}"/>
              </a:ext>
            </a:extLst>
          </p:cNvPr>
          <p:cNvSpPr txBox="1"/>
          <p:nvPr/>
        </p:nvSpPr>
        <p:spPr>
          <a:xfrm>
            <a:off x="7953375" y="2470150"/>
            <a:ext cx="903288" cy="455613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000">
                <a:effectLst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algn="ctr"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Kamishna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Ushirikishaji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Jamii</a:t>
            </a:r>
            <a:r>
              <a:rPr lang="en-US" sz="825" dirty="0">
                <a:solidFill>
                  <a:prstClr val="black"/>
                </a:solidFill>
              </a:rPr>
              <a:t> - </a:t>
            </a:r>
            <a:r>
              <a:rPr lang="en-US" sz="825" dirty="0" err="1">
                <a:solidFill>
                  <a:prstClr val="black"/>
                </a:solidFill>
              </a:rPr>
              <a:t>Polisi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71" name="Text Box 4">
            <a:extLst>
              <a:ext uri="{FF2B5EF4-FFF2-40B4-BE49-F238E27FC236}">
                <a16:creationId xmlns="" xmlns:a16="http://schemas.microsoft.com/office/drawing/2014/main" id="{565B9458-31B2-4994-93CE-F9E93A4F7929}"/>
              </a:ext>
            </a:extLst>
          </p:cNvPr>
          <p:cNvSpPr txBox="1"/>
          <p:nvPr/>
        </p:nvSpPr>
        <p:spPr>
          <a:xfrm>
            <a:off x="4465638" y="3451225"/>
            <a:ext cx="2017712" cy="1984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Katibu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Tawala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Mkoa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4" name="Text Box 105">
            <a:extLst>
              <a:ext uri="{FF2B5EF4-FFF2-40B4-BE49-F238E27FC236}">
                <a16:creationId xmlns="" xmlns:a16="http://schemas.microsoft.com/office/drawing/2014/main" id="{2126D50F-36DF-4420-9EB7-847E0810E2EB}"/>
              </a:ext>
            </a:extLst>
          </p:cNvPr>
          <p:cNvSpPr txBox="1"/>
          <p:nvPr/>
        </p:nvSpPr>
        <p:spPr>
          <a:xfrm>
            <a:off x="4684713" y="4202113"/>
            <a:ext cx="1798637" cy="228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Mkurugenzi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Mtendaji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Halmashauri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5" name="Text Box 107">
            <a:extLst>
              <a:ext uri="{FF2B5EF4-FFF2-40B4-BE49-F238E27FC236}">
                <a16:creationId xmlns="" xmlns:a16="http://schemas.microsoft.com/office/drawing/2014/main" id="{E70060BD-5E94-4650-A98D-8A0B776AE80C}"/>
              </a:ext>
            </a:extLst>
          </p:cNvPr>
          <p:cNvSpPr txBox="1"/>
          <p:nvPr/>
        </p:nvSpPr>
        <p:spPr>
          <a:xfrm>
            <a:off x="4840288" y="5280025"/>
            <a:ext cx="1325562" cy="2460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solidFill>
                  <a:schemeClr val="dk1"/>
                </a:solidFill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Mtendaji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Kata </a:t>
            </a:r>
          </a:p>
        </p:txBody>
      </p:sp>
      <p:sp>
        <p:nvSpPr>
          <p:cNvPr id="76" name="Text Box 109">
            <a:extLst>
              <a:ext uri="{FF2B5EF4-FFF2-40B4-BE49-F238E27FC236}">
                <a16:creationId xmlns="" xmlns:a16="http://schemas.microsoft.com/office/drawing/2014/main" id="{8AC99279-3B10-4FBB-9F08-9CDC47443892}"/>
              </a:ext>
            </a:extLst>
          </p:cNvPr>
          <p:cNvSpPr txBox="1"/>
          <p:nvPr/>
        </p:nvSpPr>
        <p:spPr>
          <a:xfrm>
            <a:off x="4832350" y="5646738"/>
            <a:ext cx="1341438" cy="2841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solidFill>
                  <a:schemeClr val="dk1"/>
                </a:solidFill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Mtendaji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Mtaa</a:t>
            </a:r>
            <a:r>
              <a:rPr lang="en-US" sz="825" dirty="0">
                <a:solidFill>
                  <a:prstClr val="black"/>
                </a:solidFill>
              </a:rPr>
              <a:t>/</a:t>
            </a:r>
            <a:r>
              <a:rPr lang="en-US" sz="825" dirty="0" err="1">
                <a:solidFill>
                  <a:prstClr val="black"/>
                </a:solidFill>
              </a:rPr>
              <a:t>Kijiji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77" name="Text Box 4">
            <a:extLst>
              <a:ext uri="{FF2B5EF4-FFF2-40B4-BE49-F238E27FC236}">
                <a16:creationId xmlns="" xmlns:a16="http://schemas.microsoft.com/office/drawing/2014/main" id="{5348B9BD-1CAE-47D5-B825-82E7FA7D4FCE}"/>
              </a:ext>
            </a:extLst>
          </p:cNvPr>
          <p:cNvSpPr txBox="1"/>
          <p:nvPr/>
        </p:nvSpPr>
        <p:spPr>
          <a:xfrm>
            <a:off x="2813050" y="3840163"/>
            <a:ext cx="2251075" cy="296862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Katibu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Tawala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Msaidizi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Afya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Ustawi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Jamii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Mganga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Mkuu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Mkoa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8" name="Text Box 4">
            <a:extLst>
              <a:ext uri="{FF2B5EF4-FFF2-40B4-BE49-F238E27FC236}">
                <a16:creationId xmlns="" xmlns:a16="http://schemas.microsoft.com/office/drawing/2014/main" id="{7A3990EC-70FD-40D6-89EA-DA4F30760CAE}"/>
              </a:ext>
            </a:extLst>
          </p:cNvPr>
          <p:cNvSpPr txBox="1"/>
          <p:nvPr/>
        </p:nvSpPr>
        <p:spPr>
          <a:xfrm>
            <a:off x="5719763" y="3824288"/>
            <a:ext cx="1298575" cy="309562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Katibu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Tawala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Msaidizi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Elimu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9" name="Text Box 4">
            <a:extLst>
              <a:ext uri="{FF2B5EF4-FFF2-40B4-BE49-F238E27FC236}">
                <a16:creationId xmlns="" xmlns:a16="http://schemas.microsoft.com/office/drawing/2014/main" id="{C6582421-6200-4516-9E4A-9918F7D696C4}"/>
              </a:ext>
            </a:extLst>
          </p:cNvPr>
          <p:cNvSpPr txBox="1"/>
          <p:nvPr/>
        </p:nvSpPr>
        <p:spPr>
          <a:xfrm>
            <a:off x="7246938" y="3800475"/>
            <a:ext cx="1479550" cy="347663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defTabSz="68580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Katibu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Tawala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Msaidizi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Mipango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Maendeleo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ya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25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jamii</a:t>
            </a:r>
            <a:r>
              <a:rPr lang="en-US" sz="825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7" name="Text Box 30">
            <a:extLst>
              <a:ext uri="{FF2B5EF4-FFF2-40B4-BE49-F238E27FC236}">
                <a16:creationId xmlns="" xmlns:a16="http://schemas.microsoft.com/office/drawing/2014/main" id="{6C2E2C4C-BCBB-4482-90B3-0E68F9E89186}"/>
              </a:ext>
            </a:extLst>
          </p:cNvPr>
          <p:cNvSpPr txBox="1"/>
          <p:nvPr/>
        </p:nvSpPr>
        <p:spPr>
          <a:xfrm>
            <a:off x="4478338" y="4618038"/>
            <a:ext cx="882650" cy="346075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Elimu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Wilaya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88" name="Text Box 31">
            <a:extLst>
              <a:ext uri="{FF2B5EF4-FFF2-40B4-BE49-F238E27FC236}">
                <a16:creationId xmlns="" xmlns:a16="http://schemas.microsoft.com/office/drawing/2014/main" id="{9638FDC0-3C4F-4DF7-B572-19E5AD91B3ED}"/>
              </a:ext>
            </a:extLst>
          </p:cNvPr>
          <p:cNvSpPr txBox="1"/>
          <p:nvPr/>
        </p:nvSpPr>
        <p:spPr>
          <a:xfrm>
            <a:off x="5573713" y="4922838"/>
            <a:ext cx="1139825" cy="290512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Ustawi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Jamii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Wilaya</a:t>
            </a:r>
            <a:endParaRPr lang="en-US" sz="825" dirty="0">
              <a:solidFill>
                <a:prstClr val="black"/>
              </a:solidFill>
            </a:endParaRPr>
          </a:p>
        </p:txBody>
      </p:sp>
      <p:sp>
        <p:nvSpPr>
          <p:cNvPr id="89" name="Text Box 32">
            <a:extLst>
              <a:ext uri="{FF2B5EF4-FFF2-40B4-BE49-F238E27FC236}">
                <a16:creationId xmlns="" xmlns:a16="http://schemas.microsoft.com/office/drawing/2014/main" id="{7A3B0A8E-A807-4CBC-9B11-5BA305CF919C}"/>
              </a:ext>
            </a:extLst>
          </p:cNvPr>
          <p:cNvSpPr txBox="1"/>
          <p:nvPr/>
        </p:nvSpPr>
        <p:spPr>
          <a:xfrm>
            <a:off x="2889250" y="4597400"/>
            <a:ext cx="1398588" cy="369888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Mendeleo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Jamii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Wilaya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0" name="Text Box 33">
            <a:extLst>
              <a:ext uri="{FF2B5EF4-FFF2-40B4-BE49-F238E27FC236}">
                <a16:creationId xmlns="" xmlns:a16="http://schemas.microsoft.com/office/drawing/2014/main" id="{5C1160E8-3FF2-494A-8D84-8D3BE2B2A172}"/>
              </a:ext>
            </a:extLst>
          </p:cNvPr>
          <p:cNvSpPr txBox="1"/>
          <p:nvPr/>
        </p:nvSpPr>
        <p:spPr>
          <a:xfrm>
            <a:off x="5961063" y="4595813"/>
            <a:ext cx="1857375" cy="212725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Mganga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Mkuu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Wilaya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1" name="Text Box 27">
            <a:extLst>
              <a:ext uri="{FF2B5EF4-FFF2-40B4-BE49-F238E27FC236}">
                <a16:creationId xmlns="" xmlns:a16="http://schemas.microsoft.com/office/drawing/2014/main" id="{66AA83FC-5867-45B3-92C2-A88D3650E8CC}"/>
              </a:ext>
            </a:extLst>
          </p:cNvPr>
          <p:cNvSpPr txBox="1"/>
          <p:nvPr/>
        </p:nvSpPr>
        <p:spPr>
          <a:xfrm>
            <a:off x="6899275" y="4945063"/>
            <a:ext cx="830263" cy="301625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solidFill>
                  <a:schemeClr val="dk1"/>
                </a:solidFill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Afisa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Lishe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Wilaya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2" name="Text Box 27">
            <a:extLst>
              <a:ext uri="{FF2B5EF4-FFF2-40B4-BE49-F238E27FC236}">
                <a16:creationId xmlns="" xmlns:a16="http://schemas.microsoft.com/office/drawing/2014/main" id="{5D7ECADD-CA84-4089-AB72-E24E70F1C8B4}"/>
              </a:ext>
            </a:extLst>
          </p:cNvPr>
          <p:cNvSpPr txBox="1"/>
          <p:nvPr/>
        </p:nvSpPr>
        <p:spPr>
          <a:xfrm>
            <a:off x="7875588" y="4987925"/>
            <a:ext cx="1268412" cy="344488"/>
          </a:xfrm>
          <a:prstGeom prst="rect">
            <a:avLst/>
          </a:prstGeom>
          <a:ln w="1905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en-US"/>
            </a:defPPr>
            <a:lvl1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sz="1100">
                <a:solidFill>
                  <a:schemeClr val="dk1"/>
                </a:solidFill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685800" eaLnBrk="1" fontAlgn="auto" hangingPunct="1">
              <a:spcAft>
                <a:spcPts val="0"/>
              </a:spcAft>
              <a:defRPr/>
            </a:pPr>
            <a:r>
              <a:rPr lang="en-US" sz="825" dirty="0" err="1">
                <a:solidFill>
                  <a:prstClr val="black"/>
                </a:solidFill>
              </a:rPr>
              <a:t>Mratibu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Afya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ya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Uzazi</a:t>
            </a:r>
            <a:r>
              <a:rPr lang="en-US" sz="825" dirty="0">
                <a:solidFill>
                  <a:prstClr val="black"/>
                </a:solidFill>
              </a:rPr>
              <a:t> na </a:t>
            </a:r>
            <a:r>
              <a:rPr lang="en-US" sz="825" dirty="0" err="1">
                <a:solidFill>
                  <a:prstClr val="black"/>
                </a:solidFill>
              </a:rPr>
              <a:t>Mtoto</a:t>
            </a:r>
            <a:r>
              <a:rPr lang="en-US" sz="825" dirty="0">
                <a:solidFill>
                  <a:prstClr val="black"/>
                </a:solidFill>
              </a:rPr>
              <a:t> </a:t>
            </a:r>
            <a:r>
              <a:rPr lang="en-US" sz="825" dirty="0" err="1">
                <a:solidFill>
                  <a:prstClr val="black"/>
                </a:solidFill>
              </a:rPr>
              <a:t>wa</a:t>
            </a:r>
            <a:r>
              <a:rPr lang="en-US" sz="825" dirty="0">
                <a:solidFill>
                  <a:prstClr val="black"/>
                </a:solidFill>
              </a:rPr>
              <a:t> Wilaya 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="" xmlns:a16="http://schemas.microsoft.com/office/drawing/2014/main" id="{3C4EECFD-57FF-4540-BAE2-6E470C8BD85C}"/>
              </a:ext>
            </a:extLst>
          </p:cNvPr>
          <p:cNvCxnSpPr>
            <a:stCxn id="71" idx="2"/>
            <a:endCxn id="74" idx="0"/>
          </p:cNvCxnSpPr>
          <p:nvPr/>
        </p:nvCxnSpPr>
        <p:spPr>
          <a:xfrm>
            <a:off x="5475288" y="3649663"/>
            <a:ext cx="7937" cy="554037"/>
          </a:xfrm>
          <a:prstGeom prst="straightConnector1">
            <a:avLst/>
          </a:prstGeom>
          <a:ln w="19050">
            <a:headEnd type="triangle"/>
            <a:tailEnd type="triangle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Arrow Connector 203">
            <a:extLst>
              <a:ext uri="{FF2B5EF4-FFF2-40B4-BE49-F238E27FC236}">
                <a16:creationId xmlns="" xmlns:a16="http://schemas.microsoft.com/office/drawing/2014/main" id="{6EF0010A-6FCA-4281-9EC5-EC85D5CD99FC}"/>
              </a:ext>
            </a:extLst>
          </p:cNvPr>
          <p:cNvCxnSpPr>
            <a:stCxn id="74" idx="2"/>
            <a:endCxn id="75" idx="0"/>
          </p:cNvCxnSpPr>
          <p:nvPr/>
        </p:nvCxnSpPr>
        <p:spPr>
          <a:xfrm>
            <a:off x="5483225" y="4421188"/>
            <a:ext cx="19050" cy="858837"/>
          </a:xfrm>
          <a:prstGeom prst="straightConnector1">
            <a:avLst/>
          </a:prstGeom>
          <a:ln w="19050">
            <a:headEnd type="triangle"/>
            <a:tailEnd type="triangle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="" xmlns:a16="http://schemas.microsoft.com/office/drawing/2014/main" id="{0EEA39A5-7708-48CA-B7B9-A199D5AAEEE4}"/>
              </a:ext>
            </a:extLst>
          </p:cNvPr>
          <p:cNvCxnSpPr>
            <a:endCxn id="3" idx="0"/>
          </p:cNvCxnSpPr>
          <p:nvPr/>
        </p:nvCxnSpPr>
        <p:spPr>
          <a:xfrm flipH="1">
            <a:off x="650875" y="1289050"/>
            <a:ext cx="241300" cy="11271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="" xmlns:a16="http://schemas.microsoft.com/office/drawing/2014/main" id="{C8AB1CC7-C36C-4725-BE52-9CF2CC3D2C16}"/>
              </a:ext>
            </a:extLst>
          </p:cNvPr>
          <p:cNvCxnSpPr>
            <a:endCxn id="4" idx="0"/>
          </p:cNvCxnSpPr>
          <p:nvPr/>
        </p:nvCxnSpPr>
        <p:spPr>
          <a:xfrm flipH="1">
            <a:off x="2687638" y="1289050"/>
            <a:ext cx="241300" cy="11271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="" xmlns:a16="http://schemas.microsoft.com/office/drawing/2014/main" id="{0AF9BCAA-878D-4B51-AE14-5244966693B7}"/>
              </a:ext>
            </a:extLst>
          </p:cNvPr>
          <p:cNvCxnSpPr>
            <a:endCxn id="16" idx="0"/>
          </p:cNvCxnSpPr>
          <p:nvPr/>
        </p:nvCxnSpPr>
        <p:spPr>
          <a:xfrm>
            <a:off x="5064125" y="1289050"/>
            <a:ext cx="338138" cy="1111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="" xmlns:a16="http://schemas.microsoft.com/office/drawing/2014/main" id="{D574C930-24C3-41EB-9BD4-FCB90E0554B3}"/>
              </a:ext>
            </a:extLst>
          </p:cNvPr>
          <p:cNvCxnSpPr>
            <a:endCxn id="17" idx="0"/>
          </p:cNvCxnSpPr>
          <p:nvPr/>
        </p:nvCxnSpPr>
        <p:spPr>
          <a:xfrm>
            <a:off x="7027863" y="1289050"/>
            <a:ext cx="304800" cy="1063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="" xmlns:a16="http://schemas.microsoft.com/office/drawing/2014/main" id="{7149F379-402D-4FD5-AE8F-4B8EC9804ECD}"/>
              </a:ext>
            </a:extLst>
          </p:cNvPr>
          <p:cNvCxnSpPr>
            <a:endCxn id="18" idx="0"/>
          </p:cNvCxnSpPr>
          <p:nvPr/>
        </p:nvCxnSpPr>
        <p:spPr>
          <a:xfrm>
            <a:off x="7923213" y="1289050"/>
            <a:ext cx="454025" cy="1111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="" xmlns:a16="http://schemas.microsoft.com/office/drawing/2014/main" id="{EA54EF9E-E471-4DFF-84DA-4A2080232E1F}"/>
              </a:ext>
            </a:extLst>
          </p:cNvPr>
          <p:cNvCxnSpPr/>
          <p:nvPr/>
        </p:nvCxnSpPr>
        <p:spPr>
          <a:xfrm flipV="1">
            <a:off x="3405188" y="1493838"/>
            <a:ext cx="1263650" cy="9525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="" xmlns:a16="http://schemas.microsoft.com/office/drawing/2014/main" id="{8C87BAC1-0D2F-40CE-AB7E-A55AB9312E69}"/>
              </a:ext>
            </a:extLst>
          </p:cNvPr>
          <p:cNvCxnSpPr/>
          <p:nvPr/>
        </p:nvCxnSpPr>
        <p:spPr>
          <a:xfrm>
            <a:off x="6153150" y="1503363"/>
            <a:ext cx="760413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="" xmlns:a16="http://schemas.microsoft.com/office/drawing/2014/main" id="{DCD6D8B2-DEB8-45D7-8849-C15FBDA77FC8}"/>
              </a:ext>
            </a:extLst>
          </p:cNvPr>
          <p:cNvCxnSpPr/>
          <p:nvPr/>
        </p:nvCxnSpPr>
        <p:spPr>
          <a:xfrm>
            <a:off x="1227138" y="1514475"/>
            <a:ext cx="804862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="" xmlns:a16="http://schemas.microsoft.com/office/drawing/2014/main" id="{E82534E5-5BF9-4246-A2C7-DE95D809BE6E}"/>
              </a:ext>
            </a:extLst>
          </p:cNvPr>
          <p:cNvCxnSpPr/>
          <p:nvPr/>
        </p:nvCxnSpPr>
        <p:spPr>
          <a:xfrm flipV="1">
            <a:off x="1154113" y="2006600"/>
            <a:ext cx="411162" cy="635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="" xmlns:a16="http://schemas.microsoft.com/office/drawing/2014/main" id="{345D0E6A-8E73-4F06-8569-884CF0380F45}"/>
              </a:ext>
            </a:extLst>
          </p:cNvPr>
          <p:cNvCxnSpPr/>
          <p:nvPr/>
        </p:nvCxnSpPr>
        <p:spPr>
          <a:xfrm flipV="1">
            <a:off x="2546350" y="2044700"/>
            <a:ext cx="266700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="" xmlns:a16="http://schemas.microsoft.com/office/drawing/2014/main" id="{08E0F99F-017C-4149-BFD4-52EC07E794B4}"/>
              </a:ext>
            </a:extLst>
          </p:cNvPr>
          <p:cNvCxnSpPr/>
          <p:nvPr/>
        </p:nvCxnSpPr>
        <p:spPr>
          <a:xfrm>
            <a:off x="4060825" y="2006600"/>
            <a:ext cx="625475" cy="4763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="" xmlns:a16="http://schemas.microsoft.com/office/drawing/2014/main" id="{9890E092-A9D2-4E22-BA44-34F5796BB628}"/>
              </a:ext>
            </a:extLst>
          </p:cNvPr>
          <p:cNvCxnSpPr>
            <a:stCxn id="17" idx="3"/>
          </p:cNvCxnSpPr>
          <p:nvPr/>
        </p:nvCxnSpPr>
        <p:spPr>
          <a:xfrm>
            <a:off x="7678738" y="1512888"/>
            <a:ext cx="244475" cy="1587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="" xmlns:a16="http://schemas.microsoft.com/office/drawing/2014/main" id="{443F32FE-6EBC-461C-B316-B732F487926E}"/>
              </a:ext>
            </a:extLst>
          </p:cNvPr>
          <p:cNvCxnSpPr>
            <a:stCxn id="28" idx="3"/>
            <a:endCxn id="29" idx="1"/>
          </p:cNvCxnSpPr>
          <p:nvPr/>
        </p:nvCxnSpPr>
        <p:spPr>
          <a:xfrm flipV="1">
            <a:off x="5300663" y="3146425"/>
            <a:ext cx="236537" cy="4763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="" xmlns:a16="http://schemas.microsoft.com/office/drawing/2014/main" id="{4F016A63-E662-4533-AB0F-FFE7B5EB1303}"/>
              </a:ext>
            </a:extLst>
          </p:cNvPr>
          <p:cNvCxnSpPr>
            <a:stCxn id="26" idx="3"/>
            <a:endCxn id="24" idx="1"/>
          </p:cNvCxnSpPr>
          <p:nvPr/>
        </p:nvCxnSpPr>
        <p:spPr>
          <a:xfrm>
            <a:off x="1101725" y="3144838"/>
            <a:ext cx="144463" cy="53975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="" xmlns:a16="http://schemas.microsoft.com/office/drawing/2014/main" id="{4318362B-3401-4A5C-A259-BB5E6D538D38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 flipV="1">
            <a:off x="1998663" y="3144838"/>
            <a:ext cx="63500" cy="53975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="" xmlns:a16="http://schemas.microsoft.com/office/drawing/2014/main" id="{7E472FB7-E654-4C20-9911-51C8F6D26C34}"/>
              </a:ext>
            </a:extLst>
          </p:cNvPr>
          <p:cNvCxnSpPr>
            <a:stCxn id="25" idx="3"/>
            <a:endCxn id="27" idx="1"/>
          </p:cNvCxnSpPr>
          <p:nvPr/>
        </p:nvCxnSpPr>
        <p:spPr>
          <a:xfrm>
            <a:off x="2814638" y="3144838"/>
            <a:ext cx="114300" cy="635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="" xmlns:a16="http://schemas.microsoft.com/office/drawing/2014/main" id="{B0AA2540-822E-4187-9FF8-01A193C2DFC0}"/>
              </a:ext>
            </a:extLst>
          </p:cNvPr>
          <p:cNvCxnSpPr>
            <a:stCxn id="27" idx="3"/>
            <a:endCxn id="28" idx="1"/>
          </p:cNvCxnSpPr>
          <p:nvPr/>
        </p:nvCxnSpPr>
        <p:spPr>
          <a:xfrm>
            <a:off x="3903663" y="3151188"/>
            <a:ext cx="166687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="" xmlns:a16="http://schemas.microsoft.com/office/drawing/2014/main" id="{BDD374E0-E691-4E1C-80A4-3B4A723D3170}"/>
              </a:ext>
            </a:extLst>
          </p:cNvPr>
          <p:cNvCxnSpPr>
            <a:stCxn id="77" idx="3"/>
            <a:endCxn id="78" idx="1"/>
          </p:cNvCxnSpPr>
          <p:nvPr/>
        </p:nvCxnSpPr>
        <p:spPr>
          <a:xfrm flipV="1">
            <a:off x="5064125" y="3979863"/>
            <a:ext cx="655638" cy="9525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="" xmlns:a16="http://schemas.microsoft.com/office/drawing/2014/main" id="{85B315C4-299F-48F8-B969-102DAE4FE5EC}"/>
              </a:ext>
            </a:extLst>
          </p:cNvPr>
          <p:cNvCxnSpPr>
            <a:stCxn id="78" idx="3"/>
            <a:endCxn id="79" idx="1"/>
          </p:cNvCxnSpPr>
          <p:nvPr/>
        </p:nvCxnSpPr>
        <p:spPr>
          <a:xfrm flipV="1">
            <a:off x="7018338" y="3973513"/>
            <a:ext cx="228600" cy="635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="" xmlns:a16="http://schemas.microsoft.com/office/drawing/2014/main" id="{4DB04F91-A1C6-4450-B811-B98BA21BD8B4}"/>
              </a:ext>
            </a:extLst>
          </p:cNvPr>
          <p:cNvCxnSpPr>
            <a:stCxn id="87" idx="3"/>
            <a:endCxn id="90" idx="1"/>
          </p:cNvCxnSpPr>
          <p:nvPr/>
        </p:nvCxnSpPr>
        <p:spPr>
          <a:xfrm flipV="1">
            <a:off x="5300663" y="4727575"/>
            <a:ext cx="576262" cy="1588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>
            <a:extLst>
              <a:ext uri="{FF2B5EF4-FFF2-40B4-BE49-F238E27FC236}">
                <a16:creationId xmlns="" xmlns:a16="http://schemas.microsoft.com/office/drawing/2014/main" id="{C1C86B66-8D45-4D5D-ABE6-FFFD0E9ACCF1}"/>
              </a:ext>
            </a:extLst>
          </p:cNvPr>
          <p:cNvCxnSpPr/>
          <p:nvPr/>
        </p:nvCxnSpPr>
        <p:spPr>
          <a:xfrm flipH="1">
            <a:off x="6702425" y="5100638"/>
            <a:ext cx="211138" cy="1270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="" xmlns:a16="http://schemas.microsoft.com/office/drawing/2014/main" id="{BFC7512C-E164-4333-BD3F-3B0F21B117EF}"/>
              </a:ext>
            </a:extLst>
          </p:cNvPr>
          <p:cNvCxnSpPr/>
          <p:nvPr/>
        </p:nvCxnSpPr>
        <p:spPr>
          <a:xfrm>
            <a:off x="7727950" y="5094288"/>
            <a:ext cx="146050" cy="66675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4" name="TextBox 169">
            <a:extLst>
              <a:ext uri="{FF2B5EF4-FFF2-40B4-BE49-F238E27FC236}">
                <a16:creationId xmlns="" xmlns:a16="http://schemas.microsoft.com/office/drawing/2014/main" id="{DDEB7EA0-FC87-4762-B01F-1081E4256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4040188"/>
            <a:ext cx="23542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Ufunguo: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W-EST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: Wizara ya Elimu, Sayansi na Teknolojia        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W-AMJW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: Wizara ya Afya, Maendeleo ya jamii, Jinsia, Wazee na Watoto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OR-TAMISEMI: 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Ofisi ya Raisi – Tawala za Mikoa na Serikali za Mitaa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W-FM: 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Wizara ya Fedha na Mipango 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W-MD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: Wizara ya Mambo ya Ndani </a:t>
            </a:r>
          </a:p>
          <a:p>
            <a:pPr defTabSz="68580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sz="825" b="1">
                <a:solidFill>
                  <a:prstClr val="black"/>
                </a:solidFill>
                <a:cs typeface="+mn-cs"/>
              </a:rPr>
              <a:t>KM: </a:t>
            </a:r>
            <a:r>
              <a:rPr lang="en-GB" altLang="en-US" sz="825">
                <a:solidFill>
                  <a:prstClr val="black"/>
                </a:solidFill>
                <a:cs typeface="+mn-cs"/>
              </a:rPr>
              <a:t>Katiby Mkuu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="" xmlns:a16="http://schemas.microsoft.com/office/drawing/2014/main" id="{66230E49-EA99-434C-A1F8-15AEF371A091}"/>
              </a:ext>
            </a:extLst>
          </p:cNvPr>
          <p:cNvCxnSpPr/>
          <p:nvPr/>
        </p:nvCxnSpPr>
        <p:spPr>
          <a:xfrm>
            <a:off x="7678738" y="2032000"/>
            <a:ext cx="244475" cy="4763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="" xmlns:a16="http://schemas.microsoft.com/office/drawing/2014/main" id="{5B261F65-62FF-4BBE-8C0A-1EF88F8B6F76}"/>
              </a:ext>
            </a:extLst>
          </p:cNvPr>
          <p:cNvCxnSpPr/>
          <p:nvPr/>
        </p:nvCxnSpPr>
        <p:spPr>
          <a:xfrm>
            <a:off x="6162675" y="2011363"/>
            <a:ext cx="760413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="" xmlns:a16="http://schemas.microsoft.com/office/drawing/2014/main" id="{16DBBF54-52DB-4FF2-B29E-1DBF1A27735F}"/>
              </a:ext>
            </a:extLst>
          </p:cNvPr>
          <p:cNvCxnSpPr/>
          <p:nvPr/>
        </p:nvCxnSpPr>
        <p:spPr>
          <a:xfrm flipV="1">
            <a:off x="4310063" y="4727575"/>
            <a:ext cx="147637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B62754C7-69FF-4461-A529-E4F0366F7133}"/>
              </a:ext>
            </a:extLst>
          </p:cNvPr>
          <p:cNvCxnSpPr>
            <a:stCxn id="7" idx="2"/>
            <a:endCxn id="27" idx="0"/>
          </p:cNvCxnSpPr>
          <p:nvPr/>
        </p:nvCxnSpPr>
        <p:spPr>
          <a:xfrm>
            <a:off x="3405188" y="2192338"/>
            <a:ext cx="12700" cy="787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C1F3DFD1-92D3-4474-AB18-0B6F1C326D8E}"/>
              </a:ext>
            </a:extLst>
          </p:cNvPr>
          <p:cNvCxnSpPr>
            <a:stCxn id="3" idx="2"/>
            <a:endCxn id="5" idx="0"/>
          </p:cNvCxnSpPr>
          <p:nvPr/>
        </p:nvCxnSpPr>
        <p:spPr>
          <a:xfrm flipH="1">
            <a:off x="639763" y="1627188"/>
            <a:ext cx="11112" cy="2444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66263800-7CF8-40B8-877B-7810B630DE38}"/>
              </a:ext>
            </a:extLst>
          </p:cNvPr>
          <p:cNvCxnSpPr/>
          <p:nvPr/>
        </p:nvCxnSpPr>
        <p:spPr>
          <a:xfrm>
            <a:off x="2184400" y="2179638"/>
            <a:ext cx="347663" cy="7524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="" xmlns:a16="http://schemas.microsoft.com/office/drawing/2014/main" id="{56130704-6B62-4364-899B-38108AFA7C28}"/>
              </a:ext>
            </a:extLst>
          </p:cNvPr>
          <p:cNvCxnSpPr>
            <a:stCxn id="6" idx="2"/>
          </p:cNvCxnSpPr>
          <p:nvPr/>
        </p:nvCxnSpPr>
        <p:spPr>
          <a:xfrm flipH="1">
            <a:off x="1573213" y="2192338"/>
            <a:ext cx="501650" cy="7143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="" xmlns:a16="http://schemas.microsoft.com/office/drawing/2014/main" id="{9BE4A942-1D45-40C8-801A-FF680F06C459}"/>
              </a:ext>
            </a:extLst>
          </p:cNvPr>
          <p:cNvCxnSpPr/>
          <p:nvPr/>
        </p:nvCxnSpPr>
        <p:spPr>
          <a:xfrm>
            <a:off x="620713" y="2179638"/>
            <a:ext cx="7937" cy="21113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="" xmlns:a16="http://schemas.microsoft.com/office/drawing/2014/main" id="{92ED806E-3B18-407A-9B0B-73A8B880496D}"/>
              </a:ext>
            </a:extLst>
          </p:cNvPr>
          <p:cNvCxnSpPr>
            <a:stCxn id="21" idx="2"/>
            <a:endCxn id="26" idx="0"/>
          </p:cNvCxnSpPr>
          <p:nvPr/>
        </p:nvCxnSpPr>
        <p:spPr>
          <a:xfrm>
            <a:off x="649288" y="2857500"/>
            <a:ext cx="15875" cy="19843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="" xmlns:a16="http://schemas.microsoft.com/office/drawing/2014/main" id="{C20DC190-BE40-4D7F-BDD0-DDD0E523F9D3}"/>
              </a:ext>
            </a:extLst>
          </p:cNvPr>
          <p:cNvCxnSpPr/>
          <p:nvPr/>
        </p:nvCxnSpPr>
        <p:spPr>
          <a:xfrm>
            <a:off x="2855913" y="1649413"/>
            <a:ext cx="319087" cy="2270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="" xmlns:a16="http://schemas.microsoft.com/office/drawing/2014/main" id="{4B6DC519-FF3B-4CB6-B231-9BCE5A3414A6}"/>
              </a:ext>
            </a:extLst>
          </p:cNvPr>
          <p:cNvCxnSpPr/>
          <p:nvPr/>
        </p:nvCxnSpPr>
        <p:spPr>
          <a:xfrm flipH="1">
            <a:off x="2184400" y="1654175"/>
            <a:ext cx="347663" cy="2159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="" xmlns:a16="http://schemas.microsoft.com/office/drawing/2014/main" id="{81142C9B-F5B1-425F-8F79-AC561646EE09}"/>
              </a:ext>
            </a:extLst>
          </p:cNvPr>
          <p:cNvCxnSpPr>
            <a:stCxn id="16" idx="2"/>
          </p:cNvCxnSpPr>
          <p:nvPr/>
        </p:nvCxnSpPr>
        <p:spPr>
          <a:xfrm>
            <a:off x="5402263" y="1649413"/>
            <a:ext cx="0" cy="2016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="" xmlns:a16="http://schemas.microsoft.com/office/drawing/2014/main" id="{267B5CDA-A835-46DB-B7DD-91BD1935691A}"/>
              </a:ext>
            </a:extLst>
          </p:cNvPr>
          <p:cNvCxnSpPr>
            <a:endCxn id="19" idx="0"/>
          </p:cNvCxnSpPr>
          <p:nvPr/>
        </p:nvCxnSpPr>
        <p:spPr>
          <a:xfrm>
            <a:off x="7331075" y="1666875"/>
            <a:ext cx="1588" cy="2206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="" xmlns:a16="http://schemas.microsoft.com/office/drawing/2014/main" id="{F0C496D8-D6ED-4DE1-966B-9D80EF0E450E}"/>
              </a:ext>
            </a:extLst>
          </p:cNvPr>
          <p:cNvCxnSpPr>
            <a:stCxn id="18" idx="2"/>
            <a:endCxn id="20" idx="0"/>
          </p:cNvCxnSpPr>
          <p:nvPr/>
        </p:nvCxnSpPr>
        <p:spPr>
          <a:xfrm flipH="1">
            <a:off x="8375650" y="1627188"/>
            <a:ext cx="1588" cy="2587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="" xmlns:a16="http://schemas.microsoft.com/office/drawing/2014/main" id="{1B3077F7-E1FF-4B84-9800-15B3150C0E14}"/>
              </a:ext>
            </a:extLst>
          </p:cNvPr>
          <p:cNvCxnSpPr>
            <a:stCxn id="20" idx="2"/>
          </p:cNvCxnSpPr>
          <p:nvPr/>
        </p:nvCxnSpPr>
        <p:spPr>
          <a:xfrm>
            <a:off x="8375650" y="2185988"/>
            <a:ext cx="0" cy="2047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="" xmlns:a16="http://schemas.microsoft.com/office/drawing/2014/main" id="{31C2CB35-653E-4023-9E30-2FF3507A4693}"/>
              </a:ext>
            </a:extLst>
          </p:cNvPr>
          <p:cNvCxnSpPr>
            <a:stCxn id="19" idx="2"/>
          </p:cNvCxnSpPr>
          <p:nvPr/>
        </p:nvCxnSpPr>
        <p:spPr>
          <a:xfrm flipH="1">
            <a:off x="7331075" y="2185988"/>
            <a:ext cx="1588" cy="2047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="" xmlns:a16="http://schemas.microsoft.com/office/drawing/2014/main" id="{6976E4C8-50F2-4403-AB49-F6C574222949}"/>
              </a:ext>
            </a:extLst>
          </p:cNvPr>
          <p:cNvCxnSpPr>
            <a:endCxn id="9" idx="0"/>
          </p:cNvCxnSpPr>
          <p:nvPr/>
        </p:nvCxnSpPr>
        <p:spPr>
          <a:xfrm>
            <a:off x="5802313" y="2192338"/>
            <a:ext cx="352425" cy="1825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="" xmlns:a16="http://schemas.microsoft.com/office/drawing/2014/main" id="{41B5771A-A5B2-4A6F-B91B-36DDC1AF42EE}"/>
              </a:ext>
            </a:extLst>
          </p:cNvPr>
          <p:cNvCxnSpPr>
            <a:endCxn id="10" idx="0"/>
          </p:cNvCxnSpPr>
          <p:nvPr/>
        </p:nvCxnSpPr>
        <p:spPr>
          <a:xfrm flipH="1">
            <a:off x="4681538" y="2193925"/>
            <a:ext cx="320675" cy="1841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="" xmlns:a16="http://schemas.microsoft.com/office/drawing/2014/main" id="{8BB6FE8C-183B-4CBC-BA73-0B3817324DBC}"/>
              </a:ext>
            </a:extLst>
          </p:cNvPr>
          <p:cNvCxnSpPr>
            <a:stCxn id="10" idx="2"/>
            <a:endCxn id="28" idx="0"/>
          </p:cNvCxnSpPr>
          <p:nvPr/>
        </p:nvCxnSpPr>
        <p:spPr>
          <a:xfrm>
            <a:off x="4681538" y="2555875"/>
            <a:ext cx="4762" cy="43021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="" xmlns:a16="http://schemas.microsoft.com/office/drawing/2014/main" id="{02AFF3F5-B75E-488E-922C-3EEC633474DE}"/>
              </a:ext>
            </a:extLst>
          </p:cNvPr>
          <p:cNvCxnSpPr/>
          <p:nvPr/>
        </p:nvCxnSpPr>
        <p:spPr>
          <a:xfrm>
            <a:off x="6142038" y="2574925"/>
            <a:ext cx="38100" cy="40481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="" xmlns:a16="http://schemas.microsoft.com/office/drawing/2014/main" id="{7404293E-F6A2-427B-8EAA-4CE7A44B92CA}"/>
              </a:ext>
            </a:extLst>
          </p:cNvPr>
          <p:cNvCxnSpPr/>
          <p:nvPr/>
        </p:nvCxnSpPr>
        <p:spPr>
          <a:xfrm>
            <a:off x="5418138" y="2185988"/>
            <a:ext cx="12700" cy="11699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="" xmlns:a16="http://schemas.microsoft.com/office/drawing/2014/main" id="{4A81E3D3-F127-4E54-9718-BEE07AE35B7F}"/>
              </a:ext>
            </a:extLst>
          </p:cNvPr>
          <p:cNvCxnSpPr/>
          <p:nvPr/>
        </p:nvCxnSpPr>
        <p:spPr>
          <a:xfrm>
            <a:off x="6191250" y="3632200"/>
            <a:ext cx="1184275" cy="1682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="" xmlns:a16="http://schemas.microsoft.com/office/drawing/2014/main" id="{F474DA97-F76F-460C-89AE-0BD048C74244}"/>
              </a:ext>
            </a:extLst>
          </p:cNvPr>
          <p:cNvCxnSpPr/>
          <p:nvPr/>
        </p:nvCxnSpPr>
        <p:spPr>
          <a:xfrm>
            <a:off x="5802313" y="3649663"/>
            <a:ext cx="388937" cy="1508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="" xmlns:a16="http://schemas.microsoft.com/office/drawing/2014/main" id="{656472F0-08C0-4DB0-9A5A-79D1F44A2FF2}"/>
              </a:ext>
            </a:extLst>
          </p:cNvPr>
          <p:cNvCxnSpPr>
            <a:endCxn id="77" idx="0"/>
          </p:cNvCxnSpPr>
          <p:nvPr/>
        </p:nvCxnSpPr>
        <p:spPr>
          <a:xfrm flipH="1">
            <a:off x="4529138" y="3632200"/>
            <a:ext cx="311150" cy="2079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="" xmlns:a16="http://schemas.microsoft.com/office/drawing/2014/main" id="{BAE93B0B-24B8-450D-AEB2-EDC99778AFBF}"/>
              </a:ext>
            </a:extLst>
          </p:cNvPr>
          <p:cNvCxnSpPr/>
          <p:nvPr/>
        </p:nvCxnSpPr>
        <p:spPr>
          <a:xfrm>
            <a:off x="6289675" y="4438650"/>
            <a:ext cx="406400" cy="1143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="" xmlns:a16="http://schemas.microsoft.com/office/drawing/2014/main" id="{CEACB00E-020D-4868-B232-C18397DFD29B}"/>
              </a:ext>
            </a:extLst>
          </p:cNvPr>
          <p:cNvCxnSpPr/>
          <p:nvPr/>
        </p:nvCxnSpPr>
        <p:spPr>
          <a:xfrm flipH="1">
            <a:off x="4022725" y="4421188"/>
            <a:ext cx="809625" cy="1285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="" xmlns:a16="http://schemas.microsoft.com/office/drawing/2014/main" id="{818BB3D5-FE50-4BBA-8B01-364CA9F35123}"/>
              </a:ext>
            </a:extLst>
          </p:cNvPr>
          <p:cNvCxnSpPr>
            <a:endCxn id="87" idx="0"/>
          </p:cNvCxnSpPr>
          <p:nvPr/>
        </p:nvCxnSpPr>
        <p:spPr>
          <a:xfrm flipH="1">
            <a:off x="5064125" y="4421188"/>
            <a:ext cx="168275" cy="1968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="" xmlns:a16="http://schemas.microsoft.com/office/drawing/2014/main" id="{09E8AED7-B59A-4B71-922F-E7FABBAB411D}"/>
              </a:ext>
            </a:extLst>
          </p:cNvPr>
          <p:cNvCxnSpPr>
            <a:endCxn id="88" idx="0"/>
          </p:cNvCxnSpPr>
          <p:nvPr/>
        </p:nvCxnSpPr>
        <p:spPr>
          <a:xfrm flipH="1">
            <a:off x="6143625" y="4808538"/>
            <a:ext cx="427038" cy="1143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="" xmlns:a16="http://schemas.microsoft.com/office/drawing/2014/main" id="{81389593-21C3-47FD-8403-346C85B6D002}"/>
              </a:ext>
            </a:extLst>
          </p:cNvPr>
          <p:cNvCxnSpPr/>
          <p:nvPr/>
        </p:nvCxnSpPr>
        <p:spPr>
          <a:xfrm>
            <a:off x="7205663" y="4765675"/>
            <a:ext cx="347662" cy="19843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="" xmlns:a16="http://schemas.microsoft.com/office/drawing/2014/main" id="{462F9921-2C6F-45A8-9B74-BC0A093ED0F6}"/>
              </a:ext>
            </a:extLst>
          </p:cNvPr>
          <p:cNvCxnSpPr>
            <a:endCxn id="92" idx="0"/>
          </p:cNvCxnSpPr>
          <p:nvPr/>
        </p:nvCxnSpPr>
        <p:spPr>
          <a:xfrm>
            <a:off x="7839075" y="4773613"/>
            <a:ext cx="669925" cy="2143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="" xmlns:a16="http://schemas.microsoft.com/office/drawing/2014/main" id="{0E1DC434-D9E6-4F92-87AE-791F03B2D4DA}"/>
              </a:ext>
            </a:extLst>
          </p:cNvPr>
          <p:cNvCxnSpPr>
            <a:stCxn id="75" idx="2"/>
            <a:endCxn id="76" idx="0"/>
          </p:cNvCxnSpPr>
          <p:nvPr/>
        </p:nvCxnSpPr>
        <p:spPr>
          <a:xfrm>
            <a:off x="5503863" y="5526088"/>
            <a:ext cx="0" cy="1206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678738" y="1"/>
            <a:ext cx="1333498" cy="75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66292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="" xmlns:a16="http://schemas.microsoft.com/office/drawing/2014/main" id="{CC9CC9CC-4F26-3018-8203-7D5653DFB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GB"/>
              <a:t> Majukumu na wajibu wa wadau  </a:t>
            </a:r>
            <a:endParaRPr lang="en-GB" alt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A727DD5-6C18-499F-B2B5-F6B3E75A4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9012238" cy="5157788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 err="1"/>
              <a:t>Programu</a:t>
            </a:r>
            <a:r>
              <a:rPr lang="en-US" sz="1600" dirty="0"/>
              <a:t>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Taifa</a:t>
            </a:r>
            <a:r>
              <a:rPr lang="en-US" sz="1600" dirty="0"/>
              <a:t> </a:t>
            </a:r>
            <a:r>
              <a:rPr lang="en-US" sz="1600" dirty="0" err="1"/>
              <a:t>inaongozwa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Mfumo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Malezi</a:t>
            </a:r>
            <a:r>
              <a:rPr lang="en-US" sz="1600" dirty="0"/>
              <a:t> </a:t>
            </a:r>
            <a:r>
              <a:rPr lang="en-US" sz="1600" dirty="0" err="1"/>
              <a:t>jumuishi</a:t>
            </a:r>
            <a:r>
              <a:rPr lang="en-US" sz="1600" dirty="0"/>
              <a:t> </a:t>
            </a:r>
            <a:r>
              <a:rPr lang="en-US" sz="1600" dirty="0" err="1"/>
              <a:t>ambayo</a:t>
            </a:r>
            <a:r>
              <a:rPr lang="en-US" sz="1600" dirty="0"/>
              <a:t> </a:t>
            </a:r>
            <a:r>
              <a:rPr lang="en-US" sz="1600" dirty="0" err="1"/>
              <a:t>ina</a:t>
            </a:r>
            <a:r>
              <a:rPr lang="en-US" sz="1600" dirty="0"/>
              <a:t>  </a:t>
            </a:r>
            <a:r>
              <a:rPr lang="en-US" sz="1600" dirty="0" err="1"/>
              <a:t>vipengele</a:t>
            </a:r>
            <a:r>
              <a:rPr lang="en-US" sz="1600" dirty="0"/>
              <a:t> </a:t>
            </a:r>
            <a:r>
              <a:rPr lang="en-US" sz="1600" dirty="0" err="1"/>
              <a:t>vitano</a:t>
            </a:r>
            <a:r>
              <a:rPr lang="en-US" sz="1600" dirty="0"/>
              <a:t> (5) </a:t>
            </a:r>
            <a:r>
              <a:rPr lang="en-US" sz="1600" dirty="0" err="1"/>
              <a:t>ambavyo</a:t>
            </a:r>
            <a:r>
              <a:rPr lang="en-US" sz="1600" dirty="0"/>
              <a:t> </a:t>
            </a:r>
            <a:r>
              <a:rPr lang="en-US" sz="1600" dirty="0" err="1"/>
              <a:t>ni</a:t>
            </a:r>
            <a:r>
              <a:rPr lang="en-US" sz="1600" dirty="0"/>
              <a:t>;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dirty="0"/>
              <a:t> </a:t>
            </a:r>
            <a:r>
              <a:rPr lang="en-US" sz="1600" dirty="0" err="1"/>
              <a:t>Afya</a:t>
            </a:r>
            <a:r>
              <a:rPr lang="en-US" sz="1600" dirty="0"/>
              <a:t>, 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dirty="0" err="1"/>
              <a:t>Lishe</a:t>
            </a:r>
            <a:r>
              <a:rPr lang="en-US" sz="1600" dirty="0"/>
              <a:t>. 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dirty="0" err="1"/>
              <a:t>Ujifunzaji</a:t>
            </a:r>
            <a:r>
              <a:rPr lang="en-US" sz="1600" dirty="0"/>
              <a:t> </a:t>
            </a:r>
            <a:r>
              <a:rPr lang="en-US" sz="1600" dirty="0" err="1"/>
              <a:t>wa</a:t>
            </a:r>
            <a:r>
              <a:rPr lang="en-US" sz="1600" dirty="0"/>
              <a:t> </a:t>
            </a:r>
            <a:r>
              <a:rPr lang="en-US" sz="1600" dirty="0" err="1"/>
              <a:t>awali</a:t>
            </a:r>
            <a:r>
              <a:rPr lang="en-US" sz="1600" dirty="0"/>
              <a:t>,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dirty="0"/>
              <a:t> </a:t>
            </a:r>
            <a:r>
              <a:rPr lang="en-US" sz="1600" dirty="0" err="1"/>
              <a:t>Malezi</a:t>
            </a:r>
            <a:r>
              <a:rPr lang="en-US" sz="1600" dirty="0"/>
              <a:t> </a:t>
            </a:r>
            <a:r>
              <a:rPr lang="en-US" sz="1600" dirty="0" err="1"/>
              <a:t>yenye</a:t>
            </a:r>
            <a:r>
              <a:rPr lang="en-US" sz="1600" dirty="0"/>
              <a:t> </a:t>
            </a:r>
            <a:r>
              <a:rPr lang="en-US" sz="1600" dirty="0" err="1"/>
              <a:t>mwitikio</a:t>
            </a:r>
            <a:r>
              <a:rPr lang="en-US" sz="1600" dirty="0"/>
              <a:t>, 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US" sz="1600" dirty="0" err="1"/>
              <a:t>Ulinzi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Usalama</a:t>
            </a:r>
            <a:endParaRPr lang="en-US" sz="1600" dirty="0"/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US" sz="1600" dirty="0"/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r>
              <a:rPr lang="en-US" sz="1600" dirty="0" err="1"/>
              <a:t>Vipengele</a:t>
            </a:r>
            <a:r>
              <a:rPr lang="en-US" sz="1600" dirty="0"/>
              <a:t> </a:t>
            </a:r>
            <a:r>
              <a:rPr lang="en-US" sz="1600" dirty="0" err="1"/>
              <a:t>hivyo</a:t>
            </a:r>
            <a:r>
              <a:rPr lang="en-US" sz="1600" dirty="0"/>
              <a:t>  </a:t>
            </a:r>
            <a:r>
              <a:rPr lang="en-US" sz="1600" dirty="0" err="1"/>
              <a:t>vinatekelezwa</a:t>
            </a:r>
            <a:r>
              <a:rPr lang="en-US" sz="1600" dirty="0"/>
              <a:t> </a:t>
            </a:r>
            <a:r>
              <a:rPr lang="en-US" sz="1600" dirty="0" err="1"/>
              <a:t>kupitia</a:t>
            </a:r>
            <a:r>
              <a:rPr lang="en-US" sz="1600" dirty="0"/>
              <a:t> </a:t>
            </a:r>
            <a:r>
              <a:rPr lang="en-US" sz="1600" dirty="0" err="1"/>
              <a:t>Wizara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idara</a:t>
            </a:r>
            <a:r>
              <a:rPr lang="en-US" sz="1600" dirty="0"/>
              <a:t> za </a:t>
            </a:r>
            <a:r>
              <a:rPr lang="en-US" sz="1600" dirty="0" err="1"/>
              <a:t>kisekta</a:t>
            </a:r>
            <a:r>
              <a:rPr lang="en-US" sz="1600" dirty="0"/>
              <a:t>  </a:t>
            </a:r>
            <a:r>
              <a:rPr lang="en-US" sz="1600" dirty="0" err="1"/>
              <a:t>ambazo</a:t>
            </a:r>
            <a:r>
              <a:rPr lang="en-US" sz="1600" dirty="0"/>
              <a:t> </a:t>
            </a:r>
            <a:r>
              <a:rPr lang="en-US" sz="1600" dirty="0" err="1"/>
              <a:t>ni</a:t>
            </a:r>
            <a:r>
              <a:rPr lang="en-US" sz="1600" dirty="0"/>
              <a:t>:-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 err="1"/>
              <a:t>Ofisi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Rais</a:t>
            </a:r>
            <a:r>
              <a:rPr lang="en-US" sz="1600" dirty="0"/>
              <a:t>- </a:t>
            </a:r>
            <a:r>
              <a:rPr lang="en-US" sz="1600" dirty="0" err="1"/>
              <a:t>Tawala</a:t>
            </a:r>
            <a:r>
              <a:rPr lang="en-US" sz="1600" dirty="0"/>
              <a:t> za </a:t>
            </a:r>
            <a:r>
              <a:rPr lang="en-US" sz="1600" dirty="0" err="1"/>
              <a:t>Mikoa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Serkali</a:t>
            </a:r>
            <a:r>
              <a:rPr lang="en-US" sz="1600" dirty="0"/>
              <a:t> za </a:t>
            </a:r>
            <a:r>
              <a:rPr lang="en-US" sz="1600" dirty="0" err="1"/>
              <a:t>Mitaa</a:t>
            </a:r>
            <a:r>
              <a:rPr lang="en-US" sz="1600" dirty="0"/>
              <a:t>  (OR-TAMISEMI),  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Ofisi ya Waziri Mkuu, Sera, Uratibu, Bunge, Kazi, Vijana, Ajira na Wenye </a:t>
            </a:r>
            <a:r>
              <a:rPr lang="en-US" sz="1600" dirty="0" err="1"/>
              <a:t>Ulemavu</a:t>
            </a:r>
            <a:endParaRPr lang="en-US" sz="1600" dirty="0"/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 err="1"/>
              <a:t>Wizara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Elimu</a:t>
            </a:r>
            <a:r>
              <a:rPr lang="en-US" sz="1600" dirty="0"/>
              <a:t> </a:t>
            </a:r>
            <a:r>
              <a:rPr lang="en-US" sz="1600" dirty="0" err="1"/>
              <a:t>Sayansi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</a:t>
            </a:r>
            <a:r>
              <a:rPr lang="en-US" sz="1600" dirty="0" err="1"/>
              <a:t>Teknolojia</a:t>
            </a:r>
            <a:r>
              <a:rPr lang="en-US" sz="1600" dirty="0"/>
              <a:t> ,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 </a:t>
            </a:r>
            <a:r>
              <a:rPr lang="en-US" sz="1600" dirty="0" err="1"/>
              <a:t>Wizara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Afya</a:t>
            </a:r>
            <a:r>
              <a:rPr lang="en-US" sz="1600" dirty="0"/>
              <a:t> , </a:t>
            </a:r>
            <a:r>
              <a:rPr lang="en-US" sz="1600" dirty="0" err="1"/>
              <a:t>Maendeleo</a:t>
            </a:r>
            <a:r>
              <a:rPr lang="en-US" sz="1600" dirty="0"/>
              <a:t> </a:t>
            </a:r>
            <a:r>
              <a:rPr lang="en-US" sz="1600" dirty="0" err="1"/>
              <a:t>ya</a:t>
            </a:r>
            <a:r>
              <a:rPr lang="en-US" sz="1600" dirty="0"/>
              <a:t> </a:t>
            </a:r>
            <a:r>
              <a:rPr lang="en-US" sz="1600" dirty="0" err="1"/>
              <a:t>Jamii</a:t>
            </a:r>
            <a:r>
              <a:rPr lang="en-US" sz="1600" dirty="0"/>
              <a:t>, </a:t>
            </a:r>
            <a:r>
              <a:rPr lang="en-US" sz="1600" dirty="0" err="1"/>
              <a:t>Jinsia</a:t>
            </a:r>
            <a:r>
              <a:rPr lang="en-US" sz="1600" dirty="0"/>
              <a:t>, </a:t>
            </a:r>
            <a:r>
              <a:rPr lang="en-US" sz="1600" dirty="0" err="1"/>
              <a:t>Wazee</a:t>
            </a:r>
            <a:r>
              <a:rPr lang="en-US" sz="1600" dirty="0"/>
              <a:t> </a:t>
            </a:r>
            <a:r>
              <a:rPr lang="en-US" sz="1600" dirty="0" err="1"/>
              <a:t>na</a:t>
            </a:r>
            <a:r>
              <a:rPr lang="en-US" sz="1600" dirty="0"/>
              <a:t> Watoto,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 Wizara </a:t>
            </a:r>
            <a:r>
              <a:rPr lang="en-US" sz="1600" dirty="0" smtClean="0"/>
              <a:t>ya Mambo </a:t>
            </a:r>
            <a:r>
              <a:rPr lang="en-US" sz="1600" dirty="0"/>
              <a:t>ya Ndani ya Nchi na 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Wizara ya Fedha  na </a:t>
            </a:r>
            <a:r>
              <a:rPr lang="en-US" sz="1600" dirty="0" smtClean="0"/>
              <a:t>Mipango. 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349706" y="0"/>
            <a:ext cx="1662532" cy="750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5966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="" xmlns:a16="http://schemas.microsoft.com/office/drawing/2014/main" id="{0DDEA48D-3D79-CD67-489C-0E202C04E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GB"/>
              <a:t>Majukumu na Wajibu </a:t>
            </a:r>
            <a:br>
              <a:rPr lang="en-US" altLang="en-GB"/>
            </a:br>
            <a:endParaRPr lang="en-GB" altLang="en-GB"/>
          </a:p>
        </p:txBody>
      </p:sp>
      <p:sp>
        <p:nvSpPr>
          <p:cNvPr id="21507" name="Content Placeholder 2">
            <a:extLst>
              <a:ext uri="{FF2B5EF4-FFF2-40B4-BE49-F238E27FC236}">
                <a16:creationId xmlns="" xmlns:a16="http://schemas.microsoft.com/office/drawing/2014/main" id="{AD4388D2-D6A6-FC9E-A30B-EE2838532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GB" sz="4400"/>
              <a:t>kutenga bajeti. </a:t>
            </a:r>
          </a:p>
          <a:p>
            <a:pPr eaLnBrk="1" hangingPunct="1"/>
            <a:r>
              <a:rPr lang="en-US" altLang="en-GB" sz="4400"/>
              <a:t>Kuandaa miongozo na Mitaala</a:t>
            </a:r>
          </a:p>
          <a:p>
            <a:pPr eaLnBrk="1" hangingPunct="1"/>
            <a:r>
              <a:rPr lang="en-US" altLang="en-GB" sz="4400"/>
              <a:t>kutoa huduma za PJT-MMMAM</a:t>
            </a:r>
          </a:p>
          <a:p>
            <a:pPr eaLnBrk="1" hangingPunct="1"/>
            <a:r>
              <a:rPr lang="en-US" altLang="en-GB" sz="4400"/>
              <a:t>Kuwajengea uwezo watoa huduma kwenye ngazi zote </a:t>
            </a:r>
            <a:endParaRPr lang="en-GB" altLang="en-GB" sz="440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94204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14999" t="21881" r="29103" b="9744"/>
          <a:stretch/>
        </p:blipFill>
        <p:spPr bwMode="auto">
          <a:xfrm>
            <a:off x="1" y="77638"/>
            <a:ext cx="9144000" cy="67803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6371869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 flipH="1">
            <a:off x="-479226" y="1336477"/>
            <a:ext cx="5143500" cy="418504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 flipH="1">
            <a:off x="-295275" y="1153716"/>
            <a:ext cx="4760119" cy="41814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 flipH="1">
            <a:off x="1146681" y="2971475"/>
            <a:ext cx="1876484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 flipH="1">
            <a:off x="-318751" y="1496845"/>
            <a:ext cx="51435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6097846">
            <a:off x="614065" y="1703623"/>
            <a:ext cx="3238727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302" name="Title 1"/>
          <p:cNvSpPr>
            <a:spLocks noGrp="1"/>
          </p:cNvSpPr>
          <p:nvPr>
            <p:ph type="ctrTitle"/>
          </p:nvPr>
        </p:nvSpPr>
        <p:spPr>
          <a:xfrm>
            <a:off x="-15479" y="1021459"/>
            <a:ext cx="4098387" cy="870832"/>
          </a:xfrm>
        </p:spPr>
        <p:txBody>
          <a:bodyPr/>
          <a:lstStyle/>
          <a:p>
            <a:pPr eaLnBrk="1" hangingPunct="1"/>
            <a:r>
              <a:rPr lang="en-US" sz="3000" dirty="0">
                <a:solidFill>
                  <a:srgbClr val="FFFFFF"/>
                </a:solidFill>
              </a:rPr>
              <a:t>UZINDUZI WA PJT- MMMAM</a:t>
            </a:r>
          </a:p>
        </p:txBody>
      </p:sp>
      <p:sp>
        <p:nvSpPr>
          <p:cNvPr id="12303" name="Subtitle 2"/>
          <p:cNvSpPr>
            <a:spLocks noGrp="1"/>
          </p:cNvSpPr>
          <p:nvPr>
            <p:ph type="subTitle" idx="1"/>
          </p:nvPr>
        </p:nvSpPr>
        <p:spPr>
          <a:xfrm>
            <a:off x="54769" y="1961032"/>
            <a:ext cx="3986867" cy="4046861"/>
          </a:xfrm>
        </p:spPr>
        <p:txBody>
          <a:bodyPr/>
          <a:lstStyle/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Tarehe 13 Disemba 2021, Programu Jumuishi ya Taifa ya Malezi Makuzi na Maendeleo ya Awali ya Mtoto ilizinduliwa na Mhe: Dorothy Gwajima kwa niaba ya Mhe: Samia Suluhu Hassan Rais wa Jamhuri ya Muungano wa Tanzania. 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FFFF"/>
              </a:solidFill>
              <a:latin typeface="Gill Sans MT" panose="020B0502020104020203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Wizara za kisekta zilihudhuria Ofisi ya Waziri Mkuu, Wizara ya Maendeleo Jamii, Jinsia, Wanawake na Makundi Maalum, Wizara ya Fedha, Wizara ya </a:t>
            </a:r>
            <a:r>
              <a:rPr lang="en-US" sz="1600" dirty="0" err="1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Afya</a:t>
            </a:r>
            <a:r>
              <a:rPr lang="en-US" sz="1600" dirty="0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Wizara ya Mambo ya Ndani na Ofisi ya Rais TAMISEMI.  </a:t>
            </a:r>
            <a:r>
              <a:rPr lang="en-US" sz="1600" dirty="0" err="1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Pia</a:t>
            </a:r>
            <a:r>
              <a:rPr lang="en-US" sz="1600" dirty="0">
                <a:solidFill>
                  <a:srgbClr val="FFFFFF"/>
                </a:solidFill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wadau ndani na nje ya nchi walihudhuria. </a:t>
            </a:r>
          </a:p>
          <a:p>
            <a:pPr marL="214313" indent="-214313" algn="r">
              <a:buFont typeface="Arial" panose="020B0604020202020204" pitchFamily="34" charset="0"/>
              <a:buChar char="•"/>
            </a:pPr>
            <a:endParaRPr lang="en-US" dirty="0">
              <a:solidFill>
                <a:srgbClr val="FFFFFF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30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899" y="857248"/>
            <a:ext cx="4929838" cy="513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2" y="1"/>
            <a:ext cx="1225983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42089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0" b="2"/>
          <a:stretch>
            <a:fillRect/>
          </a:stretch>
        </p:blipFill>
        <p:spPr bwMode="auto">
          <a:xfrm>
            <a:off x="2682479" y="857250"/>
            <a:ext cx="3734990" cy="25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r="3886"/>
          <a:stretch>
            <a:fillRect/>
          </a:stretch>
        </p:blipFill>
        <p:spPr bwMode="auto">
          <a:xfrm>
            <a:off x="5867400" y="3449241"/>
            <a:ext cx="3276600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1" b="9792"/>
          <a:stretch>
            <a:fillRect/>
          </a:stretch>
        </p:blipFill>
        <p:spPr bwMode="auto">
          <a:xfrm>
            <a:off x="2722960" y="3449241"/>
            <a:ext cx="3693319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14" name="Freeform: Shap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98031" cy="51435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6" name="Freeform: Shap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89697" cy="51435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320" name="Title 1"/>
          <p:cNvSpPr>
            <a:spLocks noGrp="1"/>
          </p:cNvSpPr>
          <p:nvPr>
            <p:ph type="ctrTitle"/>
          </p:nvPr>
        </p:nvSpPr>
        <p:spPr>
          <a:xfrm>
            <a:off x="110729" y="1435894"/>
            <a:ext cx="2571750" cy="1911155"/>
          </a:xfrm>
        </p:spPr>
        <p:txBody>
          <a:bodyPr/>
          <a:lstStyle/>
          <a:p>
            <a:pPr algn="l" eaLnBrk="1" hangingPunct="1"/>
            <a:r>
              <a:rPr lang="en-US" sz="3000" dirty="0"/>
              <a:t>UZINDUZI WA PJT MMMAM</a:t>
            </a:r>
          </a:p>
        </p:txBody>
      </p:sp>
      <p:sp>
        <p:nvSpPr>
          <p:cNvPr id="13321" name="Subtitle 2"/>
          <p:cNvSpPr>
            <a:spLocks noGrp="1"/>
          </p:cNvSpPr>
          <p:nvPr>
            <p:ph type="subTitle" idx="1"/>
          </p:nvPr>
        </p:nvSpPr>
        <p:spPr>
          <a:xfrm>
            <a:off x="75606" y="4555152"/>
            <a:ext cx="2571750" cy="1445597"/>
          </a:xfrm>
        </p:spPr>
        <p:txBody>
          <a:bodyPr/>
          <a:lstStyle/>
          <a:p>
            <a:r>
              <a:rPr lang="en-US" sz="2400" b="1" dirty="0" err="1"/>
              <a:t>Ahadi</a:t>
            </a:r>
            <a:r>
              <a:rPr lang="en-US" sz="2400" b="1" dirty="0"/>
              <a:t> </a:t>
            </a:r>
            <a:r>
              <a:rPr lang="en-US" sz="2400" b="1" dirty="0" err="1"/>
              <a:t>ya</a:t>
            </a:r>
            <a:r>
              <a:rPr lang="en-US" sz="2400" b="1" dirty="0"/>
              <a:t> </a:t>
            </a:r>
            <a:r>
              <a:rPr lang="en-US" sz="2400" b="1" dirty="0" err="1"/>
              <a:t>viongozi</a:t>
            </a:r>
            <a:r>
              <a:rPr lang="en-US" sz="2400" b="1" dirty="0"/>
              <a:t> kwa utekelezaji </a:t>
            </a:r>
            <a:r>
              <a:rPr lang="en-US" sz="2400" b="1" dirty="0" err="1"/>
              <a:t>wa</a:t>
            </a:r>
            <a:r>
              <a:rPr lang="en-US" sz="2400" b="1" dirty="0"/>
              <a:t> PJT-MMMAM</a:t>
            </a:r>
          </a:p>
        </p:txBody>
      </p:sp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576262" y="1116806"/>
            <a:ext cx="109538" cy="528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32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0" r="2" b="2"/>
          <a:stretch>
            <a:fillRect/>
          </a:stretch>
        </p:blipFill>
        <p:spPr bwMode="auto">
          <a:xfrm>
            <a:off x="5884069" y="857250"/>
            <a:ext cx="3259931" cy="25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8613" y="4266010"/>
            <a:ext cx="2562225" cy="13097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2" y="60385"/>
            <a:ext cx="1225983" cy="7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47142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Ahadi ya viongozi kwa utekelezaji wa PJT-MMMAM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19" b="23046"/>
          <a:stretch/>
        </p:blipFill>
        <p:spPr>
          <a:xfrm rot="16200000">
            <a:off x="1966823" y="-319184"/>
            <a:ext cx="5210357" cy="9144003"/>
          </a:xfrm>
        </p:spPr>
      </p:pic>
    </p:spTree>
    <p:extLst>
      <p:ext uri="{BB962C8B-B14F-4D97-AF65-F5344CB8AC3E}">
        <p14:creationId xmlns:p14="http://schemas.microsoft.com/office/powerpoint/2010/main" val="293859370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6BE1334-7911-4A7C-9562-4B2EBCD71F2B}"/>
              </a:ext>
            </a:extLst>
          </p:cNvPr>
          <p:cNvSpPr txBox="1"/>
          <p:nvPr/>
        </p:nvSpPr>
        <p:spPr>
          <a:xfrm>
            <a:off x="560659" y="2743201"/>
            <a:ext cx="802268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w-KE" altLang="x-none" sz="4800" b="1" dirty="0">
                <a:latin typeface="+mj-lt"/>
                <a:ea typeface="+mj-ea"/>
                <a:cs typeface="+mj-cs"/>
              </a:rPr>
              <a:t>Kuwekeza katika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Malezi</a:t>
            </a:r>
            <a:r>
              <a:rPr lang="en-GB" sz="4800" b="1" dirty="0">
                <a:latin typeface="+mj-lt"/>
                <a:ea typeface="+mj-ea"/>
                <a:cs typeface="+mj-cs"/>
              </a:rPr>
              <a:t>,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Makuzi</a:t>
            </a:r>
            <a:r>
              <a:rPr lang="en-GB" sz="4800" b="1" dirty="0">
                <a:latin typeface="+mj-lt"/>
                <a:ea typeface="+mj-ea"/>
                <a:cs typeface="+mj-cs"/>
              </a:rPr>
              <a:t>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na</a:t>
            </a:r>
            <a:r>
              <a:rPr lang="en-GB" sz="4800" b="1" dirty="0">
                <a:latin typeface="+mj-lt"/>
                <a:ea typeface="+mj-ea"/>
                <a:cs typeface="+mj-cs"/>
              </a:rPr>
              <a:t>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Maendeleo</a:t>
            </a:r>
            <a:r>
              <a:rPr lang="en-GB" sz="4800" b="1" dirty="0">
                <a:latin typeface="+mj-lt"/>
                <a:ea typeface="+mj-ea"/>
                <a:cs typeface="+mj-cs"/>
              </a:rPr>
              <a:t> ya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Awali</a:t>
            </a:r>
            <a:r>
              <a:rPr lang="en-GB" sz="4800" b="1" dirty="0">
                <a:latin typeface="+mj-lt"/>
                <a:ea typeface="+mj-ea"/>
                <a:cs typeface="+mj-cs"/>
              </a:rPr>
              <a:t> ya </a:t>
            </a:r>
            <a:r>
              <a:rPr lang="en-GB" sz="4800" b="1" dirty="0" err="1">
                <a:latin typeface="+mj-lt"/>
                <a:ea typeface="+mj-ea"/>
                <a:cs typeface="+mj-cs"/>
              </a:rPr>
              <a:t>Mtoto</a:t>
            </a:r>
            <a:r>
              <a:rPr lang="en-US" altLang="x-none" sz="4800" b="1" dirty="0">
                <a:latin typeface="+mj-lt"/>
                <a:ea typeface="+mj-ea"/>
                <a:cs typeface="+mj-cs"/>
              </a:rPr>
              <a:t> </a:t>
            </a:r>
            <a:endParaRPr lang="x-none" sz="4800" b="1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F413233-262A-4A52-B924-8E8BD0971F2D}"/>
              </a:ext>
            </a:extLst>
          </p:cNvPr>
          <p:cNvSpPr txBox="1"/>
          <p:nvPr/>
        </p:nvSpPr>
        <p:spPr>
          <a:xfrm>
            <a:off x="1637433" y="467519"/>
            <a:ext cx="52321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w-KE" altLang="x-none" sz="4800" b="1" dirty="0">
                <a:latin typeface="+mj-lt"/>
                <a:ea typeface="+mj-ea"/>
                <a:cs typeface="+mj-cs"/>
              </a:rPr>
              <a:t>Dhamira ya Serikali </a:t>
            </a:r>
            <a:endParaRPr lang="x-none" sz="4800" dirty="0"/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4" y="130175"/>
            <a:ext cx="1225983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90079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0770" y="285750"/>
            <a:ext cx="8229600" cy="1143000"/>
          </a:xfrm>
        </p:spPr>
        <p:txBody>
          <a:bodyPr/>
          <a:lstStyle/>
          <a:p>
            <a:r>
              <a:rPr lang="en-US" dirty="0" smtClean="0"/>
              <a:t>UZINDUZI WA PJT - MMMAM</a:t>
            </a:r>
            <a:endParaRPr lang="en-US" dirty="0"/>
          </a:p>
        </p:txBody>
      </p:sp>
      <p:pic>
        <p:nvPicPr>
          <p:cNvPr id="4" name="image3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9144000" cy="5257800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2" y="60385"/>
            <a:ext cx="1225983" cy="7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67583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4" name="Freeform: Shap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98031" cy="51435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6" name="Freeform: Shap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89697" cy="51435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320" name="Title 1"/>
          <p:cNvSpPr>
            <a:spLocks noGrp="1"/>
          </p:cNvSpPr>
          <p:nvPr>
            <p:ph type="ctrTitle"/>
          </p:nvPr>
        </p:nvSpPr>
        <p:spPr>
          <a:xfrm>
            <a:off x="110729" y="1435894"/>
            <a:ext cx="2571750" cy="1911155"/>
          </a:xfrm>
        </p:spPr>
        <p:txBody>
          <a:bodyPr/>
          <a:lstStyle/>
          <a:p>
            <a:pPr algn="l" eaLnBrk="1" hangingPunct="1"/>
            <a:r>
              <a:rPr lang="en-US" sz="3000" dirty="0"/>
              <a:t>UZINDUZI WA PJT MMMAM</a:t>
            </a:r>
          </a:p>
        </p:txBody>
      </p:sp>
      <p:sp>
        <p:nvSpPr>
          <p:cNvPr id="13321" name="Subtitle 2"/>
          <p:cNvSpPr>
            <a:spLocks noGrp="1"/>
          </p:cNvSpPr>
          <p:nvPr>
            <p:ph type="subTitle" idx="1"/>
          </p:nvPr>
        </p:nvSpPr>
        <p:spPr>
          <a:xfrm>
            <a:off x="75606" y="4555152"/>
            <a:ext cx="2815232" cy="1445597"/>
          </a:xfrm>
        </p:spPr>
        <p:txBody>
          <a:bodyPr/>
          <a:lstStyle/>
          <a:p>
            <a:pPr eaLnBrk="1" hangingPunct="1"/>
            <a:r>
              <a:rPr lang="en-US" sz="1575" b="1" dirty="0" smtClean="0"/>
              <a:t>MIKOA 10 imeshazindua programu –Tabora, Arusha, Morogoro, Rukwa, Manyara, Mbeya na Lindi </a:t>
            </a:r>
            <a:endParaRPr lang="en-US" sz="1575" b="1" dirty="0"/>
          </a:p>
        </p:txBody>
      </p:sp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576262" y="1116806"/>
            <a:ext cx="109538" cy="528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8613" y="4266010"/>
            <a:ext cx="2562225" cy="13097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026" name="Picture 2" descr="No alternative text description for this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272" y="3347049"/>
            <a:ext cx="5124089" cy="33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271" y="61822"/>
            <a:ext cx="5124089" cy="316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0288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4" name="Freeform: Shap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98031" cy="51435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6" name="Freeform: Shap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857250"/>
            <a:ext cx="3289697" cy="51435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320" name="Title 1"/>
          <p:cNvSpPr>
            <a:spLocks noGrp="1"/>
          </p:cNvSpPr>
          <p:nvPr>
            <p:ph type="ctrTitle"/>
          </p:nvPr>
        </p:nvSpPr>
        <p:spPr>
          <a:xfrm>
            <a:off x="110729" y="1435894"/>
            <a:ext cx="2571750" cy="1911155"/>
          </a:xfrm>
        </p:spPr>
        <p:txBody>
          <a:bodyPr/>
          <a:lstStyle/>
          <a:p>
            <a:pPr algn="l" eaLnBrk="1" hangingPunct="1"/>
            <a:r>
              <a:rPr lang="en-US" sz="3000" dirty="0"/>
              <a:t>UZINDUZI WA PJT MMMAM</a:t>
            </a:r>
          </a:p>
        </p:txBody>
      </p:sp>
      <p:sp>
        <p:nvSpPr>
          <p:cNvPr id="13321" name="Subtitle 2"/>
          <p:cNvSpPr>
            <a:spLocks noGrp="1"/>
          </p:cNvSpPr>
          <p:nvPr>
            <p:ph type="subTitle" idx="1"/>
          </p:nvPr>
        </p:nvSpPr>
        <p:spPr>
          <a:xfrm>
            <a:off x="75606" y="4555152"/>
            <a:ext cx="2815232" cy="1445597"/>
          </a:xfrm>
        </p:spPr>
        <p:txBody>
          <a:bodyPr/>
          <a:lstStyle/>
          <a:p>
            <a:pPr eaLnBrk="1" hangingPunct="1"/>
            <a:r>
              <a:rPr lang="en-US" sz="1575" b="1" dirty="0" smtClean="0"/>
              <a:t>MIKOA 10 imeshazindua programu –Tabora, Arusha, Morogoro, Rukwa, Manyara, Mbeya, Dodoma, Dar </a:t>
            </a:r>
            <a:r>
              <a:rPr lang="en-US" sz="1575" b="1" dirty="0" err="1" smtClean="0"/>
              <a:t>Es</a:t>
            </a:r>
            <a:r>
              <a:rPr lang="en-US" sz="1575" b="1" smtClean="0"/>
              <a:t> Salaam, </a:t>
            </a:r>
            <a:r>
              <a:rPr lang="en-US" sz="1575" b="1" dirty="0" smtClean="0"/>
              <a:t>Kagera na Lindi </a:t>
            </a:r>
            <a:endParaRPr lang="en-US" sz="1575" b="1" dirty="0"/>
          </a:p>
        </p:txBody>
      </p:sp>
      <p:sp>
        <p:nvSpPr>
          <p:cNvPr id="18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5400000">
            <a:off x="576262" y="1116806"/>
            <a:ext cx="109538" cy="528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8613" y="4266010"/>
            <a:ext cx="2562225" cy="13097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644" y="0"/>
            <a:ext cx="5517356" cy="38301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10" y="3752490"/>
            <a:ext cx="5525689" cy="310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5190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err="1" smtClean="0"/>
              <a:t>Vikao</a:t>
            </a:r>
            <a:r>
              <a:rPr lang="en-US" dirty="0" smtClean="0"/>
              <a:t> </a:t>
            </a:r>
            <a:r>
              <a:rPr lang="en-US" dirty="0" err="1" smtClean="0"/>
              <a:t>vya</a:t>
            </a:r>
            <a:r>
              <a:rPr lang="en-US" dirty="0" smtClean="0"/>
              <a:t> </a:t>
            </a:r>
            <a:r>
              <a:rPr lang="en-US" dirty="0" err="1" smtClean="0"/>
              <a:t>mapitio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programu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00200"/>
            <a:ext cx="6478437" cy="5257800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6478438" y="2242810"/>
            <a:ext cx="2665562" cy="274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 err="1" smtClean="0"/>
              <a:t>Vikao</a:t>
            </a:r>
            <a:r>
              <a:rPr lang="en-US" sz="2800" dirty="0" smtClean="0"/>
              <a:t> </a:t>
            </a:r>
            <a:r>
              <a:rPr lang="en-US" sz="2800" dirty="0" err="1" smtClean="0"/>
              <a:t>vya</a:t>
            </a:r>
            <a:r>
              <a:rPr lang="en-US" sz="2800" dirty="0" smtClean="0"/>
              <a:t> </a:t>
            </a:r>
            <a:r>
              <a:rPr lang="en-US" sz="2800" dirty="0" err="1" smtClean="0"/>
              <a:t>mapitio</a:t>
            </a:r>
            <a:r>
              <a:rPr lang="en-US" sz="2800" dirty="0" smtClean="0"/>
              <a:t> </a:t>
            </a:r>
            <a:r>
              <a:rPr lang="en-US" sz="2800" dirty="0" err="1" smtClean="0"/>
              <a:t>ya</a:t>
            </a:r>
            <a:r>
              <a:rPr lang="en-US" sz="2800" dirty="0" smtClean="0"/>
              <a:t> utekelezaji </a:t>
            </a:r>
            <a:r>
              <a:rPr lang="en-US" sz="2800" dirty="0" err="1" smtClean="0"/>
              <a:t>wa</a:t>
            </a:r>
            <a:r>
              <a:rPr lang="en-US" sz="2800" dirty="0" smtClean="0"/>
              <a:t> </a:t>
            </a:r>
            <a:r>
              <a:rPr lang="en-US" sz="2800" dirty="0" err="1" smtClean="0"/>
              <a:t>programu</a:t>
            </a:r>
            <a:r>
              <a:rPr lang="en-US" sz="2800" dirty="0" smtClean="0"/>
              <a:t> </a:t>
            </a:r>
            <a:r>
              <a:rPr lang="en-US" sz="2800" dirty="0" err="1" smtClean="0"/>
              <a:t>ngazi</a:t>
            </a:r>
            <a:r>
              <a:rPr lang="en-US" sz="2800" dirty="0" smtClean="0"/>
              <a:t> </a:t>
            </a:r>
            <a:r>
              <a:rPr lang="en-US" sz="2800" dirty="0" err="1" smtClean="0"/>
              <a:t>ya</a:t>
            </a:r>
            <a:r>
              <a:rPr lang="en-US" sz="2800" dirty="0" smtClean="0"/>
              <a:t> </a:t>
            </a:r>
            <a:r>
              <a:rPr lang="en-US" sz="2800" dirty="0" err="1" smtClean="0"/>
              <a:t>kitaifa</a:t>
            </a:r>
            <a:r>
              <a:rPr lang="en-US" sz="2800" dirty="0" smtClean="0"/>
              <a:t>  </a:t>
            </a:r>
            <a:endParaRPr lang="en-US" sz="2800" dirty="0"/>
          </a:p>
        </p:txBody>
      </p:sp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786252" y="60385"/>
            <a:ext cx="1225983" cy="7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58722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Vikao</a:t>
            </a:r>
            <a:r>
              <a:rPr lang="en-US" dirty="0" smtClean="0"/>
              <a:t> </a:t>
            </a:r>
            <a:r>
              <a:rPr lang="en-US" dirty="0" err="1" smtClean="0"/>
              <a:t>ngazi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Mikoa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0" r="7401"/>
          <a:stretch/>
        </p:blipFill>
        <p:spPr>
          <a:xfrm>
            <a:off x="0" y="1712342"/>
            <a:ext cx="4856673" cy="452596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8" r="30989"/>
          <a:stretch/>
        </p:blipFill>
        <p:spPr>
          <a:xfrm>
            <a:off x="4856673" y="1712342"/>
            <a:ext cx="428732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92733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="" xmlns:a16="http://schemas.microsoft.com/office/drawing/2014/main" id="{3A08C702-C80D-C71B-D8EB-C0D4142F5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99CB38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Kama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tukibadili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mwanzo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hadithi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tunauwezo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kubadilisha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hadithi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51C3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yote!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69343" y="1639020"/>
            <a:ext cx="7781026" cy="489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A281261F-9678-4C7E-AE71-80D0D7DCA8DB}"/>
              </a:ext>
            </a:extLst>
          </p:cNvPr>
          <p:cNvSpPr txBox="1">
            <a:spLocks/>
          </p:cNvSpPr>
          <p:nvPr/>
        </p:nvSpPr>
        <p:spPr bwMode="auto">
          <a:xfrm>
            <a:off x="1427967" y="478630"/>
            <a:ext cx="5760233" cy="90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ndar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Sera </a:t>
            </a:r>
            <a:r>
              <a:rPr lang="en-US" sz="4000" b="1" dirty="0" err="1">
                <a:solidFill>
                  <a:schemeClr val="accent3">
                    <a:lumMod val="75000"/>
                  </a:schemeClr>
                </a:solidFill>
              </a:rPr>
              <a:t>na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3">
                    <a:lumMod val="75000"/>
                  </a:schemeClr>
                </a:solidFill>
              </a:rPr>
              <a:t>Miongozo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3">
                    <a:lumMod val="75000"/>
                  </a:schemeClr>
                </a:solidFill>
              </a:rPr>
              <a:t>iliyopo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3">
                    <a:lumMod val="75000"/>
                  </a:schemeClr>
                </a:solidFill>
              </a:rPr>
              <a:t>inayolenga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3">
                    <a:lumMod val="75000"/>
                  </a:schemeClr>
                </a:solidFill>
              </a:rPr>
              <a:t>huduma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</a:rPr>
              <a:t> za MMMAM</a:t>
            </a:r>
            <a:endParaRPr lang="en-GB" sz="4000" b="1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="" xmlns:a16="http://schemas.microsoft.com/office/drawing/2014/main" id="{20541C72-C5C2-4C7D-AFB7-5ECAC08B4B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217258" y="1877185"/>
            <a:ext cx="48044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A81658F-C4B2-459E-BF9B-5DF3172B3E04}"/>
              </a:ext>
            </a:extLst>
          </p:cNvPr>
          <p:cNvSpPr txBox="1"/>
          <p:nvPr/>
        </p:nvSpPr>
        <p:spPr>
          <a:xfrm rot="21134563">
            <a:off x="326384" y="1690135"/>
            <a:ext cx="4556502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GB" dirty="0" err="1"/>
              <a:t>Mpango</a:t>
            </a:r>
            <a:r>
              <a:rPr lang="en-GB" dirty="0"/>
              <a:t> </a:t>
            </a:r>
            <a:r>
              <a:rPr lang="en-GB" dirty="0" err="1"/>
              <a:t>mkakati</a:t>
            </a:r>
            <a:r>
              <a:rPr lang="en-GB" dirty="0"/>
              <a:t> </a:t>
            </a:r>
            <a:r>
              <a:rPr lang="en-GB" dirty="0" err="1"/>
              <a:t>wa</a:t>
            </a:r>
            <a:r>
              <a:rPr lang="en-GB" dirty="0"/>
              <a:t> </a:t>
            </a:r>
            <a:r>
              <a:rPr lang="en-GB" dirty="0" err="1"/>
              <a:t>kuboresha</a:t>
            </a:r>
            <a:r>
              <a:rPr lang="en-GB" dirty="0"/>
              <a:t> </a:t>
            </a:r>
            <a:r>
              <a:rPr lang="en-GB" dirty="0" err="1"/>
              <a:t>huduma</a:t>
            </a:r>
            <a:r>
              <a:rPr lang="en-GB" dirty="0"/>
              <a:t> </a:t>
            </a:r>
            <a:r>
              <a:rPr lang="en-GB" dirty="0" err="1"/>
              <a:t>za</a:t>
            </a:r>
            <a:r>
              <a:rPr lang="en-GB" dirty="0"/>
              <a:t> </a:t>
            </a:r>
            <a:r>
              <a:rPr lang="en-GB" dirty="0" err="1"/>
              <a:t>afya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</a:t>
            </a:r>
            <a:r>
              <a:rPr lang="en-GB" dirty="0" err="1"/>
              <a:t>uzazi</a:t>
            </a:r>
            <a:r>
              <a:rPr lang="en-GB" dirty="0"/>
              <a:t>, mama, </a:t>
            </a:r>
            <a:r>
              <a:rPr lang="en-GB" dirty="0" err="1"/>
              <a:t>watoto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vijana</a:t>
            </a:r>
            <a:r>
              <a:rPr lang="en-GB" dirty="0"/>
              <a:t> </a:t>
            </a:r>
            <a:r>
              <a:rPr lang="en-GB" dirty="0" err="1"/>
              <a:t>nchini</a:t>
            </a:r>
            <a:r>
              <a:rPr lang="en-GB" dirty="0"/>
              <a:t> (2016-2020)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7CCFD81-4DBA-432E-86C1-09134DC583E3}"/>
              </a:ext>
            </a:extLst>
          </p:cNvPr>
          <p:cNvSpPr/>
          <p:nvPr/>
        </p:nvSpPr>
        <p:spPr>
          <a:xfrm rot="20978315">
            <a:off x="515819" y="4155379"/>
            <a:ext cx="368562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en-US" dirty="0"/>
              <a:t>Sera ya Elimu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Mafunzo</a:t>
            </a:r>
            <a:r>
              <a:rPr lang="en-US" dirty="0"/>
              <a:t> (2014</a:t>
            </a:r>
            <a:r>
              <a:rPr lang="en-US" b="1" dirty="0"/>
              <a:t>) 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406CE7A-8989-4A6F-867D-D45CF236457E}"/>
              </a:ext>
            </a:extLst>
          </p:cNvPr>
          <p:cNvSpPr/>
          <p:nvPr/>
        </p:nvSpPr>
        <p:spPr>
          <a:xfrm>
            <a:off x="426008" y="2898887"/>
            <a:ext cx="3052168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GB" dirty="0" err="1"/>
              <a:t>Kanuni</a:t>
            </a:r>
            <a:r>
              <a:rPr lang="en-GB" dirty="0"/>
              <a:t> </a:t>
            </a:r>
            <a:r>
              <a:rPr lang="en-GB" dirty="0" err="1"/>
              <a:t>za</a:t>
            </a:r>
            <a:r>
              <a:rPr lang="en-GB" dirty="0"/>
              <a:t> </a:t>
            </a:r>
            <a:r>
              <a:rPr lang="en-GB" dirty="0" err="1"/>
              <a:t>vituo</a:t>
            </a:r>
            <a:r>
              <a:rPr lang="en-GB" dirty="0"/>
              <a:t> </a:t>
            </a:r>
            <a:r>
              <a:rPr lang="en-GB" dirty="0" err="1"/>
              <a:t>vya</a:t>
            </a:r>
            <a:r>
              <a:rPr lang="en-GB" dirty="0"/>
              <a:t> </a:t>
            </a:r>
            <a:r>
              <a:rPr lang="en-GB" dirty="0" err="1"/>
              <a:t>kulelea</a:t>
            </a:r>
            <a:r>
              <a:rPr lang="en-GB" dirty="0"/>
              <a:t> </a:t>
            </a:r>
            <a:r>
              <a:rPr lang="en-GB" dirty="0" err="1"/>
              <a:t>watoto</a:t>
            </a:r>
            <a:r>
              <a:rPr lang="en-GB" dirty="0"/>
              <a:t> </a:t>
            </a:r>
            <a:r>
              <a:rPr lang="en-GB" dirty="0" err="1"/>
              <a:t>mchana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watoto</a:t>
            </a:r>
            <a:r>
              <a:rPr lang="en-GB" dirty="0"/>
              <a:t> </a:t>
            </a:r>
            <a:r>
              <a:rPr lang="en-GB" dirty="0" err="1"/>
              <a:t>wachanga</a:t>
            </a:r>
            <a:r>
              <a:rPr lang="en-GB" dirty="0"/>
              <a:t>  2012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05F1EE8-E5C0-4705-A24F-93D2DA75AEAB}"/>
              </a:ext>
            </a:extLst>
          </p:cNvPr>
          <p:cNvSpPr/>
          <p:nvPr/>
        </p:nvSpPr>
        <p:spPr>
          <a:xfrm rot="20745426">
            <a:off x="879195" y="4791310"/>
            <a:ext cx="322664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Mtaa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Elimu ya </a:t>
            </a:r>
            <a:r>
              <a:rPr lang="en-US" dirty="0" err="1"/>
              <a:t>Awali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Machapisho</a:t>
            </a:r>
            <a:r>
              <a:rPr lang="en-US" dirty="0"/>
              <a:t> </a:t>
            </a:r>
            <a:r>
              <a:rPr lang="en-US" dirty="0" err="1"/>
              <a:t>yake</a:t>
            </a:r>
            <a:r>
              <a:rPr lang="en-US" dirty="0"/>
              <a:t>(2016</a:t>
            </a:r>
            <a:r>
              <a:rPr lang="en-US" b="1" dirty="0"/>
              <a:t>)</a:t>
            </a:r>
            <a:r>
              <a:rPr lang="en-US" dirty="0"/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DF38A09-3AB8-454B-8B68-6DF73AB54FA1}"/>
              </a:ext>
            </a:extLst>
          </p:cNvPr>
          <p:cNvSpPr/>
          <p:nvPr/>
        </p:nvSpPr>
        <p:spPr>
          <a:xfrm rot="2689468">
            <a:off x="-290410" y="4202359"/>
            <a:ext cx="3535872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dirty="0" err="1"/>
              <a:t>Mpango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Maendeleo</a:t>
            </a:r>
            <a:r>
              <a:rPr lang="en-US" dirty="0"/>
              <a:t> ya Elimu ya Msingi </a:t>
            </a:r>
            <a:r>
              <a:rPr lang="en-US" dirty="0" err="1"/>
              <a:t>wa</a:t>
            </a:r>
            <a:r>
              <a:rPr lang="en-US" dirty="0"/>
              <a:t> I,II </a:t>
            </a:r>
            <a:r>
              <a:rPr lang="en-US" dirty="0" err="1"/>
              <a:t>na</a:t>
            </a:r>
            <a:r>
              <a:rPr lang="en-US" dirty="0"/>
              <a:t> III (2007-2015) 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126F4C7-7FFA-45D2-A11B-1629D8C1FA4D}"/>
              </a:ext>
            </a:extLst>
          </p:cNvPr>
          <p:cNvSpPr/>
          <p:nvPr/>
        </p:nvSpPr>
        <p:spPr>
          <a:xfrm>
            <a:off x="3346966" y="6407493"/>
            <a:ext cx="4471289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en-US" dirty="0"/>
              <a:t>Sera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Kitaifa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watu</a:t>
            </a:r>
            <a:r>
              <a:rPr lang="en-US" dirty="0"/>
              <a:t> </a:t>
            </a:r>
            <a:r>
              <a:rPr lang="en-US" dirty="0" err="1"/>
              <a:t>wenye</a:t>
            </a:r>
            <a:r>
              <a:rPr lang="en-US" dirty="0"/>
              <a:t> </a:t>
            </a:r>
            <a:r>
              <a:rPr lang="en-US" dirty="0" err="1"/>
              <a:t>ulemavu</a:t>
            </a:r>
            <a:r>
              <a:rPr lang="en-US" dirty="0"/>
              <a:t> (2004)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303F6D4-FB86-4DD1-989E-0576EE25100B}"/>
              </a:ext>
            </a:extLst>
          </p:cNvPr>
          <p:cNvSpPr/>
          <p:nvPr/>
        </p:nvSpPr>
        <p:spPr>
          <a:xfrm>
            <a:off x="4085813" y="5815407"/>
            <a:ext cx="480248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Mpango</a:t>
            </a:r>
            <a:r>
              <a:rPr lang="en-US" dirty="0"/>
              <a:t> </a:t>
            </a:r>
            <a:r>
              <a:rPr lang="en-US" dirty="0" err="1"/>
              <a:t>Kazi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Taifa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Kutokomeza</a:t>
            </a:r>
            <a:r>
              <a:rPr lang="en-US" dirty="0"/>
              <a:t> </a:t>
            </a:r>
            <a:r>
              <a:rPr lang="en-US" dirty="0" err="1"/>
              <a:t>Ukatili</a:t>
            </a:r>
            <a:r>
              <a:rPr lang="en-US" dirty="0"/>
              <a:t> </a:t>
            </a:r>
            <a:r>
              <a:rPr lang="en-US" dirty="0" err="1"/>
              <a:t>Dhidi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Wanawake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Watoto</a:t>
            </a:r>
            <a:r>
              <a:rPr lang="en-US" dirty="0"/>
              <a:t> (2017 – 22) 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F1233F0-A320-47DD-8156-80EC41882E2D}"/>
              </a:ext>
            </a:extLst>
          </p:cNvPr>
          <p:cNvSpPr txBox="1"/>
          <p:nvPr/>
        </p:nvSpPr>
        <p:spPr>
          <a:xfrm>
            <a:off x="6054265" y="5455307"/>
            <a:ext cx="2957973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GB" dirty="0" err="1"/>
              <a:t>Sheria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</a:t>
            </a:r>
            <a:r>
              <a:rPr lang="en-GB" dirty="0" err="1"/>
              <a:t>Mtoto</a:t>
            </a:r>
            <a:r>
              <a:rPr lang="en-GB" dirty="0"/>
              <a:t> 2009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44B4C1FA-FC1A-4AE5-99C4-FC0E29C38647}"/>
              </a:ext>
            </a:extLst>
          </p:cNvPr>
          <p:cNvSpPr/>
          <p:nvPr/>
        </p:nvSpPr>
        <p:spPr>
          <a:xfrm>
            <a:off x="5572588" y="3662420"/>
            <a:ext cx="1776763" cy="1231106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/>
            <a:r>
              <a:rPr lang="en-US" sz="1400" b="1" dirty="0" err="1"/>
              <a:t>Mwongozo</a:t>
            </a:r>
            <a:r>
              <a:rPr lang="en-US" sz="1400" b="1" dirty="0"/>
              <a:t> </a:t>
            </a:r>
            <a:r>
              <a:rPr lang="en-US" sz="1400" b="1" dirty="0" err="1"/>
              <a:t>Taifa</a:t>
            </a:r>
            <a:r>
              <a:rPr lang="en-US" sz="1400" b="1" dirty="0"/>
              <a:t> </a:t>
            </a:r>
            <a:r>
              <a:rPr lang="en-US" sz="1400" b="1" dirty="0" err="1"/>
              <a:t>wa</a:t>
            </a:r>
            <a:r>
              <a:rPr lang="en-US" sz="1400" b="1" dirty="0"/>
              <a:t> </a:t>
            </a:r>
            <a:r>
              <a:rPr lang="en-US" sz="1400" b="1" dirty="0" err="1"/>
              <a:t>Maji</a:t>
            </a:r>
            <a:r>
              <a:rPr lang="en-US" sz="1400" b="1" dirty="0"/>
              <a:t>, </a:t>
            </a:r>
            <a:r>
              <a:rPr lang="en-US" sz="1400" b="1" dirty="0" err="1"/>
              <a:t>Afya</a:t>
            </a:r>
            <a:r>
              <a:rPr lang="en-US" sz="1400" b="1" dirty="0"/>
              <a:t> </a:t>
            </a:r>
            <a:r>
              <a:rPr lang="en-US" sz="1400" b="1" dirty="0" err="1"/>
              <a:t>na</a:t>
            </a:r>
            <a:r>
              <a:rPr lang="en-US" sz="1400" b="1" dirty="0"/>
              <a:t> </a:t>
            </a:r>
            <a:r>
              <a:rPr lang="en-US" sz="1400" b="1" dirty="0" err="1"/>
              <a:t>usafi</a:t>
            </a:r>
            <a:r>
              <a:rPr lang="en-US" sz="1400" b="1" dirty="0"/>
              <a:t> </a:t>
            </a:r>
            <a:r>
              <a:rPr lang="en-US" sz="1400" b="1" dirty="0" err="1"/>
              <a:t>wa</a:t>
            </a:r>
            <a:r>
              <a:rPr lang="en-US" sz="1400" b="1" dirty="0"/>
              <a:t> </a:t>
            </a:r>
            <a:r>
              <a:rPr lang="en-US" sz="1400" b="1" dirty="0" err="1"/>
              <a:t>mazingira</a:t>
            </a:r>
            <a:r>
              <a:rPr lang="en-US" sz="1400" b="1" dirty="0"/>
              <a:t> </a:t>
            </a:r>
            <a:r>
              <a:rPr lang="en-US" sz="1400" b="1" dirty="0" err="1"/>
              <a:t>Mashuleni</a:t>
            </a:r>
            <a:r>
              <a:rPr lang="en-US" sz="1400" b="1" dirty="0"/>
              <a:t> 2016</a:t>
            </a:r>
            <a:endParaRPr lang="en-GB" sz="1400" b="1" dirty="0"/>
          </a:p>
          <a:p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EF623A8F-A237-40C8-B0A3-F6A66D89FB4A}"/>
              </a:ext>
            </a:extLst>
          </p:cNvPr>
          <p:cNvSpPr/>
          <p:nvPr/>
        </p:nvSpPr>
        <p:spPr>
          <a:xfrm rot="20723040">
            <a:off x="5678349" y="4731164"/>
            <a:ext cx="343976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b="1" dirty="0"/>
              <a:t>Sera </a:t>
            </a:r>
            <a:r>
              <a:rPr lang="en-US" b="1" dirty="0" err="1"/>
              <a:t>ya</a:t>
            </a:r>
            <a:r>
              <a:rPr lang="en-US" b="1" dirty="0"/>
              <a:t> </a:t>
            </a:r>
            <a:r>
              <a:rPr lang="en-US" b="1" dirty="0" err="1"/>
              <a:t>Maendeleo</a:t>
            </a:r>
            <a:r>
              <a:rPr lang="en-US" b="1" dirty="0"/>
              <a:t> </a:t>
            </a:r>
            <a:r>
              <a:rPr lang="en-US" b="1" dirty="0" err="1"/>
              <a:t>ya</a:t>
            </a:r>
            <a:r>
              <a:rPr lang="en-US" b="1" dirty="0"/>
              <a:t> </a:t>
            </a:r>
            <a:r>
              <a:rPr lang="en-US" b="1" dirty="0" err="1"/>
              <a:t>Mtoto</a:t>
            </a:r>
            <a:r>
              <a:rPr lang="en-US" b="1" dirty="0"/>
              <a:t> (2008</a:t>
            </a:r>
            <a:r>
              <a:rPr lang="en-US" dirty="0"/>
              <a:t>)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56F94C2-0E58-4D8A-A57C-0D2593162AFC}"/>
              </a:ext>
            </a:extLst>
          </p:cNvPr>
          <p:cNvSpPr/>
          <p:nvPr/>
        </p:nvSpPr>
        <p:spPr>
          <a:xfrm>
            <a:off x="4114328" y="4804566"/>
            <a:ext cx="3902657" cy="646331"/>
          </a:xfrm>
          <a:prstGeom prst="rect">
            <a:avLst/>
          </a:prstGeom>
          <a:solidFill>
            <a:srgbClr val="FCD596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dirty="0" err="1"/>
              <a:t>Mwongozo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Kitaifa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Lishe</a:t>
            </a:r>
            <a:r>
              <a:rPr lang="en-US" dirty="0"/>
              <a:t> </a:t>
            </a:r>
            <a:r>
              <a:rPr lang="en-US" dirty="0" err="1"/>
              <a:t>kwa</a:t>
            </a:r>
            <a:r>
              <a:rPr lang="en-US" dirty="0"/>
              <a:t> </a:t>
            </a:r>
            <a:r>
              <a:rPr lang="en-US" dirty="0" err="1"/>
              <a:t>watoto</a:t>
            </a:r>
            <a:r>
              <a:rPr lang="en-US" dirty="0"/>
              <a:t> </a:t>
            </a:r>
            <a:r>
              <a:rPr lang="en-US" dirty="0" err="1"/>
              <a:t>Wadogo</a:t>
            </a:r>
            <a:r>
              <a:rPr lang="en-US" dirty="0"/>
              <a:t> (2013)</a:t>
            </a:r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98EFE7C-2FED-4CC4-B21F-9879B7EB1E8E}"/>
              </a:ext>
            </a:extLst>
          </p:cNvPr>
          <p:cNvSpPr txBox="1"/>
          <p:nvPr/>
        </p:nvSpPr>
        <p:spPr>
          <a:xfrm rot="20748823">
            <a:off x="4883136" y="2494941"/>
            <a:ext cx="3491637" cy="646331"/>
          </a:xfrm>
          <a:prstGeom prst="rect">
            <a:avLst/>
          </a:prstGeom>
          <a:solidFill>
            <a:srgbClr val="FCD596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Mpango</a:t>
            </a:r>
            <a:r>
              <a:rPr lang="en-US" dirty="0"/>
              <a:t> </a:t>
            </a:r>
            <a:r>
              <a:rPr lang="en-US" dirty="0" err="1"/>
              <a:t>Mkakati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kitaifa</a:t>
            </a:r>
            <a:r>
              <a:rPr lang="en-US" dirty="0"/>
              <a:t> </a:t>
            </a:r>
            <a:r>
              <a:rPr lang="en-US" dirty="0" err="1"/>
              <a:t>wa</a:t>
            </a:r>
            <a:r>
              <a:rPr lang="en-US" dirty="0"/>
              <a:t> </a:t>
            </a:r>
            <a:r>
              <a:rPr lang="en-US" dirty="0" err="1"/>
              <a:t>lIshe</a:t>
            </a:r>
            <a:r>
              <a:rPr lang="en-US" dirty="0"/>
              <a:t>  (2011-2016)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A9D333D-C04A-4113-9600-B57D18D36506}"/>
              </a:ext>
            </a:extLst>
          </p:cNvPr>
          <p:cNvSpPr txBox="1"/>
          <p:nvPr/>
        </p:nvSpPr>
        <p:spPr>
          <a:xfrm>
            <a:off x="5015928" y="1853980"/>
            <a:ext cx="387237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fr-FR" dirty="0" err="1"/>
              <a:t>Mpango</a:t>
            </a:r>
            <a:r>
              <a:rPr lang="fr-FR" dirty="0"/>
              <a:t> </a:t>
            </a:r>
            <a:r>
              <a:rPr lang="fr-FR" dirty="0" err="1"/>
              <a:t>Jumuishi</a:t>
            </a:r>
            <a:r>
              <a:rPr lang="fr-FR" dirty="0"/>
              <a:t> </a:t>
            </a:r>
            <a:r>
              <a:rPr lang="fr-FR" dirty="0" err="1"/>
              <a:t>wa</a:t>
            </a:r>
            <a:r>
              <a:rPr lang="fr-FR" dirty="0"/>
              <a:t> Taifa </a:t>
            </a:r>
            <a:r>
              <a:rPr lang="fr-FR" dirty="0" err="1"/>
              <a:t>wa</a:t>
            </a:r>
            <a:r>
              <a:rPr lang="fr-FR" dirty="0"/>
              <a:t> </a:t>
            </a:r>
            <a:r>
              <a:rPr lang="fr-FR" dirty="0" err="1"/>
              <a:t>Lishe</a:t>
            </a:r>
            <a:r>
              <a:rPr lang="fr-FR" dirty="0"/>
              <a:t> (2021-2026)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69D15FE-293B-4296-A0D1-D74272DD9236}"/>
              </a:ext>
            </a:extLst>
          </p:cNvPr>
          <p:cNvSpPr txBox="1"/>
          <p:nvPr/>
        </p:nvSpPr>
        <p:spPr>
          <a:xfrm>
            <a:off x="5714959" y="3198550"/>
            <a:ext cx="3224257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err="1"/>
              <a:t>Mwongozo</a:t>
            </a:r>
            <a:r>
              <a:rPr lang="en-GB" dirty="0"/>
              <a:t> </a:t>
            </a:r>
            <a:r>
              <a:rPr lang="en-GB" dirty="0" err="1"/>
              <a:t>wa</a:t>
            </a:r>
            <a:r>
              <a:rPr lang="en-GB" dirty="0"/>
              <a:t> </a:t>
            </a:r>
            <a:r>
              <a:rPr lang="en-GB" dirty="0" err="1"/>
              <a:t>Kitaifa</a:t>
            </a:r>
            <a:r>
              <a:rPr lang="en-GB" dirty="0"/>
              <a:t> </a:t>
            </a:r>
            <a:r>
              <a:rPr lang="en-GB" dirty="0" err="1"/>
              <a:t>wa</a:t>
            </a:r>
            <a:r>
              <a:rPr lang="en-GB" dirty="0"/>
              <a:t> </a:t>
            </a:r>
            <a:r>
              <a:rPr lang="en-GB" dirty="0" err="1"/>
              <a:t>Huduma</a:t>
            </a:r>
            <a:r>
              <a:rPr lang="en-GB" dirty="0"/>
              <a:t> ya Chakula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Lishe</a:t>
            </a:r>
            <a:r>
              <a:rPr lang="en-GB" dirty="0"/>
              <a:t> </a:t>
            </a:r>
            <a:r>
              <a:rPr lang="en-GB" dirty="0" err="1"/>
              <a:t>Shuleni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9638592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1F9D685-D2B6-43BF-9354-1E28A217A6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0" y="1628775"/>
            <a:ext cx="9075679" cy="50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9701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119064" y="2794534"/>
            <a:ext cx="4009592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200" b="1" dirty="0"/>
          </a:p>
          <a:p>
            <a:pPr>
              <a:defRPr/>
            </a:pPr>
            <a:r>
              <a:rPr lang="en-GB" sz="3200" b="1" dirty="0"/>
              <a:t> PJT-MMMAM </a:t>
            </a:r>
            <a:r>
              <a:rPr lang="en-GB" sz="3200" b="1" dirty="0" err="1"/>
              <a:t>inalenga</a:t>
            </a:r>
            <a:r>
              <a:rPr lang="en-GB" sz="3200" b="1" dirty="0"/>
              <a:t>;</a:t>
            </a:r>
            <a:endParaRPr lang="x-none" sz="3200" dirty="0"/>
          </a:p>
          <a:p>
            <a:pPr algn="ctr">
              <a:defRPr/>
            </a:pP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4128656" y="2105891"/>
            <a:ext cx="48962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/>
              <a:t> </a:t>
            </a:r>
            <a:r>
              <a:rPr lang="en-GB" sz="2400" dirty="0" err="1"/>
              <a:t>Kutoa</a:t>
            </a:r>
            <a:r>
              <a:rPr lang="en-GB" sz="2400" dirty="0"/>
              <a:t> </a:t>
            </a:r>
            <a:r>
              <a:rPr lang="en-GB" sz="2400" dirty="0" err="1"/>
              <a:t>huduma</a:t>
            </a:r>
            <a:r>
              <a:rPr lang="en-GB" sz="2400" dirty="0"/>
              <a:t> za Afya, </a:t>
            </a:r>
            <a:r>
              <a:rPr lang="en-GB" sz="2400" dirty="0" err="1"/>
              <a:t>Lishe</a:t>
            </a:r>
            <a:r>
              <a:rPr lang="en-GB" sz="2400" dirty="0"/>
              <a:t>, </a:t>
            </a:r>
            <a:r>
              <a:rPr lang="en-GB" sz="2400" dirty="0" err="1"/>
              <a:t>Malezi</a:t>
            </a:r>
            <a:r>
              <a:rPr lang="en-GB" sz="2400" dirty="0"/>
              <a:t> </a:t>
            </a:r>
            <a:r>
              <a:rPr lang="en-GB" sz="2400" dirty="0" err="1"/>
              <a:t>yenye</a:t>
            </a:r>
            <a:r>
              <a:rPr lang="en-GB" sz="2400" dirty="0"/>
              <a:t> </a:t>
            </a:r>
            <a:r>
              <a:rPr lang="en-GB" sz="2400" dirty="0" err="1"/>
              <a:t>Mwitikio</a:t>
            </a:r>
            <a:r>
              <a:rPr lang="en-GB" sz="2400" dirty="0"/>
              <a:t>, </a:t>
            </a:r>
            <a:r>
              <a:rPr lang="en-GB" sz="2400" dirty="0" err="1"/>
              <a:t>ujifunzaji</a:t>
            </a:r>
            <a:r>
              <a:rPr lang="en-GB" sz="2400" dirty="0"/>
              <a:t> </a:t>
            </a:r>
            <a:r>
              <a:rPr lang="en-GB" sz="2400" dirty="0" err="1"/>
              <a:t>wa</a:t>
            </a:r>
            <a:r>
              <a:rPr lang="en-GB" sz="2400" dirty="0"/>
              <a:t> </a:t>
            </a:r>
            <a:r>
              <a:rPr lang="en-GB" sz="2400" dirty="0" err="1"/>
              <a:t>Awali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Ulinzi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Usalama</a:t>
            </a:r>
            <a:r>
              <a:rPr lang="en-GB" sz="2400" dirty="0"/>
              <a:t> </a:t>
            </a:r>
            <a:r>
              <a:rPr lang="en-GB" sz="2400" dirty="0" err="1"/>
              <a:t>kwa</a:t>
            </a:r>
            <a:r>
              <a:rPr lang="en-GB" sz="2400" dirty="0"/>
              <a:t> </a:t>
            </a:r>
            <a:r>
              <a:rPr lang="en-GB" sz="2400" dirty="0" err="1"/>
              <a:t>watoto</a:t>
            </a:r>
            <a:r>
              <a:rPr lang="en-GB" sz="2400" dirty="0"/>
              <a:t> </a:t>
            </a:r>
            <a:r>
              <a:rPr lang="en-GB" sz="2400" dirty="0" err="1"/>
              <a:t>wa</a:t>
            </a:r>
            <a:r>
              <a:rPr lang="en-GB" sz="2400" dirty="0"/>
              <a:t> </a:t>
            </a:r>
            <a:r>
              <a:rPr lang="en-GB" sz="2400" dirty="0" err="1"/>
              <a:t>miaka</a:t>
            </a:r>
            <a:r>
              <a:rPr lang="en-GB" sz="2400" dirty="0"/>
              <a:t> 0 </a:t>
            </a:r>
            <a:r>
              <a:rPr lang="en-GB" sz="2400" dirty="0" err="1"/>
              <a:t>hadi</a:t>
            </a:r>
            <a:r>
              <a:rPr lang="en-GB" sz="2400" dirty="0"/>
              <a:t> 8.</a:t>
            </a:r>
          </a:p>
          <a:p>
            <a:endParaRPr lang="en-GB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400" dirty="0" err="1"/>
              <a:t>Kuimarisha</a:t>
            </a:r>
            <a:r>
              <a:rPr lang="en-GB" sz="2400" dirty="0"/>
              <a:t> </a:t>
            </a:r>
            <a:r>
              <a:rPr lang="en-GB" sz="2400" dirty="0" err="1"/>
              <a:t>ushirikiano</a:t>
            </a:r>
            <a:r>
              <a:rPr lang="en-GB" sz="2400" dirty="0"/>
              <a:t> </a:t>
            </a:r>
            <a:r>
              <a:rPr lang="en-GB" sz="2400" dirty="0" err="1"/>
              <a:t>wa</a:t>
            </a:r>
            <a:r>
              <a:rPr lang="en-GB" sz="2400" dirty="0"/>
              <a:t> </a:t>
            </a:r>
            <a:r>
              <a:rPr lang="en-GB" sz="2400" dirty="0" err="1"/>
              <a:t>wadau</a:t>
            </a:r>
            <a:r>
              <a:rPr lang="en-GB" sz="2400" dirty="0"/>
              <a:t> </a:t>
            </a:r>
            <a:r>
              <a:rPr lang="en-GB" sz="2400" dirty="0" err="1"/>
              <a:t>wa</a:t>
            </a:r>
            <a:r>
              <a:rPr lang="en-GB" sz="2400" dirty="0"/>
              <a:t> </a:t>
            </a:r>
            <a:r>
              <a:rPr lang="en-GB" sz="2400" dirty="0" err="1"/>
              <a:t>sekta</a:t>
            </a:r>
            <a:r>
              <a:rPr lang="en-GB" sz="2400" dirty="0"/>
              <a:t> </a:t>
            </a:r>
            <a:r>
              <a:rPr lang="en-GB" sz="2400" dirty="0" err="1"/>
              <a:t>mbalimbali</a:t>
            </a:r>
            <a:r>
              <a:rPr lang="en-GB" sz="2400" dirty="0"/>
              <a:t> </a:t>
            </a:r>
            <a:r>
              <a:rPr lang="en-GB" sz="2400" dirty="0" err="1"/>
              <a:t>katika</a:t>
            </a:r>
            <a:r>
              <a:rPr lang="en-GB" sz="2400" dirty="0"/>
              <a:t> </a:t>
            </a:r>
            <a:r>
              <a:rPr lang="en-GB" sz="2400" dirty="0" err="1"/>
              <a:t>huduma</a:t>
            </a:r>
            <a:r>
              <a:rPr lang="en-GB" sz="2400" dirty="0"/>
              <a:t> za MMMAM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371022035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0" y="2794534"/>
            <a:ext cx="3574473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4115959" y="2895600"/>
            <a:ext cx="489627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SURA YA 1: UTANGULIZI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SURA YA 2: UCHAMBUZI WA HALI NA MKATABA WA KIMKAKATI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SURA YA 3: MFUMO WA DHANA KWA MMMAM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2000" dirty="0"/>
          </a:p>
          <a:p>
            <a:pPr marL="1041400" indent="-342900">
              <a:buFont typeface="Wingdings" panose="05000000000000000000" pitchFamily="2" charset="2"/>
              <a:buChar char="§"/>
            </a:pPr>
            <a:r>
              <a:rPr lang="en-GB" sz="2000" dirty="0"/>
              <a:t>Msingi </a:t>
            </a:r>
            <a:r>
              <a:rPr lang="en-GB" sz="2000" dirty="0" err="1"/>
              <a:t>wa</a:t>
            </a:r>
            <a:r>
              <a:rPr lang="en-GB" sz="2000" dirty="0"/>
              <a:t> </a:t>
            </a:r>
            <a:r>
              <a:rPr lang="en-GB" sz="2000" dirty="0" err="1"/>
              <a:t>dhana</a:t>
            </a:r>
            <a:endParaRPr lang="en-GB" sz="2000" dirty="0"/>
          </a:p>
          <a:p>
            <a:pPr marL="1041400" indent="-342900">
              <a:buFont typeface="Wingdings" panose="05000000000000000000" pitchFamily="2" charset="2"/>
              <a:buChar char="§"/>
            </a:pPr>
            <a:r>
              <a:rPr lang="en-GB" sz="2000" dirty="0" err="1"/>
              <a:t>Nadharia</a:t>
            </a:r>
            <a:r>
              <a:rPr lang="en-GB" sz="2000" dirty="0"/>
              <a:t> ya </a:t>
            </a:r>
            <a:r>
              <a:rPr lang="en-GB" sz="2000" dirty="0" err="1"/>
              <a:t>Mabadiliko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4051279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0" y="2794534"/>
            <a:ext cx="3574473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3463638" y="1759527"/>
            <a:ext cx="5450462" cy="4651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SURA YA 4: MATOKEO YANAYOTARAJIWA NA MIKAKATI MUHIMU</a:t>
            </a:r>
          </a:p>
          <a:p>
            <a:pPr marL="86042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Kanuni</a:t>
            </a:r>
            <a:r>
              <a:rPr lang="en-GB" sz="2000" dirty="0"/>
              <a:t> za </a:t>
            </a:r>
            <a:r>
              <a:rPr lang="en-GB" sz="2000" dirty="0" err="1"/>
              <a:t>mwongozo</a:t>
            </a:r>
            <a:endParaRPr lang="en-GB" sz="2000" dirty="0"/>
          </a:p>
          <a:p>
            <a:pPr marL="86042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Athari</a:t>
            </a:r>
            <a:r>
              <a:rPr lang="en-GB" sz="2000" dirty="0"/>
              <a:t> </a:t>
            </a:r>
            <a:r>
              <a:rPr lang="en-GB" sz="2000" dirty="0" err="1"/>
              <a:t>inayotarajiwa</a:t>
            </a:r>
            <a:r>
              <a:rPr lang="en-GB" sz="2000" dirty="0"/>
              <a:t> </a:t>
            </a:r>
            <a:r>
              <a:rPr lang="en-GB" sz="2000" dirty="0" err="1"/>
              <a:t>na</a:t>
            </a:r>
            <a:r>
              <a:rPr lang="en-GB" sz="2000" dirty="0"/>
              <a:t> </a:t>
            </a:r>
            <a:r>
              <a:rPr lang="en-GB" sz="2000" dirty="0" err="1"/>
              <a:t>malengo</a:t>
            </a:r>
            <a:endParaRPr lang="en-GB" sz="2000" dirty="0"/>
          </a:p>
          <a:p>
            <a:pPr marL="86042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Maeneo</a:t>
            </a:r>
            <a:r>
              <a:rPr lang="en-GB" sz="2000" dirty="0"/>
              <a:t> </a:t>
            </a:r>
            <a:r>
              <a:rPr lang="en-GB" sz="2000" dirty="0" err="1"/>
              <a:t>Muhimu</a:t>
            </a:r>
            <a:r>
              <a:rPr lang="en-GB" sz="2000" dirty="0"/>
              <a:t> ya </a:t>
            </a:r>
            <a:r>
              <a:rPr lang="en-GB" sz="2000" dirty="0" err="1"/>
              <a:t>Matokeo</a:t>
            </a:r>
            <a:r>
              <a:rPr lang="en-GB" sz="2000" dirty="0"/>
              <a:t> ya </a:t>
            </a:r>
            <a:r>
              <a:rPr lang="en-GB" sz="2000" dirty="0" err="1"/>
              <a:t>Kipaumbele</a:t>
            </a:r>
            <a:r>
              <a:rPr lang="en-GB" sz="2000" dirty="0"/>
              <a:t> </a:t>
            </a:r>
            <a:r>
              <a:rPr lang="en-GB" sz="2000" dirty="0" err="1"/>
              <a:t>na</a:t>
            </a:r>
            <a:r>
              <a:rPr lang="en-GB" sz="2000" dirty="0"/>
              <a:t> </a:t>
            </a:r>
            <a:r>
              <a:rPr lang="en-GB" sz="2000" dirty="0" err="1"/>
              <a:t>matokeo</a:t>
            </a:r>
            <a:r>
              <a:rPr lang="en-GB" sz="2000" dirty="0"/>
              <a:t> </a:t>
            </a:r>
            <a:r>
              <a:rPr lang="en-GB" sz="2000" dirty="0" err="1"/>
              <a:t>Yanayotarajiwa</a:t>
            </a:r>
            <a:endParaRPr lang="en-GB" sz="2000" dirty="0"/>
          </a:p>
          <a:p>
            <a:pPr marL="86042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Matokeo</a:t>
            </a:r>
            <a:r>
              <a:rPr lang="en-GB" sz="2000" dirty="0"/>
              <a:t> </a:t>
            </a:r>
            <a:r>
              <a:rPr lang="en-GB" sz="2000" dirty="0" err="1"/>
              <a:t>yanayotarajiwa</a:t>
            </a:r>
            <a:r>
              <a:rPr lang="en-GB" sz="2000" dirty="0"/>
              <a:t> </a:t>
            </a:r>
            <a:r>
              <a:rPr lang="en-GB" sz="2000" dirty="0" err="1"/>
              <a:t>kwa</a:t>
            </a:r>
            <a:r>
              <a:rPr lang="en-GB" sz="2000" dirty="0"/>
              <a:t> </a:t>
            </a:r>
            <a:r>
              <a:rPr lang="en-GB" sz="2000" dirty="0" err="1"/>
              <a:t>kila</a:t>
            </a:r>
            <a:r>
              <a:rPr lang="en-GB" sz="2000" dirty="0"/>
              <a:t> </a:t>
            </a:r>
            <a:r>
              <a:rPr lang="en-GB" sz="2000" dirty="0" err="1"/>
              <a:t>matokeo</a:t>
            </a:r>
            <a:endParaRPr lang="en-GB" sz="2000" dirty="0"/>
          </a:p>
          <a:p>
            <a:pPr marL="860425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Afua </a:t>
            </a:r>
            <a:r>
              <a:rPr lang="en-GB" sz="2000" dirty="0" err="1"/>
              <a:t>Muhimu</a:t>
            </a:r>
            <a:r>
              <a:rPr lang="en-GB" sz="2000" dirty="0"/>
              <a:t> (</a:t>
            </a:r>
            <a:r>
              <a:rPr lang="en-GB" sz="2000" dirty="0" err="1"/>
              <a:t>Shughuli</a:t>
            </a:r>
            <a:r>
              <a:rPr lang="en-GB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90554687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>
            <a:extLst>
              <a:ext uri="{FF2B5EF4-FFF2-40B4-BE49-F238E27FC236}">
                <a16:creationId xmlns="" xmlns:a16="http://schemas.microsoft.com/office/drawing/2014/main" id="{E9D08121-690A-47DC-80E9-1295F47CA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188200" y="206375"/>
            <a:ext cx="1824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URT LOGO">
            <a:extLst>
              <a:ext uri="{FF2B5EF4-FFF2-40B4-BE49-F238E27FC236}">
                <a16:creationId xmlns="" xmlns:a16="http://schemas.microsoft.com/office/drawing/2014/main" id="{60290065-FD11-49E5-A408-CDE973504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30175"/>
            <a:ext cx="1492250" cy="1154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1">
            <a:extLst>
              <a:ext uri="{FF2B5EF4-FFF2-40B4-BE49-F238E27FC236}">
                <a16:creationId xmlns="" xmlns:a16="http://schemas.microsoft.com/office/drawing/2014/main" id="{0F96BAD8-FDBB-40AA-99DA-E30848ED5299}"/>
              </a:ext>
            </a:extLst>
          </p:cNvPr>
          <p:cNvSpPr/>
          <p:nvPr/>
        </p:nvSpPr>
        <p:spPr>
          <a:xfrm>
            <a:off x="0" y="2794534"/>
            <a:ext cx="3574473" cy="31442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3200" b="1" dirty="0"/>
              <a:t> </a:t>
            </a:r>
            <a:r>
              <a:rPr lang="en-GB" sz="3200" b="1" dirty="0" err="1"/>
              <a:t>Muundo</a:t>
            </a:r>
            <a:r>
              <a:rPr lang="en-GB" sz="3200" b="1" dirty="0"/>
              <a:t> </a:t>
            </a:r>
            <a:r>
              <a:rPr lang="en-GB" sz="3200" b="1" dirty="0" err="1"/>
              <a:t>wa</a:t>
            </a:r>
            <a:r>
              <a:rPr lang="en-GB" sz="3200" b="1" dirty="0"/>
              <a:t> PJT-MMMAM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BCB80D-4C70-4422-AE09-830B07ADF221}"/>
              </a:ext>
            </a:extLst>
          </p:cNvPr>
          <p:cNvSpPr txBox="1"/>
          <p:nvPr/>
        </p:nvSpPr>
        <p:spPr>
          <a:xfrm>
            <a:off x="3574474" y="2663649"/>
            <a:ext cx="5450462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2000" dirty="0"/>
              <a:t>SURA YA 5: MIPANGO YA </a:t>
            </a:r>
            <a:r>
              <a:rPr lang="en-GB" sz="2000"/>
              <a:t>GHARAMA</a:t>
            </a:r>
            <a:r>
              <a:rPr lang="en-GB" sz="2000" dirty="0"/>
              <a:t> YA </a:t>
            </a:r>
            <a:r>
              <a:rPr lang="en-GB" sz="2000"/>
              <a:t>UTEKELEZAJI</a:t>
            </a:r>
            <a:r>
              <a:rPr lang="en-GB" sz="2000" dirty="0"/>
              <a:t> WA MMAM KATIKA UFUNGUO.</a:t>
            </a:r>
          </a:p>
          <a:p>
            <a:pPr marL="10414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MAENEO YA MATOKEO</a:t>
            </a:r>
          </a:p>
          <a:p>
            <a:pPr marL="10414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/>
              <a:t>Muhtasari</a:t>
            </a:r>
            <a:endParaRPr lang="en-GB" sz="2000" dirty="0"/>
          </a:p>
          <a:p>
            <a:pPr marL="10414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Mipango ya utekelezaji ya gharama ya </a:t>
            </a:r>
            <a:r>
              <a:rPr lang="en-GB" sz="2000"/>
              <a:t>kuimarisha</a:t>
            </a:r>
            <a:r>
              <a:rPr lang="en-GB" sz="2000" dirty="0"/>
              <a:t> MMMAM</a:t>
            </a:r>
            <a:endParaRPr lang="x-none" sz="2000" dirty="0"/>
          </a:p>
        </p:txBody>
      </p:sp>
    </p:spTree>
    <p:extLst>
      <p:ext uri="{BB962C8B-B14F-4D97-AF65-F5344CB8AC3E}">
        <p14:creationId xmlns:p14="http://schemas.microsoft.com/office/powerpoint/2010/main" val="336853789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711BB9C-7CA1-4480-BA83-AB1EB68CA2C7}" vid="{166FF470-F3E4-419E-9728-7750942BE6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2767</TotalTime>
  <Words>1470</Words>
  <Application>Microsoft Office PowerPoint</Application>
  <PresentationFormat>On-screen Show (4:3)</PresentationFormat>
  <Paragraphs>205</Paragraphs>
  <Slides>35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Candara</vt:lpstr>
      <vt:lpstr>Gill Sans MT</vt:lpstr>
      <vt:lpstr>Times New Roman</vt:lpstr>
      <vt:lpstr>Wingdings</vt:lpstr>
      <vt:lpstr>1_Office Theme</vt:lpstr>
      <vt:lpstr>PowerPoint Presentation</vt:lpstr>
      <vt:lpstr>Malezi, Makuzi na Maendeleo ya Awali ya Mtoto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Nadharia ya Mabadiliko Pg 35  </vt:lpstr>
      <vt:lpstr>Mchoro wa nadharia ya mabadiliko ya PJT- MMMAM</vt:lpstr>
      <vt:lpstr>Afua za utekelezaji wa program za MMMAM</vt:lpstr>
      <vt:lpstr>Gharama za program ya MMMAM pg. 138</vt:lpstr>
      <vt:lpstr>Mgawanyo wa bajeti katika mtokeo makuu 4 </vt:lpstr>
      <vt:lpstr>Vyanzo vya rasilimali fedha </vt:lpstr>
      <vt:lpstr> Usimamaizi na Uratibu pg 65 </vt:lpstr>
      <vt:lpstr>PowerPoint Presentation</vt:lpstr>
      <vt:lpstr> Majukumu na wajibu wa wadau  </vt:lpstr>
      <vt:lpstr>Majukumu na Wajibu  </vt:lpstr>
      <vt:lpstr>PowerPoint Presentation</vt:lpstr>
      <vt:lpstr>UZINDUZI WA PJT- MMMAM</vt:lpstr>
      <vt:lpstr>UZINDUZI WA PJT MMMAM</vt:lpstr>
      <vt:lpstr>Ahadi ya viongozi kwa utekelezaji wa PJT-MMMAM</vt:lpstr>
      <vt:lpstr>UZINDUZI WA PJT - MMMAM</vt:lpstr>
      <vt:lpstr>UZINDUZI WA PJT MMMAM</vt:lpstr>
      <vt:lpstr>UZINDUZI WA PJT MMMAM</vt:lpstr>
      <vt:lpstr>Vikao vya mapitio ya programu </vt:lpstr>
      <vt:lpstr>Vikao ngazi ya Mikoa </vt:lpstr>
      <vt:lpstr>Kama tukibadili mwanzo wa hadithi, tunauwezo wa  kubadilisha hadithi yote!</vt:lpstr>
    </vt:vector>
  </TitlesOfParts>
  <Company>PMORALG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salvatoryalute@gmail.com</dc:creator>
  <cp:lastModifiedBy>Microsoft account</cp:lastModifiedBy>
  <cp:revision>54</cp:revision>
  <dcterms:created xsi:type="dcterms:W3CDTF">2021-11-22T13:10:08Z</dcterms:created>
  <dcterms:modified xsi:type="dcterms:W3CDTF">2023-05-04T06:17:30Z</dcterms:modified>
</cp:coreProperties>
</file>