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2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3D89-AACB-40B0-ABA3-5257A4DFEE74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F1F5-17C1-480F-813C-3C46A7F1F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3D89-AACB-40B0-ABA3-5257A4DFEE74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F1F5-17C1-480F-813C-3C46A7F1F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3D89-AACB-40B0-ABA3-5257A4DFEE74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F1F5-17C1-480F-813C-3C46A7F1F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3D89-AACB-40B0-ABA3-5257A4DFEE74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F1F5-17C1-480F-813C-3C46A7F1F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3D89-AACB-40B0-ABA3-5257A4DFEE74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F1F5-17C1-480F-813C-3C46A7F1F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3D89-AACB-40B0-ABA3-5257A4DFEE74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F1F5-17C1-480F-813C-3C46A7F1F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3D89-AACB-40B0-ABA3-5257A4DFEE74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F1F5-17C1-480F-813C-3C46A7F1F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3D89-AACB-40B0-ABA3-5257A4DFEE74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F1F5-17C1-480F-813C-3C46A7F1F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3D89-AACB-40B0-ABA3-5257A4DFEE74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F1F5-17C1-480F-813C-3C46A7F1F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3D89-AACB-40B0-ABA3-5257A4DFEE74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F1F5-17C1-480F-813C-3C46A7F1F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3D89-AACB-40B0-ABA3-5257A4DFEE74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8F1F5-17C1-480F-813C-3C46A7F1FB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C3D89-AACB-40B0-ABA3-5257A4DFEE74}" type="datetimeFigureOut">
              <a:rPr lang="en-US" smtClean="0"/>
              <a:t>5/29/2023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8F1F5-17C1-480F-813C-3C46A7F1FB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714356"/>
            <a:ext cx="835824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  of National Multisectoral ECD Program Development Process</a:t>
            </a:r>
          </a:p>
          <a:p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Mtoto kwanza Project Orientation Meeting </a:t>
            </a:r>
          </a:p>
          <a:p>
            <a:pPr algn="ctr"/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Held at :Dodoma Hotel in Dodoma Region</a:t>
            </a:r>
          </a:p>
          <a:p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Bruno Ghumpi</a:t>
            </a:r>
          </a:p>
          <a:p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Advocacy Manager</a:t>
            </a:r>
          </a:p>
          <a:p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Tanzania ECD Network</a:t>
            </a:r>
          </a:p>
          <a:p>
            <a:endParaRPr lang="en-GB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GB" sz="32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June, 2023</a:t>
            </a:r>
          </a:p>
          <a:p>
            <a:endParaRPr lang="en-GB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657225" y="463550"/>
            <a:ext cx="7086600" cy="93503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6600" b="1" dirty="0" smtClean="0">
                <a:solidFill>
                  <a:schemeClr val="tx1"/>
                </a:solidFill>
              </a:rPr>
              <a:t>The revamping of ECD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178594" y="1520826"/>
            <a:ext cx="8736806" cy="5141913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4800" dirty="0" smtClean="0"/>
              <a:t>A National Multi-</a:t>
            </a:r>
            <a:r>
              <a:rPr lang="en-US" altLang="en-US" sz="4800" dirty="0" err="1" smtClean="0"/>
              <a:t>sectoral</a:t>
            </a:r>
            <a:r>
              <a:rPr lang="en-US" altLang="en-US" sz="4800" dirty="0" smtClean="0"/>
              <a:t> Taskforce was formed consisting of  members from key  ECD Ministries, MDAs and Non- state Actors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4800" dirty="0" smtClean="0"/>
              <a:t>The main objective of the Taskforce was to coordinate the development of National Multisectoral ECD Program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57225" y="654050"/>
            <a:ext cx="7086600" cy="93503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5400" b="1" dirty="0" smtClean="0">
                <a:solidFill>
                  <a:schemeClr val="tx1"/>
                </a:solidFill>
              </a:rPr>
              <a:t>The revamping of ECD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107156" y="1674813"/>
            <a:ext cx="8888016" cy="4773612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4800" dirty="0" smtClean="0"/>
              <a:t>TECDEN was tasked to identify  members of the Taskforce from Non state actors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4800" dirty="0" err="1" smtClean="0"/>
              <a:t>MoHCDGEC</a:t>
            </a:r>
            <a:r>
              <a:rPr lang="en-US" altLang="en-US" sz="4800" dirty="0" smtClean="0"/>
              <a:t> was tasked to identify members from Key ECD Ministries/MDAs.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4800" dirty="0" smtClean="0"/>
              <a:t>A total of 24 members were identified to form task Team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72653" y="0"/>
            <a:ext cx="8871347" cy="1928802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altLang="en-US" sz="4800" b="1" dirty="0" smtClean="0">
                <a:solidFill>
                  <a:schemeClr val="tx1"/>
                </a:solidFill>
              </a:rPr>
              <a:t>Composition of NM-ECDP Taskforce Members</a:t>
            </a:r>
            <a:br>
              <a:rPr lang="en-US" altLang="en-US" sz="4800" b="1" dirty="0" smtClean="0">
                <a:solidFill>
                  <a:schemeClr val="tx1"/>
                </a:solidFill>
              </a:rPr>
            </a:br>
            <a:endParaRPr lang="en-US" alt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160735" y="1508125"/>
            <a:ext cx="8816578" cy="5272088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endParaRPr lang="en-US" altLang="en-US" sz="3400" dirty="0" smtClean="0"/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3400" dirty="0" smtClean="0"/>
              <a:t>The composition of members was as follows: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3400" dirty="0" smtClean="0"/>
              <a:t>Government representative (10 members) Led by </a:t>
            </a:r>
            <a:r>
              <a:rPr lang="en-US" altLang="en-US" sz="3400" dirty="0" err="1" smtClean="0"/>
              <a:t>MoHCDGEC</a:t>
            </a:r>
            <a:r>
              <a:rPr lang="en-US" altLang="en-US" sz="3400" dirty="0" smtClean="0"/>
              <a:t> key ECD Ministries (</a:t>
            </a:r>
            <a:r>
              <a:rPr lang="en-US" altLang="en-US" sz="3400" dirty="0" err="1" smtClean="0"/>
              <a:t>MoEST</a:t>
            </a:r>
            <a:r>
              <a:rPr lang="en-US" altLang="en-US" sz="3400" dirty="0" smtClean="0"/>
              <a:t>, </a:t>
            </a:r>
            <a:r>
              <a:rPr lang="en-US" altLang="en-US" sz="3400" dirty="0" err="1" smtClean="0"/>
              <a:t>MoF</a:t>
            </a:r>
            <a:r>
              <a:rPr lang="en-US" altLang="en-US" sz="3400" dirty="0" smtClean="0"/>
              <a:t>, </a:t>
            </a:r>
            <a:r>
              <a:rPr lang="en-US" altLang="en-US" sz="3400" dirty="0" err="1" smtClean="0"/>
              <a:t>MoHA</a:t>
            </a:r>
            <a:r>
              <a:rPr lang="en-US" altLang="en-US" sz="3400" dirty="0" smtClean="0"/>
              <a:t>, PO-RALG, PMO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3400" dirty="0" smtClean="0"/>
              <a:t>Non-State Actors (20 members) led by TECDEN</a:t>
            </a:r>
          </a:p>
          <a:p>
            <a:pPr lvl="1" eaLnBrk="1" hangingPunct="1"/>
            <a:r>
              <a:rPr lang="en-US" altLang="en-US" sz="3400" dirty="0" smtClean="0"/>
              <a:t>Development Partners ( 3)</a:t>
            </a:r>
          </a:p>
          <a:p>
            <a:pPr lvl="1" eaLnBrk="1" hangingPunct="1"/>
            <a:r>
              <a:rPr lang="en-US" altLang="en-US" sz="3400" dirty="0" smtClean="0"/>
              <a:t>National NGOs ( 4)</a:t>
            </a:r>
          </a:p>
          <a:p>
            <a:pPr lvl="1" eaLnBrk="1" hangingPunct="1"/>
            <a:r>
              <a:rPr lang="en-US" altLang="en-US" sz="3400" dirty="0" smtClean="0"/>
              <a:t>International NGOs (12)</a:t>
            </a:r>
          </a:p>
          <a:p>
            <a:pPr lvl="1" eaLnBrk="1" hangingPunct="1"/>
            <a:r>
              <a:rPr lang="en-US" altLang="en-US" sz="3400" dirty="0" smtClean="0"/>
              <a:t>Universities/Academic (1)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38138" y="276225"/>
            <a:ext cx="7108031" cy="7064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6600" b="1" smtClean="0">
                <a:solidFill>
                  <a:schemeClr val="tx1"/>
                </a:solidFill>
              </a:rPr>
              <a:t>Continued ………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160735" y="1092201"/>
            <a:ext cx="8798719" cy="5146675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altLang="en-US" sz="4000" dirty="0" smtClean="0"/>
              <a:t>The first Taskforce meeting was held in 21st-22nd May, 2019 which developed the Action Plan for the development of NM-ECDP with timelines and  provisional budget. 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4000" dirty="0" smtClean="0"/>
              <a:t>The Task Force developed </a:t>
            </a:r>
            <a:r>
              <a:rPr lang="en-US" altLang="en-US" sz="4000" dirty="0" err="1" smtClean="0"/>
              <a:t>ToRs</a:t>
            </a:r>
            <a:r>
              <a:rPr lang="en-US" altLang="en-US" sz="4000" dirty="0" smtClean="0"/>
              <a:t> for Lead Facilitator with one condition from the Ministry that the lead Facilitator  must be a National Citizen or organization.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914400" y="155575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sz="6600" b="1" smtClean="0">
                <a:solidFill>
                  <a:schemeClr val="tx1"/>
                </a:solidFill>
              </a:rPr>
              <a:t>………Continued 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79772" y="1425575"/>
            <a:ext cx="8986838" cy="5073650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4400" dirty="0" smtClean="0"/>
              <a:t>UNICEF committed Fund to  recruitment of the Lead Facilitator (Resource &amp; Procurement  process). 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4400" dirty="0" smtClean="0"/>
              <a:t>In March, 2020  </a:t>
            </a:r>
            <a:r>
              <a:rPr lang="en-US" altLang="en-US" sz="4400" dirty="0" err="1" smtClean="0"/>
              <a:t>AfCEN</a:t>
            </a:r>
            <a:r>
              <a:rPr lang="en-US" altLang="en-US" sz="4400" dirty="0" smtClean="0"/>
              <a:t> was recruited as Lead Facilitator/ Consultant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4400" dirty="0" smtClean="0"/>
              <a:t> In June 2020 AFCEN presented their Inception Report which was circulated to all Taskforce members for inputs.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507207" y="239713"/>
            <a:ext cx="8179594" cy="1143000"/>
          </a:xfrm>
        </p:spPr>
        <p:txBody>
          <a:bodyPr/>
          <a:lstStyle/>
          <a:p>
            <a:pPr eaLnBrk="1" hangingPunct="1"/>
            <a:r>
              <a:rPr lang="en-US" altLang="en-US" sz="6600" b="1" smtClean="0">
                <a:solidFill>
                  <a:schemeClr val="tx1"/>
                </a:solidFill>
              </a:rPr>
              <a:t>Cont…….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142876" y="1222375"/>
            <a:ext cx="8852297" cy="5551488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3600" dirty="0" smtClean="0"/>
              <a:t>On 3rd July, 2020 Task Force held its second  meeting  towards the development of the National Multi-</a:t>
            </a:r>
            <a:r>
              <a:rPr lang="en-US" altLang="en-US" sz="3600" dirty="0" err="1" smtClean="0"/>
              <a:t>sectoral</a:t>
            </a:r>
            <a:r>
              <a:rPr lang="en-US" altLang="en-US" sz="3600" dirty="0" smtClean="0"/>
              <a:t>  ECD  Program.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3600" dirty="0" smtClean="0"/>
              <a:t>During 2nd Meeting National ECD Multi </a:t>
            </a:r>
            <a:r>
              <a:rPr lang="en-US" altLang="en-US" sz="3600" dirty="0" err="1" smtClean="0"/>
              <a:t>sectoral</a:t>
            </a:r>
            <a:r>
              <a:rPr lang="en-US" altLang="en-US" sz="3600" dirty="0" smtClean="0"/>
              <a:t> Plan inception report was submitted by the consultant for final review before approval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3600" dirty="0" smtClean="0"/>
              <a:t>On 14th July, 2020 task force conducted inter-</a:t>
            </a:r>
            <a:r>
              <a:rPr lang="en-US" altLang="en-US" sz="3600" dirty="0" err="1" smtClean="0"/>
              <a:t>ministirial</a:t>
            </a:r>
            <a:r>
              <a:rPr lang="en-US" altLang="en-US" sz="3600" dirty="0" smtClean="0"/>
              <a:t> joint meeting to familiarize directors on the process and request for their commitment and support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Cont…..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071546"/>
            <a:ext cx="7772400" cy="5500726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None/>
              <a:defRPr/>
            </a:pPr>
            <a:r>
              <a:rPr lang="en-US" sz="11200" b="1" dirty="0" smtClean="0"/>
              <a:t>On 25</a:t>
            </a:r>
            <a:r>
              <a:rPr lang="en-US" sz="11200" b="1" baseline="30000" dirty="0" smtClean="0"/>
              <a:t>th</a:t>
            </a:r>
            <a:r>
              <a:rPr lang="en-US" sz="11200" b="1" dirty="0" smtClean="0"/>
              <a:t>-27</a:t>
            </a:r>
            <a:r>
              <a:rPr lang="en-US" sz="11200" b="1" baseline="30000" dirty="0" smtClean="0"/>
              <a:t>th</a:t>
            </a:r>
            <a:r>
              <a:rPr lang="en-US" sz="11200" b="1" dirty="0" smtClean="0"/>
              <a:t> August, 2020 Stake holders conducted Lab meeting to develop Program design</a:t>
            </a:r>
            <a:r>
              <a:rPr lang="en-US" sz="11200" dirty="0" smtClean="0"/>
              <a:t>.</a:t>
            </a:r>
            <a:r>
              <a:rPr lang="en-US" dirty="0" smtClean="0"/>
              <a:t> </a:t>
            </a:r>
          </a:p>
          <a:p>
            <a:pPr eaLnBrk="1" hangingPunct="1">
              <a:buNone/>
              <a:defRPr/>
            </a:pPr>
            <a:endParaRPr lang="en-GB" dirty="0"/>
          </a:p>
          <a:p>
            <a:pPr eaLnBrk="1" hangingPunct="1">
              <a:buNone/>
              <a:defRPr/>
            </a:pPr>
            <a:endParaRPr lang="en-GB" dirty="0" smtClean="0"/>
          </a:p>
          <a:p>
            <a:pPr eaLnBrk="1" hangingPunct="1"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sz="11200" dirty="0" smtClean="0"/>
              <a:t>The meeting  in </a:t>
            </a:r>
            <a:r>
              <a:rPr lang="en-US" sz="11200" dirty="0" err="1" smtClean="0"/>
              <a:t>Morogoro</a:t>
            </a:r>
            <a:r>
              <a:rPr lang="en-US" sz="11200" dirty="0" smtClean="0"/>
              <a:t> region and attended by various partners across all ECD domain</a:t>
            </a:r>
          </a:p>
          <a:p>
            <a:pPr eaLnBrk="1" hangingPunct="1">
              <a:defRPr/>
            </a:pPr>
            <a:r>
              <a:rPr lang="en-US" sz="11200" dirty="0" smtClean="0"/>
              <a:t>A small technical team was formed to fine tune  Program document and translate it into Swahili </a:t>
            </a:r>
          </a:p>
          <a:p>
            <a:pPr eaLnBrk="1" hangingPunct="1">
              <a:buNone/>
              <a:defRPr/>
            </a:pPr>
            <a:endParaRPr lang="en-US" sz="11200" dirty="0" smtClean="0"/>
          </a:p>
          <a:p>
            <a:pPr eaLnBrk="1" hangingPunct="1">
              <a:defRPr/>
            </a:pPr>
            <a:r>
              <a:rPr lang="en-US" sz="11200" dirty="0" smtClean="0"/>
              <a:t>The NM-ECD </a:t>
            </a:r>
            <a:r>
              <a:rPr lang="en-US" sz="11200" dirty="0"/>
              <a:t>P</a:t>
            </a:r>
            <a:r>
              <a:rPr lang="en-US" sz="11200" dirty="0" smtClean="0"/>
              <a:t>rogram document was validated on 15</a:t>
            </a:r>
            <a:r>
              <a:rPr lang="en-US" sz="11200" baseline="30000" dirty="0" smtClean="0"/>
              <a:t>th</a:t>
            </a:r>
            <a:r>
              <a:rPr lang="en-US" sz="11200" dirty="0" smtClean="0"/>
              <a:t> October, 2020 by Taskforce members.</a:t>
            </a:r>
          </a:p>
          <a:p>
            <a:pPr eaLnBrk="1" hangingPunct="1">
              <a:defRPr/>
            </a:pPr>
            <a:endParaRPr lang="en-US" sz="11200" dirty="0" smtClean="0"/>
          </a:p>
          <a:p>
            <a:pPr eaLnBrk="1" hangingPunct="1">
              <a:defRPr/>
            </a:pPr>
            <a:r>
              <a:rPr lang="en-US" sz="11200" dirty="0" smtClean="0"/>
              <a:t>On 24</a:t>
            </a:r>
            <a:r>
              <a:rPr lang="en-US" sz="11200" baseline="30000" dirty="0" smtClean="0"/>
              <a:t>th</a:t>
            </a:r>
            <a:r>
              <a:rPr lang="en-US" sz="11200" dirty="0" smtClean="0"/>
              <a:t> November, 2020  meeting with Directors of Key ECD Ministries  was held to have their input before document endorsement </a:t>
            </a:r>
          </a:p>
          <a:p>
            <a:pPr marL="0" indent="0" eaLnBrk="1" hangingPunct="1">
              <a:buFont typeface="Wingdings 2" pitchFamily="18" charset="2"/>
              <a:buNone/>
              <a:defRPr/>
            </a:pPr>
            <a:r>
              <a:rPr lang="en-US" sz="8600" dirty="0" smtClean="0"/>
              <a:t> </a:t>
            </a:r>
            <a:endParaRPr lang="en-US" sz="8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Cont..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54102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GB" dirty="0" smtClean="0"/>
              <a:t>The Document was endorsed by </a:t>
            </a:r>
            <a:r>
              <a:rPr lang="en-GB" dirty="0" err="1" smtClean="0"/>
              <a:t>MoHCDGEC</a:t>
            </a:r>
            <a:r>
              <a:rPr lang="en-GB" dirty="0" smtClean="0"/>
              <a:t> the management n on 18</a:t>
            </a:r>
            <a:r>
              <a:rPr lang="en-GB" baseline="30000" dirty="0" smtClean="0"/>
              <a:t>th</a:t>
            </a:r>
            <a:r>
              <a:rPr lang="en-GB" dirty="0" smtClean="0"/>
              <a:t> October,2021  </a:t>
            </a:r>
          </a:p>
          <a:p>
            <a:pPr marL="514350" indent="-514350">
              <a:buFont typeface="Wingdings 2" pitchFamily="18" charset="2"/>
              <a:buAutoNum type="arabicPeriod"/>
              <a:defRPr/>
            </a:pPr>
            <a:r>
              <a:rPr lang="en-GB" dirty="0" smtClean="0"/>
              <a:t>Orientation meeting to MDs from ECD key Ministries ( </a:t>
            </a:r>
            <a:r>
              <a:rPr lang="en-GB" dirty="0" err="1" smtClean="0"/>
              <a:t>MoHCDGEC</a:t>
            </a:r>
            <a:r>
              <a:rPr lang="en-GB" dirty="0" smtClean="0"/>
              <a:t>, </a:t>
            </a:r>
            <a:r>
              <a:rPr lang="en-GB" dirty="0" err="1" smtClean="0"/>
              <a:t>MoEST</a:t>
            </a:r>
            <a:r>
              <a:rPr lang="en-GB" dirty="0" smtClean="0"/>
              <a:t>, </a:t>
            </a:r>
            <a:r>
              <a:rPr lang="en-GB" dirty="0" err="1" smtClean="0"/>
              <a:t>MoHA</a:t>
            </a:r>
            <a:r>
              <a:rPr lang="en-GB" dirty="0" smtClean="0"/>
              <a:t>, PO-RALG, PMO, </a:t>
            </a:r>
            <a:r>
              <a:rPr lang="en-GB" dirty="0" err="1" smtClean="0"/>
              <a:t>MoFP</a:t>
            </a:r>
            <a:r>
              <a:rPr lang="en-GB" dirty="0" smtClean="0"/>
              <a:t>)  done on 12</a:t>
            </a:r>
            <a:r>
              <a:rPr lang="en-GB" baseline="30000" dirty="0" smtClean="0"/>
              <a:t>th</a:t>
            </a:r>
            <a:r>
              <a:rPr lang="en-GB" dirty="0" smtClean="0"/>
              <a:t> November, 2021</a:t>
            </a:r>
          </a:p>
          <a:p>
            <a:pPr marL="514350" indent="-514350">
              <a:buFont typeface="Wingdings 2" pitchFamily="18" charset="2"/>
              <a:buAutoNum type="arabicPeriod"/>
              <a:defRPr/>
            </a:pPr>
            <a:r>
              <a:rPr lang="en-GB" dirty="0" err="1" smtClean="0"/>
              <a:t>Orientaion</a:t>
            </a:r>
            <a:r>
              <a:rPr lang="en-GB" dirty="0" smtClean="0"/>
              <a:t> of UTPC on NM-ECDP from  10-12.12.2021 at </a:t>
            </a:r>
            <a:r>
              <a:rPr lang="en-GB" dirty="0" err="1" smtClean="0"/>
              <a:t>Nashera</a:t>
            </a:r>
            <a:r>
              <a:rPr lang="en-GB" dirty="0" smtClean="0"/>
              <a:t> Hotel Dodoma</a:t>
            </a:r>
          </a:p>
          <a:p>
            <a:pPr marL="514350" indent="-514350">
              <a:buFont typeface="Wingdings 2" pitchFamily="18" charset="2"/>
              <a:buAutoNum type="arabicPeriod"/>
              <a:defRPr/>
            </a:pPr>
            <a:r>
              <a:rPr lang="en-GB" dirty="0" smtClean="0"/>
              <a:t>Regional Team orientation meeting t done  on11th-12</a:t>
            </a:r>
            <a:r>
              <a:rPr lang="en-GB" baseline="30000" dirty="0" smtClean="0"/>
              <a:t>th</a:t>
            </a:r>
            <a:r>
              <a:rPr lang="en-GB" dirty="0" smtClean="0"/>
              <a:t> December, 2021 in Dodoma</a:t>
            </a:r>
          </a:p>
          <a:p>
            <a:pPr marL="514350" indent="-514350">
              <a:buFont typeface="Wingdings 2" pitchFamily="18" charset="2"/>
              <a:buAutoNum type="arabicPeriod"/>
              <a:defRPr/>
            </a:pPr>
            <a:r>
              <a:rPr lang="en-GB" dirty="0" smtClean="0"/>
              <a:t>NM-ECDP Launch event conducted on 13.December 2021 in Dodoma.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8594" y="1447800"/>
            <a:ext cx="8772525" cy="4572000"/>
          </a:xfrm>
        </p:spPr>
        <p:txBody>
          <a:bodyPr rtlCol="0">
            <a:normAutofit fontScale="85000" lnSpcReduction="20000"/>
          </a:bodyPr>
          <a:lstStyle/>
          <a:p>
            <a:pPr marL="0" indent="0" algn="ctr" eaLnBrk="1" fontAlgn="auto" hangingPunct="1">
              <a:spcBef>
                <a:spcPts val="58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3" charset="2"/>
              <a:buChar char=""/>
              <a:defRPr/>
            </a:pP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74320" indent="-274320" algn="ctr" eaLnBrk="1" fontAlgn="auto" hangingPunct="1">
              <a:spcBef>
                <a:spcPts val="580"/>
              </a:spcBef>
              <a:spcAft>
                <a:spcPts val="0"/>
              </a:spcAft>
              <a:buFont typeface="Wingdings 3" charset="2"/>
              <a:buChar char=""/>
              <a:defRPr/>
            </a:pPr>
            <a:r>
              <a:rPr lang="en-US" sz="16600" dirty="0" smtClean="0"/>
              <a:t>Thank you</a:t>
            </a:r>
            <a:endParaRPr lang="en-US" sz="16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210" y="130175"/>
            <a:ext cx="8728472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Cont.....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>
              <a:spcBef>
                <a:spcPts val="580"/>
              </a:spcBef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 23rd February, 2012 The Government in collaboration with Stakeholders conducted biennial National ECD forum in </a:t>
            </a:r>
            <a:r>
              <a:rPr lang="en-US" alt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Arusha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region</a:t>
            </a:r>
          </a:p>
          <a:p>
            <a:pPr marL="274320" indent="-274320">
              <a:spcBef>
                <a:spcPts val="580"/>
              </a:spcBef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During 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this forum The Government reaffirmed commitment to invest in </a:t>
            </a:r>
            <a:r>
              <a:rPr lang="en-US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ECD given 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its critical role in the development and progress of the country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214312" y="274638"/>
            <a:ext cx="8472488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6000" b="1" dirty="0" smtClean="0">
                <a:solidFill>
                  <a:schemeClr val="tx1"/>
                </a:solidFill>
              </a:rPr>
              <a:t>Government commitments on ECD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>
          <a:xfrm>
            <a:off x="364332" y="1839913"/>
            <a:ext cx="8403431" cy="4724400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4400" dirty="0" smtClean="0"/>
              <a:t>Some of the commitments included: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4400" dirty="0" smtClean="0"/>
              <a:t>Strengthening  leadership and management of ECD at national Level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4400" dirty="0" smtClean="0"/>
              <a:t>Strengthening inter-</a:t>
            </a:r>
            <a:r>
              <a:rPr lang="en-US" altLang="en-US" sz="4400" dirty="0" err="1" smtClean="0"/>
              <a:t>sectoral</a:t>
            </a:r>
            <a:r>
              <a:rPr lang="en-US" altLang="en-US" sz="4400" dirty="0" smtClean="0"/>
              <a:t> coordination at Sub national levels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4400" dirty="0" smtClean="0"/>
              <a:t>Increase Resources to ECD services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07157" y="274638"/>
            <a:ext cx="8579644" cy="10033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6000" b="1" dirty="0" smtClean="0">
                <a:solidFill>
                  <a:schemeClr val="tx1"/>
                </a:solidFill>
              </a:rPr>
              <a:t>Government commitments on ECD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>
          <a:xfrm>
            <a:off x="395288" y="1500174"/>
            <a:ext cx="8372475" cy="4970477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4800" dirty="0" smtClean="0"/>
              <a:t>Strengthening strong partnerships on ECD among stakeholders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4800" dirty="0" smtClean="0"/>
              <a:t>Build capacity of individuals and institutions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4800" dirty="0" smtClean="0"/>
              <a:t>Utilize modern technologies in delivering ECD services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71437" y="84138"/>
            <a:ext cx="8977313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6000" b="1" smtClean="0">
                <a:solidFill>
                  <a:schemeClr val="tx1"/>
                </a:solidFill>
              </a:rPr>
              <a:t>Government commitments on ECD</a:t>
            </a:r>
          </a:p>
        </p:txBody>
      </p:sp>
      <p:pic>
        <p:nvPicPr>
          <p:cNvPr id="12291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110162" y="1406525"/>
            <a:ext cx="3930254" cy="5111750"/>
          </a:xfrm>
          <a:noFill/>
        </p:spPr>
      </p:pic>
      <p:sp>
        <p:nvSpPr>
          <p:cNvPr id="2" name="Right Arrow 1"/>
          <p:cNvSpPr/>
          <p:nvPr/>
        </p:nvSpPr>
        <p:spPr>
          <a:xfrm>
            <a:off x="89297" y="925513"/>
            <a:ext cx="5476875" cy="603885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800" b="1" dirty="0">
                <a:solidFill>
                  <a:srgbClr val="FF0000"/>
                </a:solidFill>
              </a:rPr>
              <a:t>These commitments were signed by the Key ECD responsible Ministers </a:t>
            </a:r>
          </a:p>
          <a:p>
            <a:pPr algn="ctr"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76212" y="274638"/>
            <a:ext cx="8510588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6000" b="1" dirty="0" smtClean="0">
                <a:solidFill>
                  <a:schemeClr val="tx1"/>
                </a:solidFill>
              </a:rPr>
              <a:t>Government commitments on ECD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158353" y="1582738"/>
            <a:ext cx="8899922" cy="4775200"/>
          </a:xfrm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Wingdings 3" pitchFamily="18" charset="2"/>
              <a:buChar char=""/>
            </a:pPr>
            <a:r>
              <a:rPr lang="en-US" altLang="en-US" sz="4000" smtClean="0"/>
              <a:t>However there was a silence on implementation of the signed commitments due to various reasons.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Wingdings 3" pitchFamily="18" charset="2"/>
              <a:buChar char=""/>
            </a:pPr>
            <a:r>
              <a:rPr lang="en-US" altLang="en-US" sz="4000" smtClean="0"/>
              <a:t>For example there was an initiative to develop national Integrated ECD Policy  as first priority toward implementing these commitments.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Wingdings 3" pitchFamily="18" charset="2"/>
              <a:buChar char=""/>
            </a:pPr>
            <a:r>
              <a:rPr lang="en-US" altLang="en-US" sz="4000" smtClean="0"/>
              <a:t>The Policy was not finalized resulting to the long silence among stakeholders on ECD coordination at Country level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51210" y="344489"/>
            <a:ext cx="8535590" cy="179862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4000" b="1" dirty="0" smtClean="0">
                <a:solidFill>
                  <a:schemeClr val="tx1"/>
                </a:solidFill>
              </a:rPr>
              <a:t>The revamping of ECD coordination at national Level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1" y="1709739"/>
            <a:ext cx="9004697" cy="5335587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 algn="just" eaLnBrk="1" hangingPunct="1">
              <a:spcBef>
                <a:spcPct val="0"/>
              </a:spcBef>
              <a:buFont typeface="Wingdings 3" pitchFamily="18" charset="2"/>
              <a:buChar char=""/>
            </a:pPr>
            <a:r>
              <a:rPr lang="en-CA" altLang="en-US" sz="3600" dirty="0" smtClean="0"/>
              <a:t>The </a:t>
            </a:r>
            <a:r>
              <a:rPr lang="en-CA" altLang="en-US" sz="3600" dirty="0"/>
              <a:t>c</a:t>
            </a:r>
            <a:r>
              <a:rPr lang="en-CA" altLang="en-US" sz="3600" dirty="0" smtClean="0"/>
              <a:t>urrent NM-ECDP  is a result of a Situation Analysis on ECD coordination among stakeholders conducted by </a:t>
            </a:r>
            <a:r>
              <a:rPr lang="en-CA" altLang="en-US" sz="3600" dirty="0" err="1" smtClean="0"/>
              <a:t>CiC</a:t>
            </a:r>
            <a:r>
              <a:rPr lang="en-CA" altLang="en-US" sz="3600" dirty="0" smtClean="0"/>
              <a:t> in 2017 Tanzania</a:t>
            </a:r>
            <a:r>
              <a:rPr lang="en-GB" altLang="en-US" sz="3600" dirty="0" smtClean="0"/>
              <a:t>.  </a:t>
            </a:r>
          </a:p>
          <a:p>
            <a:pPr algn="just" eaLnBrk="1" hangingPunct="1">
              <a:spcBef>
                <a:spcPct val="0"/>
              </a:spcBef>
              <a:buFont typeface="Wingdings 3" pitchFamily="18" charset="2"/>
              <a:buChar char=""/>
            </a:pPr>
            <a:r>
              <a:rPr lang="en-CA" altLang="en-US" sz="3600" dirty="0" smtClean="0"/>
              <a:t>Concerns from stakeholders indicated that there was a vacuum on ECD coordination at National level.</a:t>
            </a:r>
          </a:p>
          <a:p>
            <a:pPr algn="just" eaLnBrk="1" hangingPunct="1">
              <a:spcBef>
                <a:spcPct val="0"/>
              </a:spcBef>
              <a:buFont typeface="Wingdings 3" pitchFamily="18" charset="2"/>
              <a:buChar char=""/>
            </a:pPr>
            <a:r>
              <a:rPr lang="en-CA" altLang="en-US" sz="3600" dirty="0" smtClean="0"/>
              <a:t>In 2018 TECDEN and </a:t>
            </a:r>
            <a:r>
              <a:rPr lang="en-CA" altLang="en-US" sz="3600" dirty="0" err="1" smtClean="0"/>
              <a:t>CiC</a:t>
            </a:r>
            <a:r>
              <a:rPr lang="en-CA" altLang="en-US" sz="3600" dirty="0" smtClean="0"/>
              <a:t> consulted </a:t>
            </a:r>
            <a:r>
              <a:rPr lang="en-CA" altLang="en-US" sz="3600" dirty="0" err="1" smtClean="0"/>
              <a:t>MoHCDGEC</a:t>
            </a:r>
            <a:r>
              <a:rPr lang="en-CA" altLang="en-US" sz="3600" dirty="0" smtClean="0"/>
              <a:t> and requested to conduct National ECD forum so as to revive the ECD multisectoral coordination. </a:t>
            </a:r>
            <a:endParaRPr lang="en-US" altLang="en-US" sz="3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57225" y="654050"/>
            <a:ext cx="7086600" cy="93503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en-US" sz="6000" b="1" smtClean="0">
                <a:solidFill>
                  <a:schemeClr val="tx1"/>
                </a:solidFill>
              </a:rPr>
              <a:t>The revamping of ECD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406004" y="1839914"/>
            <a:ext cx="8387953" cy="4687887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4000" dirty="0" smtClean="0"/>
              <a:t>In December, 2018 TECDEN in collaboration with the Government through  </a:t>
            </a:r>
            <a:r>
              <a:rPr lang="en-US" altLang="en-US" sz="4000" dirty="0" err="1" smtClean="0"/>
              <a:t>MoHCDGEC</a:t>
            </a:r>
            <a:r>
              <a:rPr lang="en-US" altLang="en-US" sz="4000" dirty="0" smtClean="0"/>
              <a:t>  organized a Multisectoral ECD stakeholders Forum held at </a:t>
            </a:r>
            <a:r>
              <a:rPr lang="en-US" altLang="en-US" sz="4000" dirty="0" err="1" smtClean="0"/>
              <a:t>Morena</a:t>
            </a:r>
            <a:r>
              <a:rPr lang="en-US" altLang="en-US" sz="4000" dirty="0" smtClean="0"/>
              <a:t>  Hotel, Dodoma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4000" dirty="0" smtClean="0"/>
              <a:t>Over 120 stakeholders from different ECD domains across the country attended the Forum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787</Words>
  <Application>Microsoft Office PowerPoint</Application>
  <PresentationFormat>On-screen Show (4:3)</PresentationFormat>
  <Paragraphs>83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Wingdings</vt:lpstr>
      <vt:lpstr>Wingdings 2</vt:lpstr>
      <vt:lpstr>Wingdings 3</vt:lpstr>
      <vt:lpstr>Office Theme</vt:lpstr>
      <vt:lpstr>PowerPoint Presentation</vt:lpstr>
      <vt:lpstr>PowerPoint Presentation</vt:lpstr>
      <vt:lpstr>Cont.....</vt:lpstr>
      <vt:lpstr>Government commitments on ECD</vt:lpstr>
      <vt:lpstr>Government commitments on ECD</vt:lpstr>
      <vt:lpstr>Government commitments on ECD</vt:lpstr>
      <vt:lpstr>Government commitments on ECD</vt:lpstr>
      <vt:lpstr>The revamping of ECD coordination at national Level</vt:lpstr>
      <vt:lpstr>The revamping of ECD</vt:lpstr>
      <vt:lpstr>The revamping of ECD</vt:lpstr>
      <vt:lpstr>The revamping of ECD</vt:lpstr>
      <vt:lpstr>Composition of NM-ECDP Taskforce Members </vt:lpstr>
      <vt:lpstr>Continued ………</vt:lpstr>
      <vt:lpstr>………Continued </vt:lpstr>
      <vt:lpstr>Cont…….</vt:lpstr>
      <vt:lpstr>Cont…..</vt:lpstr>
      <vt:lpstr>Cont..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Microsoft account</cp:lastModifiedBy>
  <cp:revision>7</cp:revision>
  <dcterms:created xsi:type="dcterms:W3CDTF">2023-05-29T08:18:33Z</dcterms:created>
  <dcterms:modified xsi:type="dcterms:W3CDTF">2023-05-29T10:18:51Z</dcterms:modified>
</cp:coreProperties>
</file>