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33" r:id="rId1"/>
  </p:sldMasterIdLst>
  <p:notesMasterIdLst>
    <p:notesMasterId r:id="rId17"/>
  </p:notesMasterIdLst>
  <p:sldIdLst>
    <p:sldId id="256" r:id="rId2"/>
    <p:sldId id="312" r:id="rId3"/>
    <p:sldId id="313" r:id="rId4"/>
    <p:sldId id="302" r:id="rId5"/>
    <p:sldId id="258" r:id="rId6"/>
    <p:sldId id="305" r:id="rId7"/>
    <p:sldId id="259" r:id="rId8"/>
    <p:sldId id="261" r:id="rId9"/>
    <p:sldId id="308" r:id="rId10"/>
    <p:sldId id="309" r:id="rId11"/>
    <p:sldId id="306" r:id="rId12"/>
    <p:sldId id="310" r:id="rId13"/>
    <p:sldId id="311" r:id="rId14"/>
    <p:sldId id="260" r:id="rId15"/>
    <p:sldId id="300" r:id="rId16"/>
  </p:sldIdLst>
  <p:sldSz cx="9144000" cy="5143500" type="screen16x9"/>
  <p:notesSz cx="6858000" cy="9144000"/>
  <p:embeddedFontLst>
    <p:embeddedFont>
      <p:font typeface="Helvetica Neue" panose="020B0604020202020204" charset="0"/>
      <p:regular r:id="rId18"/>
      <p:bold r:id="rId19"/>
      <p:italic r:id="rId20"/>
      <p:boldItalic r:id="rId21"/>
    </p:embeddedFont>
    <p:embeddedFont>
      <p:font typeface="Helvetica Neue Light" panose="020B0604020202020204" charset="0"/>
      <p:regular r:id="rId22"/>
      <p:bold r:id="rId23"/>
      <p:italic r:id="rId24"/>
      <p:boldItalic r:id="rId25"/>
    </p:embeddedFont>
    <p:embeddedFont>
      <p:font typeface="Montserrat" panose="00000500000000000000" pitchFamily="2" charset="0"/>
      <p:regular r:id="rId26"/>
      <p:bold r:id="rId27"/>
      <p:italic r:id="rId28"/>
      <p:boldItalic r:id="rId29"/>
    </p:embeddedFont>
    <p:embeddedFont>
      <p:font typeface="Montserrat Light" panose="00000400000000000000" pitchFamily="2" charset="0"/>
      <p:regular r:id="rId30"/>
      <p:bold r:id="rId31"/>
      <p:italic r:id="rId32"/>
      <p:boldItalic r:id="rId33"/>
    </p:embeddedFont>
    <p:embeddedFont>
      <p:font typeface="tahoma" panose="020B0604030504040204" pitchFamily="34" charset="0"/>
      <p:regular r:id="rId34"/>
      <p:bold r:id="rId35"/>
    </p:embeddedFont>
  </p:embeddedFontLst>
  <p:defaultTextStyle>
    <a:defPPr>
      <a:defRPr lang="en-T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9" roundtripDataSignature="AMtx7mh0urscpWcgtG4SUshITdrMUZG3B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ikondi Lisimba Mpokosa" initials="" lastIdx="1" clrIdx="0"/>
  <p:cmAuthor id="1" name="Godwin Mongi" initials="GM" lastIdx="23" clrIdx="1">
    <p:extLst>
      <p:ext uri="{19B8F6BF-5375-455C-9EA6-DF929625EA0E}">
        <p15:presenceInfo xmlns:p15="http://schemas.microsoft.com/office/powerpoint/2012/main" userId="318f66dd16be6834" providerId="Windows Live"/>
      </p:ext>
    </p:extLst>
  </p:cmAuthor>
  <p:cmAuthor id="2" name="Mary-Ann Grace Schreiner" initials="MS" lastIdx="6" clrIdx="2">
    <p:extLst>
      <p:ext uri="{19B8F6BF-5375-455C-9EA6-DF929625EA0E}">
        <p15:presenceInfo xmlns:p15="http://schemas.microsoft.com/office/powerpoint/2012/main" userId="S::maschreiner@unicef.org::4e8c6375-4ec1-44e0-9fb9-e7529a89e89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87313FC-F082-474B-93E8-9E764BDEE2EC}">
  <a:tblStyle styleId="{C87313FC-F082-474B-93E8-9E764BDEE2EC}" styleName="Table_0">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52"/>
    <p:restoredTop sz="94673"/>
  </p:normalViewPr>
  <p:slideViewPr>
    <p:cSldViewPr snapToGrid="0">
      <p:cViewPr varScale="1">
        <p:scale>
          <a:sx n="78" d="100"/>
          <a:sy n="78" d="100"/>
        </p:scale>
        <p:origin x="872" y="5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21" Type="http://schemas.openxmlformats.org/officeDocument/2006/relationships/font" Target="fonts/font4.fntdata"/><Relationship Id="rId34" Type="http://schemas.openxmlformats.org/officeDocument/2006/relationships/font" Target="fonts/font17.fntdata"/><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69" Type="http://customschemas.google.com/relationships/presentationmetadata" Target="metadata"/><Relationship Id="rId8" Type="http://schemas.openxmlformats.org/officeDocument/2006/relationships/slide" Target="slides/slide7.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DA87D6-5A89-426B-A2D8-3E7A9297FEF7}" type="doc">
      <dgm:prSet loTypeId="urn:microsoft.com/office/officeart/2005/8/layout/default" loCatId="list" qsTypeId="urn:microsoft.com/office/officeart/2005/8/quickstyle/simple4" qsCatId="simple" csTypeId="urn:microsoft.com/office/officeart/2005/8/colors/accent1_2" csCatId="accent1"/>
      <dgm:spPr/>
      <dgm:t>
        <a:bodyPr/>
        <a:lstStyle/>
        <a:p>
          <a:endParaRPr lang="en-US"/>
        </a:p>
      </dgm:t>
    </dgm:pt>
    <dgm:pt modelId="{14ADDF85-D475-43E4-8992-8BBEFC48F1BE}">
      <dgm:prSet/>
      <dgm:spPr/>
      <dgm:t>
        <a:bodyPr/>
        <a:lstStyle/>
        <a:p>
          <a:r>
            <a:rPr lang="en-GB"/>
            <a:t>Background</a:t>
          </a:r>
          <a:endParaRPr lang="en-US"/>
        </a:p>
      </dgm:t>
    </dgm:pt>
    <dgm:pt modelId="{0C20CEE0-5F6C-4425-9289-817ABDF82B19}" type="parTrans" cxnId="{2F3793AA-DB82-4842-8328-5CB1CCB9DE07}">
      <dgm:prSet/>
      <dgm:spPr/>
      <dgm:t>
        <a:bodyPr/>
        <a:lstStyle/>
        <a:p>
          <a:endParaRPr lang="en-US"/>
        </a:p>
      </dgm:t>
    </dgm:pt>
    <dgm:pt modelId="{4657D2EC-6294-47B5-8A62-7333F7757807}" type="sibTrans" cxnId="{2F3793AA-DB82-4842-8328-5CB1CCB9DE07}">
      <dgm:prSet/>
      <dgm:spPr/>
      <dgm:t>
        <a:bodyPr/>
        <a:lstStyle/>
        <a:p>
          <a:endParaRPr lang="en-US"/>
        </a:p>
      </dgm:t>
    </dgm:pt>
    <dgm:pt modelId="{8C9B4CA9-4376-467B-BCBD-90FA7E7EB678}">
      <dgm:prSet/>
      <dgm:spPr/>
      <dgm:t>
        <a:bodyPr/>
        <a:lstStyle/>
        <a:p>
          <a:r>
            <a:rPr lang="en-GB"/>
            <a:t>The Objectives of the Assignment</a:t>
          </a:r>
          <a:endParaRPr lang="en-US"/>
        </a:p>
      </dgm:t>
    </dgm:pt>
    <dgm:pt modelId="{C7F9B682-6EF1-48E7-9CEE-9422A8BC4B11}" type="parTrans" cxnId="{A5AAB073-4024-4C8A-A135-B67DBE6100A4}">
      <dgm:prSet/>
      <dgm:spPr/>
      <dgm:t>
        <a:bodyPr/>
        <a:lstStyle/>
        <a:p>
          <a:endParaRPr lang="en-US"/>
        </a:p>
      </dgm:t>
    </dgm:pt>
    <dgm:pt modelId="{42D67CEB-4CFD-4407-AD60-30D9D0AB711B}" type="sibTrans" cxnId="{A5AAB073-4024-4C8A-A135-B67DBE6100A4}">
      <dgm:prSet/>
      <dgm:spPr/>
      <dgm:t>
        <a:bodyPr/>
        <a:lstStyle/>
        <a:p>
          <a:endParaRPr lang="en-US"/>
        </a:p>
      </dgm:t>
    </dgm:pt>
    <dgm:pt modelId="{463E9644-B5A2-48A9-8874-64B46115DF97}">
      <dgm:prSet/>
      <dgm:spPr/>
      <dgm:t>
        <a:bodyPr/>
        <a:lstStyle/>
        <a:p>
          <a:r>
            <a:rPr lang="en-GB"/>
            <a:t>Policy alignment and Strategies Imperatives</a:t>
          </a:r>
          <a:endParaRPr lang="en-US"/>
        </a:p>
      </dgm:t>
    </dgm:pt>
    <dgm:pt modelId="{8BB7C7AB-AD07-4809-9BA9-9DB5AD4C61F8}" type="parTrans" cxnId="{53A324BA-F01B-4F27-9E8A-761ACA1C6C0A}">
      <dgm:prSet/>
      <dgm:spPr/>
      <dgm:t>
        <a:bodyPr/>
        <a:lstStyle/>
        <a:p>
          <a:endParaRPr lang="en-US"/>
        </a:p>
      </dgm:t>
    </dgm:pt>
    <dgm:pt modelId="{0F76CC81-EAB1-4209-BEFF-B9DBC26B04B2}" type="sibTrans" cxnId="{53A324BA-F01B-4F27-9E8A-761ACA1C6C0A}">
      <dgm:prSet/>
      <dgm:spPr/>
      <dgm:t>
        <a:bodyPr/>
        <a:lstStyle/>
        <a:p>
          <a:endParaRPr lang="en-US"/>
        </a:p>
      </dgm:t>
    </dgm:pt>
    <dgm:pt modelId="{C9ADAB8B-F2BA-46D9-8C7D-990631AD045B}">
      <dgm:prSet/>
      <dgm:spPr/>
      <dgm:t>
        <a:bodyPr/>
        <a:lstStyle/>
        <a:p>
          <a:r>
            <a:rPr lang="en-GB"/>
            <a:t>Methodology and Approach</a:t>
          </a:r>
          <a:endParaRPr lang="en-US"/>
        </a:p>
      </dgm:t>
    </dgm:pt>
    <dgm:pt modelId="{F8FCC186-B22A-4D0C-94EA-D15F7246DA60}" type="parTrans" cxnId="{217A7ADE-B501-42C7-AD9B-9DDF11DDC5CD}">
      <dgm:prSet/>
      <dgm:spPr/>
      <dgm:t>
        <a:bodyPr/>
        <a:lstStyle/>
        <a:p>
          <a:endParaRPr lang="en-US"/>
        </a:p>
      </dgm:t>
    </dgm:pt>
    <dgm:pt modelId="{60A61C79-CA00-4E3A-89D2-8C89499F08C4}" type="sibTrans" cxnId="{217A7ADE-B501-42C7-AD9B-9DDF11DDC5CD}">
      <dgm:prSet/>
      <dgm:spPr/>
      <dgm:t>
        <a:bodyPr/>
        <a:lstStyle/>
        <a:p>
          <a:endParaRPr lang="en-US"/>
        </a:p>
      </dgm:t>
    </dgm:pt>
    <dgm:pt modelId="{C3F29518-DD94-4E7E-A11A-1C1A4DC19E3E}">
      <dgm:prSet/>
      <dgm:spPr/>
      <dgm:t>
        <a:bodyPr/>
        <a:lstStyle/>
        <a:p>
          <a:r>
            <a:rPr lang="en-GB"/>
            <a:t>Gap Analysis Findings </a:t>
          </a:r>
          <a:endParaRPr lang="en-US"/>
        </a:p>
      </dgm:t>
    </dgm:pt>
    <dgm:pt modelId="{E78383B7-82A8-428D-AFBB-9DB577DC8ED0}" type="parTrans" cxnId="{D9A001B1-AD73-428D-A687-6C074DBD81D6}">
      <dgm:prSet/>
      <dgm:spPr/>
      <dgm:t>
        <a:bodyPr/>
        <a:lstStyle/>
        <a:p>
          <a:endParaRPr lang="en-US"/>
        </a:p>
      </dgm:t>
    </dgm:pt>
    <dgm:pt modelId="{DF971B11-3CB3-4C05-8876-6645995D7AC6}" type="sibTrans" cxnId="{D9A001B1-AD73-428D-A687-6C074DBD81D6}">
      <dgm:prSet/>
      <dgm:spPr/>
      <dgm:t>
        <a:bodyPr/>
        <a:lstStyle/>
        <a:p>
          <a:endParaRPr lang="en-US"/>
        </a:p>
      </dgm:t>
    </dgm:pt>
    <dgm:pt modelId="{3BF313F6-FBAE-437F-B784-94CE3BEA3331}">
      <dgm:prSet/>
      <dgm:spPr/>
      <dgm:t>
        <a:bodyPr/>
        <a:lstStyle/>
        <a:p>
          <a:r>
            <a:rPr lang="en-GB"/>
            <a:t>Recommendations </a:t>
          </a:r>
          <a:endParaRPr lang="en-US"/>
        </a:p>
      </dgm:t>
    </dgm:pt>
    <dgm:pt modelId="{D5BEF4DD-D122-432E-9C6A-B34361B8707B}" type="parTrans" cxnId="{929AE2DA-9F44-40F1-A8E5-474BFC7919D4}">
      <dgm:prSet/>
      <dgm:spPr/>
      <dgm:t>
        <a:bodyPr/>
        <a:lstStyle/>
        <a:p>
          <a:endParaRPr lang="en-US"/>
        </a:p>
      </dgm:t>
    </dgm:pt>
    <dgm:pt modelId="{214A7B16-7D42-485F-B072-B0CEFE412EBB}" type="sibTrans" cxnId="{929AE2DA-9F44-40F1-A8E5-474BFC7919D4}">
      <dgm:prSet/>
      <dgm:spPr/>
      <dgm:t>
        <a:bodyPr/>
        <a:lstStyle/>
        <a:p>
          <a:endParaRPr lang="en-US"/>
        </a:p>
      </dgm:t>
    </dgm:pt>
    <dgm:pt modelId="{AFEA8AD3-C76B-411F-A2E1-823C950A21C0}" type="pres">
      <dgm:prSet presAssocID="{75DA87D6-5A89-426B-A2D8-3E7A9297FEF7}" presName="diagram" presStyleCnt="0">
        <dgm:presLayoutVars>
          <dgm:dir/>
          <dgm:resizeHandles val="exact"/>
        </dgm:presLayoutVars>
      </dgm:prSet>
      <dgm:spPr/>
    </dgm:pt>
    <dgm:pt modelId="{03D4E131-60E6-4D5A-BA2E-D5D2543A98B5}" type="pres">
      <dgm:prSet presAssocID="{14ADDF85-D475-43E4-8992-8BBEFC48F1BE}" presName="node" presStyleLbl="node1" presStyleIdx="0" presStyleCnt="6">
        <dgm:presLayoutVars>
          <dgm:bulletEnabled val="1"/>
        </dgm:presLayoutVars>
      </dgm:prSet>
      <dgm:spPr/>
    </dgm:pt>
    <dgm:pt modelId="{190CFE46-3474-4707-805A-A59D230F290F}" type="pres">
      <dgm:prSet presAssocID="{4657D2EC-6294-47B5-8A62-7333F7757807}" presName="sibTrans" presStyleCnt="0"/>
      <dgm:spPr/>
    </dgm:pt>
    <dgm:pt modelId="{272228CE-AE4B-488C-91A0-7A44472DAE61}" type="pres">
      <dgm:prSet presAssocID="{8C9B4CA9-4376-467B-BCBD-90FA7E7EB678}" presName="node" presStyleLbl="node1" presStyleIdx="1" presStyleCnt="6">
        <dgm:presLayoutVars>
          <dgm:bulletEnabled val="1"/>
        </dgm:presLayoutVars>
      </dgm:prSet>
      <dgm:spPr/>
    </dgm:pt>
    <dgm:pt modelId="{10C0FC50-F545-4E31-9E0F-4B9D15E68C95}" type="pres">
      <dgm:prSet presAssocID="{42D67CEB-4CFD-4407-AD60-30D9D0AB711B}" presName="sibTrans" presStyleCnt="0"/>
      <dgm:spPr/>
    </dgm:pt>
    <dgm:pt modelId="{78BE90E8-EF5C-4087-8417-E5BCA1D3B27D}" type="pres">
      <dgm:prSet presAssocID="{463E9644-B5A2-48A9-8874-64B46115DF97}" presName="node" presStyleLbl="node1" presStyleIdx="2" presStyleCnt="6">
        <dgm:presLayoutVars>
          <dgm:bulletEnabled val="1"/>
        </dgm:presLayoutVars>
      </dgm:prSet>
      <dgm:spPr/>
    </dgm:pt>
    <dgm:pt modelId="{46156D88-135F-491C-AB32-9449A1D6E378}" type="pres">
      <dgm:prSet presAssocID="{0F76CC81-EAB1-4209-BEFF-B9DBC26B04B2}" presName="sibTrans" presStyleCnt="0"/>
      <dgm:spPr/>
    </dgm:pt>
    <dgm:pt modelId="{D17AACFC-2024-4CF6-872C-FF331B23B1A4}" type="pres">
      <dgm:prSet presAssocID="{C9ADAB8B-F2BA-46D9-8C7D-990631AD045B}" presName="node" presStyleLbl="node1" presStyleIdx="3" presStyleCnt="6">
        <dgm:presLayoutVars>
          <dgm:bulletEnabled val="1"/>
        </dgm:presLayoutVars>
      </dgm:prSet>
      <dgm:spPr/>
    </dgm:pt>
    <dgm:pt modelId="{1784E793-8451-461F-8747-54D100A0EE5B}" type="pres">
      <dgm:prSet presAssocID="{60A61C79-CA00-4E3A-89D2-8C89499F08C4}" presName="sibTrans" presStyleCnt="0"/>
      <dgm:spPr/>
    </dgm:pt>
    <dgm:pt modelId="{0BEB1C46-B9D2-4E37-B8C3-AA1F0C04B431}" type="pres">
      <dgm:prSet presAssocID="{C3F29518-DD94-4E7E-A11A-1C1A4DC19E3E}" presName="node" presStyleLbl="node1" presStyleIdx="4" presStyleCnt="6">
        <dgm:presLayoutVars>
          <dgm:bulletEnabled val="1"/>
        </dgm:presLayoutVars>
      </dgm:prSet>
      <dgm:spPr/>
    </dgm:pt>
    <dgm:pt modelId="{BE906675-A50D-41EA-AE15-FAAE477E4A3F}" type="pres">
      <dgm:prSet presAssocID="{DF971B11-3CB3-4C05-8876-6645995D7AC6}" presName="sibTrans" presStyleCnt="0"/>
      <dgm:spPr/>
    </dgm:pt>
    <dgm:pt modelId="{977B0D49-B590-4ED2-802E-8D24BD6BB27D}" type="pres">
      <dgm:prSet presAssocID="{3BF313F6-FBAE-437F-B784-94CE3BEA3331}" presName="node" presStyleLbl="node1" presStyleIdx="5" presStyleCnt="6">
        <dgm:presLayoutVars>
          <dgm:bulletEnabled val="1"/>
        </dgm:presLayoutVars>
      </dgm:prSet>
      <dgm:spPr/>
    </dgm:pt>
  </dgm:ptLst>
  <dgm:cxnLst>
    <dgm:cxn modelId="{7252E811-F4BB-4050-BA20-C53D5AEC4DB9}" type="presOf" srcId="{3BF313F6-FBAE-437F-B784-94CE3BEA3331}" destId="{977B0D49-B590-4ED2-802E-8D24BD6BB27D}" srcOrd="0" destOrd="0" presId="urn:microsoft.com/office/officeart/2005/8/layout/default"/>
    <dgm:cxn modelId="{63DE6215-D602-4A57-A642-0D858FA3865D}" type="presOf" srcId="{463E9644-B5A2-48A9-8874-64B46115DF97}" destId="{78BE90E8-EF5C-4087-8417-E5BCA1D3B27D}" srcOrd="0" destOrd="0" presId="urn:microsoft.com/office/officeart/2005/8/layout/default"/>
    <dgm:cxn modelId="{7A8DCA2F-7E0F-4885-9749-5F03EB47F463}" type="presOf" srcId="{C9ADAB8B-F2BA-46D9-8C7D-990631AD045B}" destId="{D17AACFC-2024-4CF6-872C-FF331B23B1A4}" srcOrd="0" destOrd="0" presId="urn:microsoft.com/office/officeart/2005/8/layout/default"/>
    <dgm:cxn modelId="{7E4E8536-109E-4F07-A226-6469E824DD5C}" type="presOf" srcId="{C3F29518-DD94-4E7E-A11A-1C1A4DC19E3E}" destId="{0BEB1C46-B9D2-4E37-B8C3-AA1F0C04B431}" srcOrd="0" destOrd="0" presId="urn:microsoft.com/office/officeart/2005/8/layout/default"/>
    <dgm:cxn modelId="{75959C63-0455-47F0-9894-98A335C15570}" type="presOf" srcId="{14ADDF85-D475-43E4-8992-8BBEFC48F1BE}" destId="{03D4E131-60E6-4D5A-BA2E-D5D2543A98B5}" srcOrd="0" destOrd="0" presId="urn:microsoft.com/office/officeart/2005/8/layout/default"/>
    <dgm:cxn modelId="{A5AAB073-4024-4C8A-A135-B67DBE6100A4}" srcId="{75DA87D6-5A89-426B-A2D8-3E7A9297FEF7}" destId="{8C9B4CA9-4376-467B-BCBD-90FA7E7EB678}" srcOrd="1" destOrd="0" parTransId="{C7F9B682-6EF1-48E7-9CEE-9422A8BC4B11}" sibTransId="{42D67CEB-4CFD-4407-AD60-30D9D0AB711B}"/>
    <dgm:cxn modelId="{ACEA698C-C50F-4CE4-9F08-1BB80617395A}" type="presOf" srcId="{8C9B4CA9-4376-467B-BCBD-90FA7E7EB678}" destId="{272228CE-AE4B-488C-91A0-7A44472DAE61}" srcOrd="0" destOrd="0" presId="urn:microsoft.com/office/officeart/2005/8/layout/default"/>
    <dgm:cxn modelId="{2F3793AA-DB82-4842-8328-5CB1CCB9DE07}" srcId="{75DA87D6-5A89-426B-A2D8-3E7A9297FEF7}" destId="{14ADDF85-D475-43E4-8992-8BBEFC48F1BE}" srcOrd="0" destOrd="0" parTransId="{0C20CEE0-5F6C-4425-9289-817ABDF82B19}" sibTransId="{4657D2EC-6294-47B5-8A62-7333F7757807}"/>
    <dgm:cxn modelId="{D9A001B1-AD73-428D-A687-6C074DBD81D6}" srcId="{75DA87D6-5A89-426B-A2D8-3E7A9297FEF7}" destId="{C3F29518-DD94-4E7E-A11A-1C1A4DC19E3E}" srcOrd="4" destOrd="0" parTransId="{E78383B7-82A8-428D-AFBB-9DB577DC8ED0}" sibTransId="{DF971B11-3CB3-4C05-8876-6645995D7AC6}"/>
    <dgm:cxn modelId="{53A324BA-F01B-4F27-9E8A-761ACA1C6C0A}" srcId="{75DA87D6-5A89-426B-A2D8-3E7A9297FEF7}" destId="{463E9644-B5A2-48A9-8874-64B46115DF97}" srcOrd="2" destOrd="0" parTransId="{8BB7C7AB-AD07-4809-9BA9-9DB5AD4C61F8}" sibTransId="{0F76CC81-EAB1-4209-BEFF-B9DBC26B04B2}"/>
    <dgm:cxn modelId="{59ACBDC5-CE23-458E-9030-DB68218BEDEE}" type="presOf" srcId="{75DA87D6-5A89-426B-A2D8-3E7A9297FEF7}" destId="{AFEA8AD3-C76B-411F-A2E1-823C950A21C0}" srcOrd="0" destOrd="0" presId="urn:microsoft.com/office/officeart/2005/8/layout/default"/>
    <dgm:cxn modelId="{929AE2DA-9F44-40F1-A8E5-474BFC7919D4}" srcId="{75DA87D6-5A89-426B-A2D8-3E7A9297FEF7}" destId="{3BF313F6-FBAE-437F-B784-94CE3BEA3331}" srcOrd="5" destOrd="0" parTransId="{D5BEF4DD-D122-432E-9C6A-B34361B8707B}" sibTransId="{214A7B16-7D42-485F-B072-B0CEFE412EBB}"/>
    <dgm:cxn modelId="{217A7ADE-B501-42C7-AD9B-9DDF11DDC5CD}" srcId="{75DA87D6-5A89-426B-A2D8-3E7A9297FEF7}" destId="{C9ADAB8B-F2BA-46D9-8C7D-990631AD045B}" srcOrd="3" destOrd="0" parTransId="{F8FCC186-B22A-4D0C-94EA-D15F7246DA60}" sibTransId="{60A61C79-CA00-4E3A-89D2-8C89499F08C4}"/>
    <dgm:cxn modelId="{AB0369B7-896C-46A1-9170-AFB8B50F526F}" type="presParOf" srcId="{AFEA8AD3-C76B-411F-A2E1-823C950A21C0}" destId="{03D4E131-60E6-4D5A-BA2E-D5D2543A98B5}" srcOrd="0" destOrd="0" presId="urn:microsoft.com/office/officeart/2005/8/layout/default"/>
    <dgm:cxn modelId="{DB1633FA-BA62-44F7-B994-92F1F48DC28C}" type="presParOf" srcId="{AFEA8AD3-C76B-411F-A2E1-823C950A21C0}" destId="{190CFE46-3474-4707-805A-A59D230F290F}" srcOrd="1" destOrd="0" presId="urn:microsoft.com/office/officeart/2005/8/layout/default"/>
    <dgm:cxn modelId="{330625EB-E237-4F7A-B2BD-78C0720D4E6D}" type="presParOf" srcId="{AFEA8AD3-C76B-411F-A2E1-823C950A21C0}" destId="{272228CE-AE4B-488C-91A0-7A44472DAE61}" srcOrd="2" destOrd="0" presId="urn:microsoft.com/office/officeart/2005/8/layout/default"/>
    <dgm:cxn modelId="{C8189BA9-ACB6-4EF4-AA6B-EEEB9AC7F237}" type="presParOf" srcId="{AFEA8AD3-C76B-411F-A2E1-823C950A21C0}" destId="{10C0FC50-F545-4E31-9E0F-4B9D15E68C95}" srcOrd="3" destOrd="0" presId="urn:microsoft.com/office/officeart/2005/8/layout/default"/>
    <dgm:cxn modelId="{F2F5937F-9A2B-45C8-811E-0B94B243FB53}" type="presParOf" srcId="{AFEA8AD3-C76B-411F-A2E1-823C950A21C0}" destId="{78BE90E8-EF5C-4087-8417-E5BCA1D3B27D}" srcOrd="4" destOrd="0" presId="urn:microsoft.com/office/officeart/2005/8/layout/default"/>
    <dgm:cxn modelId="{AC65F110-85F0-4CE3-8AA2-AB3D82C667D5}" type="presParOf" srcId="{AFEA8AD3-C76B-411F-A2E1-823C950A21C0}" destId="{46156D88-135F-491C-AB32-9449A1D6E378}" srcOrd="5" destOrd="0" presId="urn:microsoft.com/office/officeart/2005/8/layout/default"/>
    <dgm:cxn modelId="{082F2E8C-8E28-44DC-9DAF-957C11961CDA}" type="presParOf" srcId="{AFEA8AD3-C76B-411F-A2E1-823C950A21C0}" destId="{D17AACFC-2024-4CF6-872C-FF331B23B1A4}" srcOrd="6" destOrd="0" presId="urn:microsoft.com/office/officeart/2005/8/layout/default"/>
    <dgm:cxn modelId="{582AB94C-1541-424A-8AB2-7AF2B81CEBEB}" type="presParOf" srcId="{AFEA8AD3-C76B-411F-A2E1-823C950A21C0}" destId="{1784E793-8451-461F-8747-54D100A0EE5B}" srcOrd="7" destOrd="0" presId="urn:microsoft.com/office/officeart/2005/8/layout/default"/>
    <dgm:cxn modelId="{BB0BA4A8-5DFD-48BD-94CA-FDD56A0980DB}" type="presParOf" srcId="{AFEA8AD3-C76B-411F-A2E1-823C950A21C0}" destId="{0BEB1C46-B9D2-4E37-B8C3-AA1F0C04B431}" srcOrd="8" destOrd="0" presId="urn:microsoft.com/office/officeart/2005/8/layout/default"/>
    <dgm:cxn modelId="{8A2CA345-28BE-4582-90C2-4E09E96F7578}" type="presParOf" srcId="{AFEA8AD3-C76B-411F-A2E1-823C950A21C0}" destId="{BE906675-A50D-41EA-AE15-FAAE477E4A3F}" srcOrd="9" destOrd="0" presId="urn:microsoft.com/office/officeart/2005/8/layout/default"/>
    <dgm:cxn modelId="{970C89A1-57BC-40B3-AD61-AF788EE0F4ED}" type="presParOf" srcId="{AFEA8AD3-C76B-411F-A2E1-823C950A21C0}" destId="{977B0D49-B590-4ED2-802E-8D24BD6BB27D}"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2F9BE1-C4D3-4BD2-8FDA-0841B9523C1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6DB9C6E-289B-416D-96B5-21B7E65B1327}">
      <dgm:prSet/>
      <dgm:spPr/>
      <dgm:t>
        <a:bodyPr/>
        <a:lstStyle/>
        <a:p>
          <a:r>
            <a:rPr lang="en-US" dirty="0"/>
            <a:t>The object of the assignment was to </a:t>
          </a:r>
          <a:r>
            <a:rPr lang="en-US" b="1" dirty="0"/>
            <a:t>design a comprehensive, integrated ECD training package</a:t>
          </a:r>
          <a:r>
            <a:rPr lang="en-US" dirty="0"/>
            <a:t> that will equip ECD professionals with the tools they need to support the holistic development of children.</a:t>
          </a:r>
        </a:p>
      </dgm:t>
    </dgm:pt>
    <dgm:pt modelId="{B271F1F8-6C3F-45AB-879D-E8AB0F90C292}" type="parTrans" cxnId="{73D2B114-1295-4A01-BE43-DEC187759E9C}">
      <dgm:prSet/>
      <dgm:spPr/>
      <dgm:t>
        <a:bodyPr/>
        <a:lstStyle/>
        <a:p>
          <a:endParaRPr lang="en-US"/>
        </a:p>
      </dgm:t>
    </dgm:pt>
    <dgm:pt modelId="{605A1809-2F23-4CC3-B1B0-7A9B9C622ADA}" type="sibTrans" cxnId="{73D2B114-1295-4A01-BE43-DEC187759E9C}">
      <dgm:prSet/>
      <dgm:spPr/>
      <dgm:t>
        <a:bodyPr/>
        <a:lstStyle/>
        <a:p>
          <a:endParaRPr lang="en-US"/>
        </a:p>
      </dgm:t>
    </dgm:pt>
    <dgm:pt modelId="{B5386AE8-1C75-46D1-BB7D-A06DEC561A50}">
      <dgm:prSet/>
      <dgm:spPr/>
      <dgm:t>
        <a:bodyPr/>
        <a:lstStyle/>
        <a:p>
          <a:r>
            <a:rPr lang="en-US" dirty="0"/>
            <a:t>This training package will contribute to the </a:t>
          </a:r>
          <a:r>
            <a:rPr lang="en-US" b="1" dirty="0"/>
            <a:t>capacity development </a:t>
          </a:r>
          <a:r>
            <a:rPr lang="en-US" dirty="0"/>
            <a:t>of health workers, social welfare officers, nutrition officers, and community health workers, helping them provide </a:t>
          </a:r>
          <a:r>
            <a:rPr lang="en-US" b="1" dirty="0"/>
            <a:t>effective, coordinated care</a:t>
          </a:r>
          <a:r>
            <a:rPr lang="en-US" dirty="0"/>
            <a:t> across Tanzania.</a:t>
          </a:r>
        </a:p>
      </dgm:t>
    </dgm:pt>
    <dgm:pt modelId="{1883217C-2B42-4E95-B989-8C2664A7D397}" type="parTrans" cxnId="{0DE2A2EB-3DEE-477F-A112-B7A6CB57F3EC}">
      <dgm:prSet/>
      <dgm:spPr/>
      <dgm:t>
        <a:bodyPr/>
        <a:lstStyle/>
        <a:p>
          <a:endParaRPr lang="en-US"/>
        </a:p>
      </dgm:t>
    </dgm:pt>
    <dgm:pt modelId="{9BD02D30-EDEE-429E-B27B-AAF7EA508F89}" type="sibTrans" cxnId="{0DE2A2EB-3DEE-477F-A112-B7A6CB57F3EC}">
      <dgm:prSet/>
      <dgm:spPr/>
      <dgm:t>
        <a:bodyPr/>
        <a:lstStyle/>
        <a:p>
          <a:endParaRPr lang="en-US"/>
        </a:p>
      </dgm:t>
    </dgm:pt>
    <dgm:pt modelId="{44AFD546-38DF-48D7-98D7-E3075D99DDE2}" type="pres">
      <dgm:prSet presAssocID="{832F9BE1-C4D3-4BD2-8FDA-0841B9523C15}" presName="vert0" presStyleCnt="0">
        <dgm:presLayoutVars>
          <dgm:dir/>
          <dgm:animOne val="branch"/>
          <dgm:animLvl val="lvl"/>
        </dgm:presLayoutVars>
      </dgm:prSet>
      <dgm:spPr/>
    </dgm:pt>
    <dgm:pt modelId="{2F30F4F8-99DB-485C-B0FA-B7643FF34405}" type="pres">
      <dgm:prSet presAssocID="{B6DB9C6E-289B-416D-96B5-21B7E65B1327}" presName="thickLine" presStyleLbl="alignNode1" presStyleIdx="0" presStyleCnt="2"/>
      <dgm:spPr/>
    </dgm:pt>
    <dgm:pt modelId="{AD5BA635-EBEB-4322-9DA9-E4B0771D9C65}" type="pres">
      <dgm:prSet presAssocID="{B6DB9C6E-289B-416D-96B5-21B7E65B1327}" presName="horz1" presStyleCnt="0"/>
      <dgm:spPr/>
    </dgm:pt>
    <dgm:pt modelId="{8C71FF8A-3E3F-4B35-B6BF-F62ACB719813}" type="pres">
      <dgm:prSet presAssocID="{B6DB9C6E-289B-416D-96B5-21B7E65B1327}" presName="tx1" presStyleLbl="revTx" presStyleIdx="0" presStyleCnt="2"/>
      <dgm:spPr/>
    </dgm:pt>
    <dgm:pt modelId="{953E6A71-0DAB-4AD4-8C9D-2326C42DF3A0}" type="pres">
      <dgm:prSet presAssocID="{B6DB9C6E-289B-416D-96B5-21B7E65B1327}" presName="vert1" presStyleCnt="0"/>
      <dgm:spPr/>
    </dgm:pt>
    <dgm:pt modelId="{F1E63E53-4B3E-4F21-9B22-E14B5E317313}" type="pres">
      <dgm:prSet presAssocID="{B5386AE8-1C75-46D1-BB7D-A06DEC561A50}" presName="thickLine" presStyleLbl="alignNode1" presStyleIdx="1" presStyleCnt="2"/>
      <dgm:spPr/>
    </dgm:pt>
    <dgm:pt modelId="{C800CEB9-95D6-4FDB-B829-47E0802D4C27}" type="pres">
      <dgm:prSet presAssocID="{B5386AE8-1C75-46D1-BB7D-A06DEC561A50}" presName="horz1" presStyleCnt="0"/>
      <dgm:spPr/>
    </dgm:pt>
    <dgm:pt modelId="{8286A6EA-63BA-4630-88DB-3DDC3EB7A017}" type="pres">
      <dgm:prSet presAssocID="{B5386AE8-1C75-46D1-BB7D-A06DEC561A50}" presName="tx1" presStyleLbl="revTx" presStyleIdx="1" presStyleCnt="2"/>
      <dgm:spPr/>
    </dgm:pt>
    <dgm:pt modelId="{C0E858FD-D784-4FC6-B077-049EA29FD023}" type="pres">
      <dgm:prSet presAssocID="{B5386AE8-1C75-46D1-BB7D-A06DEC561A50}" presName="vert1" presStyleCnt="0"/>
      <dgm:spPr/>
    </dgm:pt>
  </dgm:ptLst>
  <dgm:cxnLst>
    <dgm:cxn modelId="{73D2B114-1295-4A01-BE43-DEC187759E9C}" srcId="{832F9BE1-C4D3-4BD2-8FDA-0841B9523C15}" destId="{B6DB9C6E-289B-416D-96B5-21B7E65B1327}" srcOrd="0" destOrd="0" parTransId="{B271F1F8-6C3F-45AB-879D-E8AB0F90C292}" sibTransId="{605A1809-2F23-4CC3-B1B0-7A9B9C622ADA}"/>
    <dgm:cxn modelId="{2ECEA5B2-E0BC-4FF8-AEBA-3490A70D3E63}" type="presOf" srcId="{832F9BE1-C4D3-4BD2-8FDA-0841B9523C15}" destId="{44AFD546-38DF-48D7-98D7-E3075D99DDE2}" srcOrd="0" destOrd="0" presId="urn:microsoft.com/office/officeart/2008/layout/LinedList"/>
    <dgm:cxn modelId="{6C697ECB-4476-4B78-B734-1DA6805D551B}" type="presOf" srcId="{B5386AE8-1C75-46D1-BB7D-A06DEC561A50}" destId="{8286A6EA-63BA-4630-88DB-3DDC3EB7A017}" srcOrd="0" destOrd="0" presId="urn:microsoft.com/office/officeart/2008/layout/LinedList"/>
    <dgm:cxn modelId="{438BD5E4-8FF4-4A47-A201-5EE6BB27F87F}" type="presOf" srcId="{B6DB9C6E-289B-416D-96B5-21B7E65B1327}" destId="{8C71FF8A-3E3F-4B35-B6BF-F62ACB719813}" srcOrd="0" destOrd="0" presId="urn:microsoft.com/office/officeart/2008/layout/LinedList"/>
    <dgm:cxn modelId="{0DE2A2EB-3DEE-477F-A112-B7A6CB57F3EC}" srcId="{832F9BE1-C4D3-4BD2-8FDA-0841B9523C15}" destId="{B5386AE8-1C75-46D1-BB7D-A06DEC561A50}" srcOrd="1" destOrd="0" parTransId="{1883217C-2B42-4E95-B989-8C2664A7D397}" sibTransId="{9BD02D30-EDEE-429E-B27B-AAF7EA508F89}"/>
    <dgm:cxn modelId="{0F98311D-9279-4BB1-B274-E02D78BDDD08}" type="presParOf" srcId="{44AFD546-38DF-48D7-98D7-E3075D99DDE2}" destId="{2F30F4F8-99DB-485C-B0FA-B7643FF34405}" srcOrd="0" destOrd="0" presId="urn:microsoft.com/office/officeart/2008/layout/LinedList"/>
    <dgm:cxn modelId="{8F972095-D765-4AB0-94AB-AC09380F87FA}" type="presParOf" srcId="{44AFD546-38DF-48D7-98D7-E3075D99DDE2}" destId="{AD5BA635-EBEB-4322-9DA9-E4B0771D9C65}" srcOrd="1" destOrd="0" presId="urn:microsoft.com/office/officeart/2008/layout/LinedList"/>
    <dgm:cxn modelId="{16F230F9-FFDA-468A-849C-775D26666A9B}" type="presParOf" srcId="{AD5BA635-EBEB-4322-9DA9-E4B0771D9C65}" destId="{8C71FF8A-3E3F-4B35-B6BF-F62ACB719813}" srcOrd="0" destOrd="0" presId="urn:microsoft.com/office/officeart/2008/layout/LinedList"/>
    <dgm:cxn modelId="{F8A2109D-90DD-4562-86D3-AA1ACAF44DDC}" type="presParOf" srcId="{AD5BA635-EBEB-4322-9DA9-E4B0771D9C65}" destId="{953E6A71-0DAB-4AD4-8C9D-2326C42DF3A0}" srcOrd="1" destOrd="0" presId="urn:microsoft.com/office/officeart/2008/layout/LinedList"/>
    <dgm:cxn modelId="{244B3CBE-2339-4962-A36F-1A859D0B5665}" type="presParOf" srcId="{44AFD546-38DF-48D7-98D7-E3075D99DDE2}" destId="{F1E63E53-4B3E-4F21-9B22-E14B5E317313}" srcOrd="2" destOrd="0" presId="urn:microsoft.com/office/officeart/2008/layout/LinedList"/>
    <dgm:cxn modelId="{4714787A-CE42-47DA-BEB4-C1DB592955B6}" type="presParOf" srcId="{44AFD546-38DF-48D7-98D7-E3075D99DDE2}" destId="{C800CEB9-95D6-4FDB-B829-47E0802D4C27}" srcOrd="3" destOrd="0" presId="urn:microsoft.com/office/officeart/2008/layout/LinedList"/>
    <dgm:cxn modelId="{7DA8463A-A601-47D6-BCFE-C700AD536F79}" type="presParOf" srcId="{C800CEB9-95D6-4FDB-B829-47E0802D4C27}" destId="{8286A6EA-63BA-4630-88DB-3DDC3EB7A017}" srcOrd="0" destOrd="0" presId="urn:microsoft.com/office/officeart/2008/layout/LinedList"/>
    <dgm:cxn modelId="{7E7AAF54-779E-4C10-89F6-3923CED612E7}" type="presParOf" srcId="{C800CEB9-95D6-4FDB-B829-47E0802D4C27}" destId="{C0E858FD-D784-4FC6-B077-049EA29FD023}"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86D8D62-1F96-44EF-8A20-3745056E2E28}" type="doc">
      <dgm:prSet loTypeId="urn:microsoft.com/office/officeart/2016/7/layout/HorizontalActionList" loCatId="List" qsTypeId="urn:microsoft.com/office/officeart/2005/8/quickstyle/simple1" qsCatId="simple" csTypeId="urn:microsoft.com/office/officeart/2005/8/colors/colorful2" csCatId="colorful"/>
      <dgm:spPr/>
      <dgm:t>
        <a:bodyPr/>
        <a:lstStyle/>
        <a:p>
          <a:endParaRPr lang="en-US"/>
        </a:p>
      </dgm:t>
    </dgm:pt>
    <dgm:pt modelId="{0995FA8C-662B-484E-9C99-E893642F719B}">
      <dgm:prSet/>
      <dgm:spPr/>
      <dgm:t>
        <a:bodyPr/>
        <a:lstStyle/>
        <a:p>
          <a:r>
            <a:rPr lang="en-US"/>
            <a:t>Develop</a:t>
          </a:r>
        </a:p>
      </dgm:t>
    </dgm:pt>
    <dgm:pt modelId="{DF07A517-3B5C-4261-B7B1-10754D225693}" type="parTrans" cxnId="{3305A8BB-C519-418D-AE8F-D56E6D7DAA1F}">
      <dgm:prSet/>
      <dgm:spPr/>
      <dgm:t>
        <a:bodyPr/>
        <a:lstStyle/>
        <a:p>
          <a:endParaRPr lang="en-US"/>
        </a:p>
      </dgm:t>
    </dgm:pt>
    <dgm:pt modelId="{66696A45-3C07-4D6C-9E57-4D9907E3787D}" type="sibTrans" cxnId="{3305A8BB-C519-418D-AE8F-D56E6D7DAA1F}">
      <dgm:prSet/>
      <dgm:spPr/>
      <dgm:t>
        <a:bodyPr/>
        <a:lstStyle/>
        <a:p>
          <a:endParaRPr lang="en-US"/>
        </a:p>
      </dgm:t>
    </dgm:pt>
    <dgm:pt modelId="{78DEA09C-F2D6-45EB-BC24-6ECDA5DACA1E}">
      <dgm:prSet/>
      <dgm:spPr/>
      <dgm:t>
        <a:bodyPr/>
        <a:lstStyle/>
        <a:p>
          <a:r>
            <a:rPr lang="en-US"/>
            <a:t>Develop a comprehensive, integrated ECD training package tailored for various workforce levels, including policymakers, technical staff, and frontline service providers.</a:t>
          </a:r>
        </a:p>
      </dgm:t>
    </dgm:pt>
    <dgm:pt modelId="{3FBF0ADC-DBB2-4B11-A2A0-F0A07C08D4D2}" type="parTrans" cxnId="{049D3A76-0AAE-4EDE-A244-EC9D4EF3D8B7}">
      <dgm:prSet/>
      <dgm:spPr/>
      <dgm:t>
        <a:bodyPr/>
        <a:lstStyle/>
        <a:p>
          <a:endParaRPr lang="en-US"/>
        </a:p>
      </dgm:t>
    </dgm:pt>
    <dgm:pt modelId="{F5251C02-F058-438E-864E-9587468BBB1D}" type="sibTrans" cxnId="{049D3A76-0AAE-4EDE-A244-EC9D4EF3D8B7}">
      <dgm:prSet/>
      <dgm:spPr/>
      <dgm:t>
        <a:bodyPr/>
        <a:lstStyle/>
        <a:p>
          <a:endParaRPr lang="en-US"/>
        </a:p>
      </dgm:t>
    </dgm:pt>
    <dgm:pt modelId="{6A27179C-8808-409F-88DF-B0D42A2291C4}">
      <dgm:prSet/>
      <dgm:spPr/>
      <dgm:t>
        <a:bodyPr/>
        <a:lstStyle/>
        <a:p>
          <a:r>
            <a:rPr lang="en-US"/>
            <a:t>Align</a:t>
          </a:r>
        </a:p>
      </dgm:t>
    </dgm:pt>
    <dgm:pt modelId="{903A3E96-AC92-4B61-9B0E-95505A355294}" type="parTrans" cxnId="{C8236D1E-CC4B-4FCA-A48E-2F64BE7A488D}">
      <dgm:prSet/>
      <dgm:spPr/>
      <dgm:t>
        <a:bodyPr/>
        <a:lstStyle/>
        <a:p>
          <a:endParaRPr lang="en-US"/>
        </a:p>
      </dgm:t>
    </dgm:pt>
    <dgm:pt modelId="{FFA84163-7D89-49FE-A57C-7E43B1C9709F}" type="sibTrans" cxnId="{C8236D1E-CC4B-4FCA-A48E-2F64BE7A488D}">
      <dgm:prSet/>
      <dgm:spPr/>
      <dgm:t>
        <a:bodyPr/>
        <a:lstStyle/>
        <a:p>
          <a:endParaRPr lang="en-US"/>
        </a:p>
      </dgm:t>
    </dgm:pt>
    <dgm:pt modelId="{88D6C151-41CB-41AA-997A-C26FF0730C32}">
      <dgm:prSet/>
      <dgm:spPr/>
      <dgm:t>
        <a:bodyPr/>
        <a:lstStyle/>
        <a:p>
          <a:r>
            <a:rPr lang="en-US"/>
            <a:t>Align national curricula with the Nurturing Care Framework and other global and regional standards, ensuring a holistic approach that includes health, nutrition, responsive caregiving, safety, and early learning.</a:t>
          </a:r>
        </a:p>
      </dgm:t>
    </dgm:pt>
    <dgm:pt modelId="{BE642DC9-44DE-4F6F-9E2A-FB1CEE7F4831}" type="parTrans" cxnId="{D5FA6F1F-303D-4853-984B-3F2178829FE2}">
      <dgm:prSet/>
      <dgm:spPr/>
      <dgm:t>
        <a:bodyPr/>
        <a:lstStyle/>
        <a:p>
          <a:endParaRPr lang="en-US"/>
        </a:p>
      </dgm:t>
    </dgm:pt>
    <dgm:pt modelId="{1BFC7B83-C3C6-4F8A-962C-13CF72B3C081}" type="sibTrans" cxnId="{D5FA6F1F-303D-4853-984B-3F2178829FE2}">
      <dgm:prSet/>
      <dgm:spPr/>
      <dgm:t>
        <a:bodyPr/>
        <a:lstStyle/>
        <a:p>
          <a:endParaRPr lang="en-US"/>
        </a:p>
      </dgm:t>
    </dgm:pt>
    <dgm:pt modelId="{F7DFE708-5986-49A7-9D4B-D64AD0375408}">
      <dgm:prSet/>
      <dgm:spPr/>
      <dgm:t>
        <a:bodyPr/>
        <a:lstStyle/>
        <a:p>
          <a:r>
            <a:rPr lang="en-US"/>
            <a:t>Establish</a:t>
          </a:r>
        </a:p>
      </dgm:t>
    </dgm:pt>
    <dgm:pt modelId="{91CCC24F-DA3F-44D0-A199-34C03D8066A7}" type="parTrans" cxnId="{4BCC2788-7669-46FC-9E84-C04061551567}">
      <dgm:prSet/>
      <dgm:spPr/>
      <dgm:t>
        <a:bodyPr/>
        <a:lstStyle/>
        <a:p>
          <a:endParaRPr lang="en-US"/>
        </a:p>
      </dgm:t>
    </dgm:pt>
    <dgm:pt modelId="{820ADA2B-B40B-4E00-BF59-C8ACE069B808}" type="sibTrans" cxnId="{4BCC2788-7669-46FC-9E84-C04061551567}">
      <dgm:prSet/>
      <dgm:spPr/>
      <dgm:t>
        <a:bodyPr/>
        <a:lstStyle/>
        <a:p>
          <a:endParaRPr lang="en-US"/>
        </a:p>
      </dgm:t>
    </dgm:pt>
    <dgm:pt modelId="{ABB4C767-9075-44F4-BD76-20A1A3D3B404}">
      <dgm:prSet/>
      <dgm:spPr/>
      <dgm:t>
        <a:bodyPr/>
        <a:lstStyle/>
        <a:p>
          <a:r>
            <a:rPr lang="en-US"/>
            <a:t>Establish a national certification and accreditation framework for all ECD service providers, including informal caregivers.</a:t>
          </a:r>
        </a:p>
      </dgm:t>
    </dgm:pt>
    <dgm:pt modelId="{2E571E9C-0006-43E9-80A7-F327A10F0F7A}" type="parTrans" cxnId="{E5C5483F-C99F-4003-AC88-CEF853B55912}">
      <dgm:prSet/>
      <dgm:spPr/>
      <dgm:t>
        <a:bodyPr/>
        <a:lstStyle/>
        <a:p>
          <a:endParaRPr lang="en-US"/>
        </a:p>
      </dgm:t>
    </dgm:pt>
    <dgm:pt modelId="{49D73E41-7CDE-427A-8F15-9F5C2E77B1A8}" type="sibTrans" cxnId="{E5C5483F-C99F-4003-AC88-CEF853B55912}">
      <dgm:prSet/>
      <dgm:spPr/>
      <dgm:t>
        <a:bodyPr/>
        <a:lstStyle/>
        <a:p>
          <a:endParaRPr lang="en-US"/>
        </a:p>
      </dgm:t>
    </dgm:pt>
    <dgm:pt modelId="{0B367707-E6E0-4346-97E4-B8B8B2A976B7}" type="pres">
      <dgm:prSet presAssocID="{486D8D62-1F96-44EF-8A20-3745056E2E28}" presName="Name0" presStyleCnt="0">
        <dgm:presLayoutVars>
          <dgm:dir/>
          <dgm:animLvl val="lvl"/>
          <dgm:resizeHandles val="exact"/>
        </dgm:presLayoutVars>
      </dgm:prSet>
      <dgm:spPr/>
    </dgm:pt>
    <dgm:pt modelId="{56FE9299-990E-4357-AB2F-FCB3424561BB}" type="pres">
      <dgm:prSet presAssocID="{0995FA8C-662B-484E-9C99-E893642F719B}" presName="composite" presStyleCnt="0"/>
      <dgm:spPr/>
    </dgm:pt>
    <dgm:pt modelId="{EB187107-1041-4FC3-BCE0-3FC926AA25DE}" type="pres">
      <dgm:prSet presAssocID="{0995FA8C-662B-484E-9C99-E893642F719B}" presName="parTx" presStyleLbl="alignNode1" presStyleIdx="0" presStyleCnt="3">
        <dgm:presLayoutVars>
          <dgm:chMax val="0"/>
          <dgm:chPref val="0"/>
        </dgm:presLayoutVars>
      </dgm:prSet>
      <dgm:spPr/>
    </dgm:pt>
    <dgm:pt modelId="{08533A00-98F1-4998-ABC4-2DF38C8576F3}" type="pres">
      <dgm:prSet presAssocID="{0995FA8C-662B-484E-9C99-E893642F719B}" presName="desTx" presStyleLbl="alignAccFollowNode1" presStyleIdx="0" presStyleCnt="3">
        <dgm:presLayoutVars/>
      </dgm:prSet>
      <dgm:spPr/>
    </dgm:pt>
    <dgm:pt modelId="{B5A06602-DBDC-45B2-B0CF-6B4575E95104}" type="pres">
      <dgm:prSet presAssocID="{66696A45-3C07-4D6C-9E57-4D9907E3787D}" presName="space" presStyleCnt="0"/>
      <dgm:spPr/>
    </dgm:pt>
    <dgm:pt modelId="{8672BCE4-D1CE-4E86-B635-44F7D9343BB4}" type="pres">
      <dgm:prSet presAssocID="{6A27179C-8808-409F-88DF-B0D42A2291C4}" presName="composite" presStyleCnt="0"/>
      <dgm:spPr/>
    </dgm:pt>
    <dgm:pt modelId="{65C8891E-6909-4947-AC80-748D22467145}" type="pres">
      <dgm:prSet presAssocID="{6A27179C-8808-409F-88DF-B0D42A2291C4}" presName="parTx" presStyleLbl="alignNode1" presStyleIdx="1" presStyleCnt="3">
        <dgm:presLayoutVars>
          <dgm:chMax val="0"/>
          <dgm:chPref val="0"/>
        </dgm:presLayoutVars>
      </dgm:prSet>
      <dgm:spPr/>
    </dgm:pt>
    <dgm:pt modelId="{636B9863-E7C5-42D1-B73E-D29FE2FDECF7}" type="pres">
      <dgm:prSet presAssocID="{6A27179C-8808-409F-88DF-B0D42A2291C4}" presName="desTx" presStyleLbl="alignAccFollowNode1" presStyleIdx="1" presStyleCnt="3">
        <dgm:presLayoutVars/>
      </dgm:prSet>
      <dgm:spPr/>
    </dgm:pt>
    <dgm:pt modelId="{41D15EB2-974F-43D4-A9B9-DA8C1BAAF30E}" type="pres">
      <dgm:prSet presAssocID="{FFA84163-7D89-49FE-A57C-7E43B1C9709F}" presName="space" presStyleCnt="0"/>
      <dgm:spPr/>
    </dgm:pt>
    <dgm:pt modelId="{D8AD2091-E3DC-4718-8654-C7B314A1023E}" type="pres">
      <dgm:prSet presAssocID="{F7DFE708-5986-49A7-9D4B-D64AD0375408}" presName="composite" presStyleCnt="0"/>
      <dgm:spPr/>
    </dgm:pt>
    <dgm:pt modelId="{7A2544A1-6185-4AC3-96F6-58778F8ABF9C}" type="pres">
      <dgm:prSet presAssocID="{F7DFE708-5986-49A7-9D4B-D64AD0375408}" presName="parTx" presStyleLbl="alignNode1" presStyleIdx="2" presStyleCnt="3">
        <dgm:presLayoutVars>
          <dgm:chMax val="0"/>
          <dgm:chPref val="0"/>
        </dgm:presLayoutVars>
      </dgm:prSet>
      <dgm:spPr/>
    </dgm:pt>
    <dgm:pt modelId="{9A8D51C2-B12C-4461-B609-42CCFA602E70}" type="pres">
      <dgm:prSet presAssocID="{F7DFE708-5986-49A7-9D4B-D64AD0375408}" presName="desTx" presStyleLbl="alignAccFollowNode1" presStyleIdx="2" presStyleCnt="3">
        <dgm:presLayoutVars/>
      </dgm:prSet>
      <dgm:spPr/>
    </dgm:pt>
  </dgm:ptLst>
  <dgm:cxnLst>
    <dgm:cxn modelId="{4887570F-83B5-4969-A872-E9CCC6BD8AB1}" type="presOf" srcId="{F7DFE708-5986-49A7-9D4B-D64AD0375408}" destId="{7A2544A1-6185-4AC3-96F6-58778F8ABF9C}" srcOrd="0" destOrd="0" presId="urn:microsoft.com/office/officeart/2016/7/layout/HorizontalActionList"/>
    <dgm:cxn modelId="{D5786717-897C-4F8D-8063-58DD9C134586}" type="presOf" srcId="{ABB4C767-9075-44F4-BD76-20A1A3D3B404}" destId="{9A8D51C2-B12C-4461-B609-42CCFA602E70}" srcOrd="0" destOrd="0" presId="urn:microsoft.com/office/officeart/2016/7/layout/HorizontalActionList"/>
    <dgm:cxn modelId="{C8236D1E-CC4B-4FCA-A48E-2F64BE7A488D}" srcId="{486D8D62-1F96-44EF-8A20-3745056E2E28}" destId="{6A27179C-8808-409F-88DF-B0D42A2291C4}" srcOrd="1" destOrd="0" parTransId="{903A3E96-AC92-4B61-9B0E-95505A355294}" sibTransId="{FFA84163-7D89-49FE-A57C-7E43B1C9709F}"/>
    <dgm:cxn modelId="{D5FA6F1F-303D-4853-984B-3F2178829FE2}" srcId="{6A27179C-8808-409F-88DF-B0D42A2291C4}" destId="{88D6C151-41CB-41AA-997A-C26FF0730C32}" srcOrd="0" destOrd="0" parTransId="{BE642DC9-44DE-4F6F-9E2A-FB1CEE7F4831}" sibTransId="{1BFC7B83-C3C6-4F8A-962C-13CF72B3C081}"/>
    <dgm:cxn modelId="{E5C5483F-C99F-4003-AC88-CEF853B55912}" srcId="{F7DFE708-5986-49A7-9D4B-D64AD0375408}" destId="{ABB4C767-9075-44F4-BD76-20A1A3D3B404}" srcOrd="0" destOrd="0" parTransId="{2E571E9C-0006-43E9-80A7-F327A10F0F7A}" sibTransId="{49D73E41-7CDE-427A-8F15-9F5C2E77B1A8}"/>
    <dgm:cxn modelId="{049D3A76-0AAE-4EDE-A244-EC9D4EF3D8B7}" srcId="{0995FA8C-662B-484E-9C99-E893642F719B}" destId="{78DEA09C-F2D6-45EB-BC24-6ECDA5DACA1E}" srcOrd="0" destOrd="0" parTransId="{3FBF0ADC-DBB2-4B11-A2A0-F0A07C08D4D2}" sibTransId="{F5251C02-F058-438E-864E-9587468BBB1D}"/>
    <dgm:cxn modelId="{7B772B7C-982C-48C5-8E49-1905A9F480D5}" type="presOf" srcId="{78DEA09C-F2D6-45EB-BC24-6ECDA5DACA1E}" destId="{08533A00-98F1-4998-ABC4-2DF38C8576F3}" srcOrd="0" destOrd="0" presId="urn:microsoft.com/office/officeart/2016/7/layout/HorizontalActionList"/>
    <dgm:cxn modelId="{4BCC2788-7669-46FC-9E84-C04061551567}" srcId="{486D8D62-1F96-44EF-8A20-3745056E2E28}" destId="{F7DFE708-5986-49A7-9D4B-D64AD0375408}" srcOrd="2" destOrd="0" parTransId="{91CCC24F-DA3F-44D0-A199-34C03D8066A7}" sibTransId="{820ADA2B-B40B-4E00-BF59-C8ACE069B808}"/>
    <dgm:cxn modelId="{6039EE8D-9DC7-4913-852E-678F3092850E}" type="presOf" srcId="{88D6C151-41CB-41AA-997A-C26FF0730C32}" destId="{636B9863-E7C5-42D1-B73E-D29FE2FDECF7}" srcOrd="0" destOrd="0" presId="urn:microsoft.com/office/officeart/2016/7/layout/HorizontalActionList"/>
    <dgm:cxn modelId="{3305A8BB-C519-418D-AE8F-D56E6D7DAA1F}" srcId="{486D8D62-1F96-44EF-8A20-3745056E2E28}" destId="{0995FA8C-662B-484E-9C99-E893642F719B}" srcOrd="0" destOrd="0" parTransId="{DF07A517-3B5C-4261-B7B1-10754D225693}" sibTransId="{66696A45-3C07-4D6C-9E57-4D9907E3787D}"/>
    <dgm:cxn modelId="{0D0C1EC1-FBCD-4F07-8C69-A4591E81B0B3}" type="presOf" srcId="{0995FA8C-662B-484E-9C99-E893642F719B}" destId="{EB187107-1041-4FC3-BCE0-3FC926AA25DE}" srcOrd="0" destOrd="0" presId="urn:microsoft.com/office/officeart/2016/7/layout/HorizontalActionList"/>
    <dgm:cxn modelId="{4D0F2DE4-CBA4-4AB2-A8C6-2EF3E6A5F84D}" type="presOf" srcId="{486D8D62-1F96-44EF-8A20-3745056E2E28}" destId="{0B367707-E6E0-4346-97E4-B8B8B2A976B7}" srcOrd="0" destOrd="0" presId="urn:microsoft.com/office/officeart/2016/7/layout/HorizontalActionList"/>
    <dgm:cxn modelId="{6EAE78F1-EF3F-4331-84BA-600532EF926A}" type="presOf" srcId="{6A27179C-8808-409F-88DF-B0D42A2291C4}" destId="{65C8891E-6909-4947-AC80-748D22467145}" srcOrd="0" destOrd="0" presId="urn:microsoft.com/office/officeart/2016/7/layout/HorizontalActionList"/>
    <dgm:cxn modelId="{9FF268D0-5092-457C-B151-7B8C6D820D85}" type="presParOf" srcId="{0B367707-E6E0-4346-97E4-B8B8B2A976B7}" destId="{56FE9299-990E-4357-AB2F-FCB3424561BB}" srcOrd="0" destOrd="0" presId="urn:microsoft.com/office/officeart/2016/7/layout/HorizontalActionList"/>
    <dgm:cxn modelId="{EB2D511C-BBA5-4887-9CED-5460CFAD4981}" type="presParOf" srcId="{56FE9299-990E-4357-AB2F-FCB3424561BB}" destId="{EB187107-1041-4FC3-BCE0-3FC926AA25DE}" srcOrd="0" destOrd="0" presId="urn:microsoft.com/office/officeart/2016/7/layout/HorizontalActionList"/>
    <dgm:cxn modelId="{DFF31E02-05B8-4766-A5CB-B5BE1725E82F}" type="presParOf" srcId="{56FE9299-990E-4357-AB2F-FCB3424561BB}" destId="{08533A00-98F1-4998-ABC4-2DF38C8576F3}" srcOrd="1" destOrd="0" presId="urn:microsoft.com/office/officeart/2016/7/layout/HorizontalActionList"/>
    <dgm:cxn modelId="{7713B4C8-43A9-4109-8472-137156BEA3C3}" type="presParOf" srcId="{0B367707-E6E0-4346-97E4-B8B8B2A976B7}" destId="{B5A06602-DBDC-45B2-B0CF-6B4575E95104}" srcOrd="1" destOrd="0" presId="urn:microsoft.com/office/officeart/2016/7/layout/HorizontalActionList"/>
    <dgm:cxn modelId="{CD529327-13DC-4FC2-9545-F79CBBEFFEF1}" type="presParOf" srcId="{0B367707-E6E0-4346-97E4-B8B8B2A976B7}" destId="{8672BCE4-D1CE-4E86-B635-44F7D9343BB4}" srcOrd="2" destOrd="0" presId="urn:microsoft.com/office/officeart/2016/7/layout/HorizontalActionList"/>
    <dgm:cxn modelId="{2B9D8FB7-49F0-4121-9AA2-7897461BAB80}" type="presParOf" srcId="{8672BCE4-D1CE-4E86-B635-44F7D9343BB4}" destId="{65C8891E-6909-4947-AC80-748D22467145}" srcOrd="0" destOrd="0" presId="urn:microsoft.com/office/officeart/2016/7/layout/HorizontalActionList"/>
    <dgm:cxn modelId="{2274FA93-B3EC-4F30-AEE8-6DD4F7E622FA}" type="presParOf" srcId="{8672BCE4-D1CE-4E86-B635-44F7D9343BB4}" destId="{636B9863-E7C5-42D1-B73E-D29FE2FDECF7}" srcOrd="1" destOrd="0" presId="urn:microsoft.com/office/officeart/2016/7/layout/HorizontalActionList"/>
    <dgm:cxn modelId="{757854E9-C3A6-4C03-B8BE-3886958A101E}" type="presParOf" srcId="{0B367707-E6E0-4346-97E4-B8B8B2A976B7}" destId="{41D15EB2-974F-43D4-A9B9-DA8C1BAAF30E}" srcOrd="3" destOrd="0" presId="urn:microsoft.com/office/officeart/2016/7/layout/HorizontalActionList"/>
    <dgm:cxn modelId="{500C3B35-727A-44DE-9C1B-F89A81FF5DAD}" type="presParOf" srcId="{0B367707-E6E0-4346-97E4-B8B8B2A976B7}" destId="{D8AD2091-E3DC-4718-8654-C7B314A1023E}" srcOrd="4" destOrd="0" presId="urn:microsoft.com/office/officeart/2016/7/layout/HorizontalActionList"/>
    <dgm:cxn modelId="{3965E2C3-10AB-4AF0-9E68-02FA5EB4D6B2}" type="presParOf" srcId="{D8AD2091-E3DC-4718-8654-C7B314A1023E}" destId="{7A2544A1-6185-4AC3-96F6-58778F8ABF9C}" srcOrd="0" destOrd="0" presId="urn:microsoft.com/office/officeart/2016/7/layout/HorizontalActionList"/>
    <dgm:cxn modelId="{E27F4CF2-9F52-4729-90F2-2DA465C139DD}" type="presParOf" srcId="{D8AD2091-E3DC-4718-8654-C7B314A1023E}" destId="{9A8D51C2-B12C-4461-B609-42CCFA602E70}" srcOrd="1" destOrd="0" presId="urn:microsoft.com/office/officeart/2016/7/layout/Horizontal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21BC503-59ED-45E8-9501-689006343F1A}" type="doc">
      <dgm:prSet loTypeId="urn:microsoft.com/office/officeart/2016/7/layout/HorizontalActionList" loCatId="List" qsTypeId="urn:microsoft.com/office/officeart/2005/8/quickstyle/simple1" qsCatId="simple" csTypeId="urn:microsoft.com/office/officeart/2005/8/colors/colorful2" csCatId="colorful"/>
      <dgm:spPr/>
      <dgm:t>
        <a:bodyPr/>
        <a:lstStyle/>
        <a:p>
          <a:endParaRPr lang="en-US"/>
        </a:p>
      </dgm:t>
    </dgm:pt>
    <dgm:pt modelId="{FE4A5873-CF8C-420D-A828-910FC3C3B14B}">
      <dgm:prSet/>
      <dgm:spPr/>
      <dgm:t>
        <a:bodyPr/>
        <a:lstStyle/>
        <a:p>
          <a:r>
            <a:rPr lang="en-US"/>
            <a:t>Enhance</a:t>
          </a:r>
        </a:p>
      </dgm:t>
    </dgm:pt>
    <dgm:pt modelId="{3A459019-3A42-4A56-9A09-8F5F6EBA91B6}" type="parTrans" cxnId="{85DA5ECC-4D50-439A-B6B7-A74EBD468C6B}">
      <dgm:prSet/>
      <dgm:spPr/>
      <dgm:t>
        <a:bodyPr/>
        <a:lstStyle/>
        <a:p>
          <a:endParaRPr lang="en-US"/>
        </a:p>
      </dgm:t>
    </dgm:pt>
    <dgm:pt modelId="{B4F5B7AC-9624-41EA-9FED-CB126D66E8E9}" type="sibTrans" cxnId="{85DA5ECC-4D50-439A-B6B7-A74EBD468C6B}">
      <dgm:prSet/>
      <dgm:spPr/>
      <dgm:t>
        <a:bodyPr/>
        <a:lstStyle/>
        <a:p>
          <a:endParaRPr lang="en-US"/>
        </a:p>
      </dgm:t>
    </dgm:pt>
    <dgm:pt modelId="{8207384C-7BD7-4F75-91BB-856CD863E840}">
      <dgm:prSet/>
      <dgm:spPr/>
      <dgm:t>
        <a:bodyPr/>
        <a:lstStyle/>
        <a:p>
          <a:r>
            <a:rPr lang="en-US"/>
            <a:t>Enhance coordination among ministries and development partners to integrate ECD training into existing programs.</a:t>
          </a:r>
        </a:p>
      </dgm:t>
    </dgm:pt>
    <dgm:pt modelId="{2E2BC342-761D-4F7C-BD5B-E897FE56BDAD}" type="parTrans" cxnId="{1A5577FD-4D2F-4D48-A5D7-1DD271663695}">
      <dgm:prSet/>
      <dgm:spPr/>
      <dgm:t>
        <a:bodyPr/>
        <a:lstStyle/>
        <a:p>
          <a:endParaRPr lang="en-US"/>
        </a:p>
      </dgm:t>
    </dgm:pt>
    <dgm:pt modelId="{4F7A88FB-35FF-466F-A993-62C5AF6851FB}" type="sibTrans" cxnId="{1A5577FD-4D2F-4D48-A5D7-1DD271663695}">
      <dgm:prSet/>
      <dgm:spPr/>
      <dgm:t>
        <a:bodyPr/>
        <a:lstStyle/>
        <a:p>
          <a:endParaRPr lang="en-US"/>
        </a:p>
      </dgm:t>
    </dgm:pt>
    <dgm:pt modelId="{ED6B000A-2007-4304-A447-C690CEB28435}">
      <dgm:prSet/>
      <dgm:spPr/>
      <dgm:t>
        <a:bodyPr/>
        <a:lstStyle/>
        <a:p>
          <a:r>
            <a:rPr lang="en-US"/>
            <a:t>Implement</a:t>
          </a:r>
        </a:p>
      </dgm:t>
    </dgm:pt>
    <dgm:pt modelId="{F1C11D4E-F280-4405-B149-72FE3A07F848}" type="parTrans" cxnId="{4AAD5A74-0EC8-4CCB-B801-B14B10099417}">
      <dgm:prSet/>
      <dgm:spPr/>
      <dgm:t>
        <a:bodyPr/>
        <a:lstStyle/>
        <a:p>
          <a:endParaRPr lang="en-US"/>
        </a:p>
      </dgm:t>
    </dgm:pt>
    <dgm:pt modelId="{18CC9148-601B-4E32-B2A7-10CC9F711773}" type="sibTrans" cxnId="{4AAD5A74-0EC8-4CCB-B801-B14B10099417}">
      <dgm:prSet/>
      <dgm:spPr/>
      <dgm:t>
        <a:bodyPr/>
        <a:lstStyle/>
        <a:p>
          <a:endParaRPr lang="en-US"/>
        </a:p>
      </dgm:t>
    </dgm:pt>
    <dgm:pt modelId="{07C86D4E-0141-4C61-9A76-874F1AFC0CC8}">
      <dgm:prSet/>
      <dgm:spPr/>
      <dgm:t>
        <a:bodyPr/>
        <a:lstStyle/>
        <a:p>
          <a:r>
            <a:rPr lang="en-US"/>
            <a:t>Implement a standardised monitoring and evaluation framework to track ECD service delivery and workforce capacity building.</a:t>
          </a:r>
        </a:p>
      </dgm:t>
    </dgm:pt>
    <dgm:pt modelId="{338A387E-26C4-4C15-9E3C-4EDE4E23A8FF}" type="parTrans" cxnId="{8E153BEF-DA9D-459A-82CA-09424E61B3F3}">
      <dgm:prSet/>
      <dgm:spPr/>
      <dgm:t>
        <a:bodyPr/>
        <a:lstStyle/>
        <a:p>
          <a:endParaRPr lang="en-US"/>
        </a:p>
      </dgm:t>
    </dgm:pt>
    <dgm:pt modelId="{B79B3143-B8A0-41BC-BDB5-B1535398812C}" type="sibTrans" cxnId="{8E153BEF-DA9D-459A-82CA-09424E61B3F3}">
      <dgm:prSet/>
      <dgm:spPr/>
      <dgm:t>
        <a:bodyPr/>
        <a:lstStyle/>
        <a:p>
          <a:endParaRPr lang="en-US"/>
        </a:p>
      </dgm:t>
    </dgm:pt>
    <dgm:pt modelId="{A943E929-7AC4-4F4A-B2F7-332F5A994ACF}">
      <dgm:prSet/>
      <dgm:spPr/>
      <dgm:t>
        <a:bodyPr/>
        <a:lstStyle/>
        <a:p>
          <a:r>
            <a:rPr lang="en-US"/>
            <a:t>Leverage</a:t>
          </a:r>
        </a:p>
      </dgm:t>
    </dgm:pt>
    <dgm:pt modelId="{5B569436-C501-4FDD-B50A-AA33B45DE026}" type="parTrans" cxnId="{0AEBEB19-15F0-4360-A280-F1990DF1EA66}">
      <dgm:prSet/>
      <dgm:spPr/>
      <dgm:t>
        <a:bodyPr/>
        <a:lstStyle/>
        <a:p>
          <a:endParaRPr lang="en-US"/>
        </a:p>
      </dgm:t>
    </dgm:pt>
    <dgm:pt modelId="{85D6E343-A4EF-4B7A-89B1-A2028CACB631}" type="sibTrans" cxnId="{0AEBEB19-15F0-4360-A280-F1990DF1EA66}">
      <dgm:prSet/>
      <dgm:spPr/>
      <dgm:t>
        <a:bodyPr/>
        <a:lstStyle/>
        <a:p>
          <a:endParaRPr lang="en-US"/>
        </a:p>
      </dgm:t>
    </dgm:pt>
    <dgm:pt modelId="{8BFC5CC6-BE3B-450C-914D-F6F7D1B57DD1}">
      <dgm:prSet/>
      <dgm:spPr/>
      <dgm:t>
        <a:bodyPr/>
        <a:lstStyle/>
        <a:p>
          <a:r>
            <a:rPr lang="en-US"/>
            <a:t>Leverage technology and community-based approaches to expand ECD training outreach, particularly to underserved populations</a:t>
          </a:r>
        </a:p>
      </dgm:t>
    </dgm:pt>
    <dgm:pt modelId="{45DF111D-0450-4500-A478-226070600EAB}" type="parTrans" cxnId="{A9707B3D-13CF-484D-A1F1-EEA8497FF6E6}">
      <dgm:prSet/>
      <dgm:spPr/>
      <dgm:t>
        <a:bodyPr/>
        <a:lstStyle/>
        <a:p>
          <a:endParaRPr lang="en-US"/>
        </a:p>
      </dgm:t>
    </dgm:pt>
    <dgm:pt modelId="{FA8061A9-681A-44A1-BC8D-00CC4C6FE8D4}" type="sibTrans" cxnId="{A9707B3D-13CF-484D-A1F1-EEA8497FF6E6}">
      <dgm:prSet/>
      <dgm:spPr/>
      <dgm:t>
        <a:bodyPr/>
        <a:lstStyle/>
        <a:p>
          <a:endParaRPr lang="en-US"/>
        </a:p>
      </dgm:t>
    </dgm:pt>
    <dgm:pt modelId="{BB162D4F-57A7-41B0-B4A8-1C6CAA316499}" type="pres">
      <dgm:prSet presAssocID="{F21BC503-59ED-45E8-9501-689006343F1A}" presName="Name0" presStyleCnt="0">
        <dgm:presLayoutVars>
          <dgm:dir/>
          <dgm:animLvl val="lvl"/>
          <dgm:resizeHandles val="exact"/>
        </dgm:presLayoutVars>
      </dgm:prSet>
      <dgm:spPr/>
    </dgm:pt>
    <dgm:pt modelId="{69363722-2FC4-42DD-B096-4783DB4B223C}" type="pres">
      <dgm:prSet presAssocID="{FE4A5873-CF8C-420D-A828-910FC3C3B14B}" presName="composite" presStyleCnt="0"/>
      <dgm:spPr/>
    </dgm:pt>
    <dgm:pt modelId="{E2031D42-DD93-4240-B5BD-8FDCECC43A7C}" type="pres">
      <dgm:prSet presAssocID="{FE4A5873-CF8C-420D-A828-910FC3C3B14B}" presName="parTx" presStyleLbl="alignNode1" presStyleIdx="0" presStyleCnt="3">
        <dgm:presLayoutVars>
          <dgm:chMax val="0"/>
          <dgm:chPref val="0"/>
        </dgm:presLayoutVars>
      </dgm:prSet>
      <dgm:spPr/>
    </dgm:pt>
    <dgm:pt modelId="{5D19C896-8B2D-4989-834D-4A764E35A02A}" type="pres">
      <dgm:prSet presAssocID="{FE4A5873-CF8C-420D-A828-910FC3C3B14B}" presName="desTx" presStyleLbl="alignAccFollowNode1" presStyleIdx="0" presStyleCnt="3">
        <dgm:presLayoutVars/>
      </dgm:prSet>
      <dgm:spPr/>
    </dgm:pt>
    <dgm:pt modelId="{554DEA32-7A8A-45FB-BD9D-8BBECE60F352}" type="pres">
      <dgm:prSet presAssocID="{B4F5B7AC-9624-41EA-9FED-CB126D66E8E9}" presName="space" presStyleCnt="0"/>
      <dgm:spPr/>
    </dgm:pt>
    <dgm:pt modelId="{56926E8B-BCED-42A8-B2B4-CC7C54221909}" type="pres">
      <dgm:prSet presAssocID="{ED6B000A-2007-4304-A447-C690CEB28435}" presName="composite" presStyleCnt="0"/>
      <dgm:spPr/>
    </dgm:pt>
    <dgm:pt modelId="{D0ED1491-50E6-4C3F-AD1E-78F48E5BB4F3}" type="pres">
      <dgm:prSet presAssocID="{ED6B000A-2007-4304-A447-C690CEB28435}" presName="parTx" presStyleLbl="alignNode1" presStyleIdx="1" presStyleCnt="3">
        <dgm:presLayoutVars>
          <dgm:chMax val="0"/>
          <dgm:chPref val="0"/>
        </dgm:presLayoutVars>
      </dgm:prSet>
      <dgm:spPr/>
    </dgm:pt>
    <dgm:pt modelId="{892760BD-D232-468B-8513-D1D43A760569}" type="pres">
      <dgm:prSet presAssocID="{ED6B000A-2007-4304-A447-C690CEB28435}" presName="desTx" presStyleLbl="alignAccFollowNode1" presStyleIdx="1" presStyleCnt="3">
        <dgm:presLayoutVars/>
      </dgm:prSet>
      <dgm:spPr/>
    </dgm:pt>
    <dgm:pt modelId="{700F321F-75B3-401A-A056-5B336B593760}" type="pres">
      <dgm:prSet presAssocID="{18CC9148-601B-4E32-B2A7-10CC9F711773}" presName="space" presStyleCnt="0"/>
      <dgm:spPr/>
    </dgm:pt>
    <dgm:pt modelId="{2F287EE8-81E0-4AFF-A529-4A3C5BDC85E9}" type="pres">
      <dgm:prSet presAssocID="{A943E929-7AC4-4F4A-B2F7-332F5A994ACF}" presName="composite" presStyleCnt="0"/>
      <dgm:spPr/>
    </dgm:pt>
    <dgm:pt modelId="{25E05C40-4F34-4036-96B2-5300174A0A63}" type="pres">
      <dgm:prSet presAssocID="{A943E929-7AC4-4F4A-B2F7-332F5A994ACF}" presName="parTx" presStyleLbl="alignNode1" presStyleIdx="2" presStyleCnt="3">
        <dgm:presLayoutVars>
          <dgm:chMax val="0"/>
          <dgm:chPref val="0"/>
        </dgm:presLayoutVars>
      </dgm:prSet>
      <dgm:spPr/>
    </dgm:pt>
    <dgm:pt modelId="{64035B6A-9EAD-409E-8DF2-BE0DE5187E7B}" type="pres">
      <dgm:prSet presAssocID="{A943E929-7AC4-4F4A-B2F7-332F5A994ACF}" presName="desTx" presStyleLbl="alignAccFollowNode1" presStyleIdx="2" presStyleCnt="3">
        <dgm:presLayoutVars/>
      </dgm:prSet>
      <dgm:spPr/>
    </dgm:pt>
  </dgm:ptLst>
  <dgm:cxnLst>
    <dgm:cxn modelId="{0AEBEB19-15F0-4360-A280-F1990DF1EA66}" srcId="{F21BC503-59ED-45E8-9501-689006343F1A}" destId="{A943E929-7AC4-4F4A-B2F7-332F5A994ACF}" srcOrd="2" destOrd="0" parTransId="{5B569436-C501-4FDD-B50A-AA33B45DE026}" sibTransId="{85D6E343-A4EF-4B7A-89B1-A2028CACB631}"/>
    <dgm:cxn modelId="{128FAF1C-770A-4308-8374-7192F4716F1A}" type="presOf" srcId="{FE4A5873-CF8C-420D-A828-910FC3C3B14B}" destId="{E2031D42-DD93-4240-B5BD-8FDCECC43A7C}" srcOrd="0" destOrd="0" presId="urn:microsoft.com/office/officeart/2016/7/layout/HorizontalActionList"/>
    <dgm:cxn modelId="{A9707B3D-13CF-484D-A1F1-EEA8497FF6E6}" srcId="{A943E929-7AC4-4F4A-B2F7-332F5A994ACF}" destId="{8BFC5CC6-BE3B-450C-914D-F6F7D1B57DD1}" srcOrd="0" destOrd="0" parTransId="{45DF111D-0450-4500-A478-226070600EAB}" sibTransId="{FA8061A9-681A-44A1-BC8D-00CC4C6FE8D4}"/>
    <dgm:cxn modelId="{4AAD5A74-0EC8-4CCB-B801-B14B10099417}" srcId="{F21BC503-59ED-45E8-9501-689006343F1A}" destId="{ED6B000A-2007-4304-A447-C690CEB28435}" srcOrd="1" destOrd="0" parTransId="{F1C11D4E-F280-4405-B149-72FE3A07F848}" sibTransId="{18CC9148-601B-4E32-B2A7-10CC9F711773}"/>
    <dgm:cxn modelId="{A6DB717C-59A0-4AD1-8EF1-8CFB3474BC25}" type="presOf" srcId="{F21BC503-59ED-45E8-9501-689006343F1A}" destId="{BB162D4F-57A7-41B0-B4A8-1C6CAA316499}" srcOrd="0" destOrd="0" presId="urn:microsoft.com/office/officeart/2016/7/layout/HorizontalActionList"/>
    <dgm:cxn modelId="{5FA90BA3-87A8-4E57-B366-1748D8D4ACAB}" type="presOf" srcId="{07C86D4E-0141-4C61-9A76-874F1AFC0CC8}" destId="{892760BD-D232-468B-8513-D1D43A760569}" srcOrd="0" destOrd="0" presId="urn:microsoft.com/office/officeart/2016/7/layout/HorizontalActionList"/>
    <dgm:cxn modelId="{39028CCB-5D03-4607-9256-9E9B4F8BCEE0}" type="presOf" srcId="{8207384C-7BD7-4F75-91BB-856CD863E840}" destId="{5D19C896-8B2D-4989-834D-4A764E35A02A}" srcOrd="0" destOrd="0" presId="urn:microsoft.com/office/officeart/2016/7/layout/HorizontalActionList"/>
    <dgm:cxn modelId="{85DA5ECC-4D50-439A-B6B7-A74EBD468C6B}" srcId="{F21BC503-59ED-45E8-9501-689006343F1A}" destId="{FE4A5873-CF8C-420D-A828-910FC3C3B14B}" srcOrd="0" destOrd="0" parTransId="{3A459019-3A42-4A56-9A09-8F5F6EBA91B6}" sibTransId="{B4F5B7AC-9624-41EA-9FED-CB126D66E8E9}"/>
    <dgm:cxn modelId="{8C38F5DC-1D40-448A-93AA-B269D79A56E3}" type="presOf" srcId="{8BFC5CC6-BE3B-450C-914D-F6F7D1B57DD1}" destId="{64035B6A-9EAD-409E-8DF2-BE0DE5187E7B}" srcOrd="0" destOrd="0" presId="urn:microsoft.com/office/officeart/2016/7/layout/HorizontalActionList"/>
    <dgm:cxn modelId="{F14C8AEE-28AC-4BF1-A110-75689877E264}" type="presOf" srcId="{ED6B000A-2007-4304-A447-C690CEB28435}" destId="{D0ED1491-50E6-4C3F-AD1E-78F48E5BB4F3}" srcOrd="0" destOrd="0" presId="urn:microsoft.com/office/officeart/2016/7/layout/HorizontalActionList"/>
    <dgm:cxn modelId="{8E153BEF-DA9D-459A-82CA-09424E61B3F3}" srcId="{ED6B000A-2007-4304-A447-C690CEB28435}" destId="{07C86D4E-0141-4C61-9A76-874F1AFC0CC8}" srcOrd="0" destOrd="0" parTransId="{338A387E-26C4-4C15-9E3C-4EDE4E23A8FF}" sibTransId="{B79B3143-B8A0-41BC-BDB5-B1535398812C}"/>
    <dgm:cxn modelId="{1A5577FD-4D2F-4D48-A5D7-1DD271663695}" srcId="{FE4A5873-CF8C-420D-A828-910FC3C3B14B}" destId="{8207384C-7BD7-4F75-91BB-856CD863E840}" srcOrd="0" destOrd="0" parTransId="{2E2BC342-761D-4F7C-BD5B-E897FE56BDAD}" sibTransId="{4F7A88FB-35FF-466F-A993-62C5AF6851FB}"/>
    <dgm:cxn modelId="{43F5B7FE-1602-47A3-83F0-30C9EF0F7F13}" type="presOf" srcId="{A943E929-7AC4-4F4A-B2F7-332F5A994ACF}" destId="{25E05C40-4F34-4036-96B2-5300174A0A63}" srcOrd="0" destOrd="0" presId="urn:microsoft.com/office/officeart/2016/7/layout/HorizontalActionList"/>
    <dgm:cxn modelId="{07E62319-1CDD-4603-A8F9-9F5AF27EB703}" type="presParOf" srcId="{BB162D4F-57A7-41B0-B4A8-1C6CAA316499}" destId="{69363722-2FC4-42DD-B096-4783DB4B223C}" srcOrd="0" destOrd="0" presId="urn:microsoft.com/office/officeart/2016/7/layout/HorizontalActionList"/>
    <dgm:cxn modelId="{CD4D7E0B-0AF6-4F6F-95E5-1368166BDA37}" type="presParOf" srcId="{69363722-2FC4-42DD-B096-4783DB4B223C}" destId="{E2031D42-DD93-4240-B5BD-8FDCECC43A7C}" srcOrd="0" destOrd="0" presId="urn:microsoft.com/office/officeart/2016/7/layout/HorizontalActionList"/>
    <dgm:cxn modelId="{E407B9B3-0EC6-4C29-870E-64EDD1175B7F}" type="presParOf" srcId="{69363722-2FC4-42DD-B096-4783DB4B223C}" destId="{5D19C896-8B2D-4989-834D-4A764E35A02A}" srcOrd="1" destOrd="0" presId="urn:microsoft.com/office/officeart/2016/7/layout/HorizontalActionList"/>
    <dgm:cxn modelId="{CED4F713-2BAC-4DE6-8926-F4EA1C1B5E01}" type="presParOf" srcId="{BB162D4F-57A7-41B0-B4A8-1C6CAA316499}" destId="{554DEA32-7A8A-45FB-BD9D-8BBECE60F352}" srcOrd="1" destOrd="0" presId="urn:microsoft.com/office/officeart/2016/7/layout/HorizontalActionList"/>
    <dgm:cxn modelId="{3504DE98-96E3-4981-9918-BEE9ABD0D2DF}" type="presParOf" srcId="{BB162D4F-57A7-41B0-B4A8-1C6CAA316499}" destId="{56926E8B-BCED-42A8-B2B4-CC7C54221909}" srcOrd="2" destOrd="0" presId="urn:microsoft.com/office/officeart/2016/7/layout/HorizontalActionList"/>
    <dgm:cxn modelId="{FCB6EA58-BBA0-4220-AA99-F3125AAD344B}" type="presParOf" srcId="{56926E8B-BCED-42A8-B2B4-CC7C54221909}" destId="{D0ED1491-50E6-4C3F-AD1E-78F48E5BB4F3}" srcOrd="0" destOrd="0" presId="urn:microsoft.com/office/officeart/2016/7/layout/HorizontalActionList"/>
    <dgm:cxn modelId="{C250EC41-B934-4425-B740-CEE3E958B12E}" type="presParOf" srcId="{56926E8B-BCED-42A8-B2B4-CC7C54221909}" destId="{892760BD-D232-468B-8513-D1D43A760569}" srcOrd="1" destOrd="0" presId="urn:microsoft.com/office/officeart/2016/7/layout/HorizontalActionList"/>
    <dgm:cxn modelId="{3B0FCAFB-DE15-4C31-A322-CE1FF9F97BDD}" type="presParOf" srcId="{BB162D4F-57A7-41B0-B4A8-1C6CAA316499}" destId="{700F321F-75B3-401A-A056-5B336B593760}" srcOrd="3" destOrd="0" presId="urn:microsoft.com/office/officeart/2016/7/layout/HorizontalActionList"/>
    <dgm:cxn modelId="{530061BA-3280-46EB-BB36-B1B55F7A6992}" type="presParOf" srcId="{BB162D4F-57A7-41B0-B4A8-1C6CAA316499}" destId="{2F287EE8-81E0-4AFF-A529-4A3C5BDC85E9}" srcOrd="4" destOrd="0" presId="urn:microsoft.com/office/officeart/2016/7/layout/HorizontalActionList"/>
    <dgm:cxn modelId="{E6F3A68D-2199-4D8F-B519-36BF2AE7406C}" type="presParOf" srcId="{2F287EE8-81E0-4AFF-A529-4A3C5BDC85E9}" destId="{25E05C40-4F34-4036-96B2-5300174A0A63}" srcOrd="0" destOrd="0" presId="urn:microsoft.com/office/officeart/2016/7/layout/HorizontalActionList"/>
    <dgm:cxn modelId="{311377FB-607C-48E3-A921-5A8559D5C55C}" type="presParOf" srcId="{2F287EE8-81E0-4AFF-A529-4A3C5BDC85E9}" destId="{64035B6A-9EAD-409E-8DF2-BE0DE5187E7B}" srcOrd="1" destOrd="0" presId="urn:microsoft.com/office/officeart/2016/7/layout/Horizontal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BD712C-9404-478A-8A05-0AF858A6C960}" type="doc">
      <dgm:prSet loTypeId="urn:microsoft.com/office/officeart/2005/8/layout/default" loCatId="list" qsTypeId="urn:microsoft.com/office/officeart/2005/8/quickstyle/simple1" qsCatId="simple" csTypeId="urn:microsoft.com/office/officeart/2005/8/colors/accent4_2" csCatId="accent4"/>
      <dgm:spPr/>
      <dgm:t>
        <a:bodyPr/>
        <a:lstStyle/>
        <a:p>
          <a:endParaRPr lang="en-US"/>
        </a:p>
      </dgm:t>
    </dgm:pt>
    <dgm:pt modelId="{17074878-6ABD-4154-92CE-8B48A8BE978A}">
      <dgm:prSet/>
      <dgm:spPr/>
      <dgm:t>
        <a:bodyPr/>
        <a:lstStyle/>
        <a:p>
          <a:r>
            <a:rPr lang="en-US"/>
            <a:t>Frontline workers equipped with harmonized knowledge and practical skills on Nurturing Care.</a:t>
          </a:r>
        </a:p>
      </dgm:t>
    </dgm:pt>
    <dgm:pt modelId="{FCE3CD76-1CDF-404A-B769-4635C3963292}" type="parTrans" cxnId="{3BB1AFFC-65B3-431B-AF90-BB40AFB69CFC}">
      <dgm:prSet/>
      <dgm:spPr/>
      <dgm:t>
        <a:bodyPr/>
        <a:lstStyle/>
        <a:p>
          <a:endParaRPr lang="en-US"/>
        </a:p>
      </dgm:t>
    </dgm:pt>
    <dgm:pt modelId="{4F5BDE8C-E62B-4158-90F6-D60EBE4856D1}" type="sibTrans" cxnId="{3BB1AFFC-65B3-431B-AF90-BB40AFB69CFC}">
      <dgm:prSet/>
      <dgm:spPr/>
      <dgm:t>
        <a:bodyPr/>
        <a:lstStyle/>
        <a:p>
          <a:endParaRPr lang="en-US"/>
        </a:p>
      </dgm:t>
    </dgm:pt>
    <dgm:pt modelId="{0EF950C3-BBBA-4D1A-B49C-4D8B591C91AA}">
      <dgm:prSet/>
      <dgm:spPr/>
      <dgm:t>
        <a:bodyPr/>
        <a:lstStyle/>
        <a:p>
          <a:r>
            <a:rPr lang="en-US"/>
            <a:t>Improved coordination and collaboration across sectors (health, education, social welfare).</a:t>
          </a:r>
        </a:p>
      </dgm:t>
    </dgm:pt>
    <dgm:pt modelId="{91B4173D-A3D1-42B3-B0A2-C7C3C706DFCC}" type="parTrans" cxnId="{22F1C3B3-E40D-4A5F-85F2-4C354D64C1C4}">
      <dgm:prSet/>
      <dgm:spPr/>
      <dgm:t>
        <a:bodyPr/>
        <a:lstStyle/>
        <a:p>
          <a:endParaRPr lang="en-US"/>
        </a:p>
      </dgm:t>
    </dgm:pt>
    <dgm:pt modelId="{F28D91B8-B536-483F-AEF7-6969D3E24E8D}" type="sibTrans" cxnId="{22F1C3B3-E40D-4A5F-85F2-4C354D64C1C4}">
      <dgm:prSet/>
      <dgm:spPr/>
      <dgm:t>
        <a:bodyPr/>
        <a:lstStyle/>
        <a:p>
          <a:endParaRPr lang="en-US"/>
        </a:p>
      </dgm:t>
    </dgm:pt>
    <dgm:pt modelId="{0E4B84FD-ED5C-402A-BAF9-0E28921416FB}">
      <dgm:prSet/>
      <dgm:spPr/>
      <dgm:t>
        <a:bodyPr/>
        <a:lstStyle/>
        <a:p>
          <a:r>
            <a:rPr lang="en-US"/>
            <a:t>Enhanced quality, equity, and consistency of ECD service delivery at the community level.</a:t>
          </a:r>
        </a:p>
      </dgm:t>
    </dgm:pt>
    <dgm:pt modelId="{6D3CA643-91D3-4913-9234-C077A367ED44}" type="parTrans" cxnId="{449B9B60-399C-4BA9-AF51-764BAC210097}">
      <dgm:prSet/>
      <dgm:spPr/>
      <dgm:t>
        <a:bodyPr/>
        <a:lstStyle/>
        <a:p>
          <a:endParaRPr lang="en-US"/>
        </a:p>
      </dgm:t>
    </dgm:pt>
    <dgm:pt modelId="{C3C0CE27-B230-4D78-96A1-97AA737818E5}" type="sibTrans" cxnId="{449B9B60-399C-4BA9-AF51-764BAC210097}">
      <dgm:prSet/>
      <dgm:spPr/>
      <dgm:t>
        <a:bodyPr/>
        <a:lstStyle/>
        <a:p>
          <a:endParaRPr lang="en-US"/>
        </a:p>
      </dgm:t>
    </dgm:pt>
    <dgm:pt modelId="{41EDC619-D0D5-4FD9-BCD0-FBB34C039296}">
      <dgm:prSet/>
      <dgm:spPr/>
      <dgm:t>
        <a:bodyPr/>
        <a:lstStyle/>
        <a:p>
          <a:r>
            <a:rPr lang="en-US"/>
            <a:t>Increased caregiver awareness and engagement in child development practices.</a:t>
          </a:r>
        </a:p>
      </dgm:t>
    </dgm:pt>
    <dgm:pt modelId="{C6CCEA83-F22E-4D9D-8021-A3C605E1096C}" type="parTrans" cxnId="{567A978D-381B-4453-BCA1-9D3973536B16}">
      <dgm:prSet/>
      <dgm:spPr/>
      <dgm:t>
        <a:bodyPr/>
        <a:lstStyle/>
        <a:p>
          <a:endParaRPr lang="en-US"/>
        </a:p>
      </dgm:t>
    </dgm:pt>
    <dgm:pt modelId="{9247FACB-55BB-492C-AAB7-322A427D82D3}" type="sibTrans" cxnId="{567A978D-381B-4453-BCA1-9D3973536B16}">
      <dgm:prSet/>
      <dgm:spPr/>
      <dgm:t>
        <a:bodyPr/>
        <a:lstStyle/>
        <a:p>
          <a:endParaRPr lang="en-US"/>
        </a:p>
      </dgm:t>
    </dgm:pt>
    <dgm:pt modelId="{16A95C85-4219-4BE1-977B-C31033C85747}">
      <dgm:prSet/>
      <dgm:spPr/>
      <dgm:t>
        <a:bodyPr/>
        <a:lstStyle/>
        <a:p>
          <a:r>
            <a:rPr lang="en-US"/>
            <a:t>Strengthened implementation of the NMECDP and progress toward national ECD goals.</a:t>
          </a:r>
        </a:p>
      </dgm:t>
    </dgm:pt>
    <dgm:pt modelId="{CCC7B52C-51B1-4BB8-9717-1C0444C9CC02}" type="parTrans" cxnId="{35396CEE-28A0-4AFC-AF8B-1241195991B7}">
      <dgm:prSet/>
      <dgm:spPr/>
      <dgm:t>
        <a:bodyPr/>
        <a:lstStyle/>
        <a:p>
          <a:endParaRPr lang="en-US"/>
        </a:p>
      </dgm:t>
    </dgm:pt>
    <dgm:pt modelId="{8E475F54-48E0-4186-8218-551B5F10C4F4}" type="sibTrans" cxnId="{35396CEE-28A0-4AFC-AF8B-1241195991B7}">
      <dgm:prSet/>
      <dgm:spPr/>
      <dgm:t>
        <a:bodyPr/>
        <a:lstStyle/>
        <a:p>
          <a:endParaRPr lang="en-US"/>
        </a:p>
      </dgm:t>
    </dgm:pt>
    <dgm:pt modelId="{5E2AABE3-E526-4C56-A45E-46EAF2897884}" type="pres">
      <dgm:prSet presAssocID="{A7BD712C-9404-478A-8A05-0AF858A6C960}" presName="diagram" presStyleCnt="0">
        <dgm:presLayoutVars>
          <dgm:dir/>
          <dgm:resizeHandles val="exact"/>
        </dgm:presLayoutVars>
      </dgm:prSet>
      <dgm:spPr/>
    </dgm:pt>
    <dgm:pt modelId="{C0388D76-FD89-46D2-A8C9-929CA4ADA549}" type="pres">
      <dgm:prSet presAssocID="{17074878-6ABD-4154-92CE-8B48A8BE978A}" presName="node" presStyleLbl="node1" presStyleIdx="0" presStyleCnt="5">
        <dgm:presLayoutVars>
          <dgm:bulletEnabled val="1"/>
        </dgm:presLayoutVars>
      </dgm:prSet>
      <dgm:spPr/>
    </dgm:pt>
    <dgm:pt modelId="{8EFADB28-1930-4578-A3EF-090619D0BB97}" type="pres">
      <dgm:prSet presAssocID="{4F5BDE8C-E62B-4158-90F6-D60EBE4856D1}" presName="sibTrans" presStyleCnt="0"/>
      <dgm:spPr/>
    </dgm:pt>
    <dgm:pt modelId="{2506DDB6-893C-4174-997E-6BDA9FE61E04}" type="pres">
      <dgm:prSet presAssocID="{0EF950C3-BBBA-4D1A-B49C-4D8B591C91AA}" presName="node" presStyleLbl="node1" presStyleIdx="1" presStyleCnt="5">
        <dgm:presLayoutVars>
          <dgm:bulletEnabled val="1"/>
        </dgm:presLayoutVars>
      </dgm:prSet>
      <dgm:spPr/>
    </dgm:pt>
    <dgm:pt modelId="{C7F6F42A-3CAC-4A07-A674-8E101E411C14}" type="pres">
      <dgm:prSet presAssocID="{F28D91B8-B536-483F-AEF7-6969D3E24E8D}" presName="sibTrans" presStyleCnt="0"/>
      <dgm:spPr/>
    </dgm:pt>
    <dgm:pt modelId="{FFA7D31D-6932-47CC-BE30-5121CAD0B19E}" type="pres">
      <dgm:prSet presAssocID="{0E4B84FD-ED5C-402A-BAF9-0E28921416FB}" presName="node" presStyleLbl="node1" presStyleIdx="2" presStyleCnt="5">
        <dgm:presLayoutVars>
          <dgm:bulletEnabled val="1"/>
        </dgm:presLayoutVars>
      </dgm:prSet>
      <dgm:spPr/>
    </dgm:pt>
    <dgm:pt modelId="{D4C2AAFD-9CDF-4409-8B29-4C324BE30623}" type="pres">
      <dgm:prSet presAssocID="{C3C0CE27-B230-4D78-96A1-97AA737818E5}" presName="sibTrans" presStyleCnt="0"/>
      <dgm:spPr/>
    </dgm:pt>
    <dgm:pt modelId="{CAAD445F-3602-4C65-BD3F-5F400A483EC5}" type="pres">
      <dgm:prSet presAssocID="{41EDC619-D0D5-4FD9-BCD0-FBB34C039296}" presName="node" presStyleLbl="node1" presStyleIdx="3" presStyleCnt="5">
        <dgm:presLayoutVars>
          <dgm:bulletEnabled val="1"/>
        </dgm:presLayoutVars>
      </dgm:prSet>
      <dgm:spPr/>
    </dgm:pt>
    <dgm:pt modelId="{572643C2-57C1-4220-9B51-06222C01E253}" type="pres">
      <dgm:prSet presAssocID="{9247FACB-55BB-492C-AAB7-322A427D82D3}" presName="sibTrans" presStyleCnt="0"/>
      <dgm:spPr/>
    </dgm:pt>
    <dgm:pt modelId="{7F76E975-C60A-4D9A-A1B0-D593DA4F60D6}" type="pres">
      <dgm:prSet presAssocID="{16A95C85-4219-4BE1-977B-C31033C85747}" presName="node" presStyleLbl="node1" presStyleIdx="4" presStyleCnt="5">
        <dgm:presLayoutVars>
          <dgm:bulletEnabled val="1"/>
        </dgm:presLayoutVars>
      </dgm:prSet>
      <dgm:spPr/>
    </dgm:pt>
  </dgm:ptLst>
  <dgm:cxnLst>
    <dgm:cxn modelId="{54001522-2D7E-4302-8162-D86E4D26DE91}" type="presOf" srcId="{16A95C85-4219-4BE1-977B-C31033C85747}" destId="{7F76E975-C60A-4D9A-A1B0-D593DA4F60D6}" srcOrd="0" destOrd="0" presId="urn:microsoft.com/office/officeart/2005/8/layout/default"/>
    <dgm:cxn modelId="{17904C35-F157-4357-9A49-20546677077D}" type="presOf" srcId="{0EF950C3-BBBA-4D1A-B49C-4D8B591C91AA}" destId="{2506DDB6-893C-4174-997E-6BDA9FE61E04}" srcOrd="0" destOrd="0" presId="urn:microsoft.com/office/officeart/2005/8/layout/default"/>
    <dgm:cxn modelId="{A9B2EE5B-9323-4ECF-9571-C231B138C1A4}" type="presOf" srcId="{0E4B84FD-ED5C-402A-BAF9-0E28921416FB}" destId="{FFA7D31D-6932-47CC-BE30-5121CAD0B19E}" srcOrd="0" destOrd="0" presId="urn:microsoft.com/office/officeart/2005/8/layout/default"/>
    <dgm:cxn modelId="{449B9B60-399C-4BA9-AF51-764BAC210097}" srcId="{A7BD712C-9404-478A-8A05-0AF858A6C960}" destId="{0E4B84FD-ED5C-402A-BAF9-0E28921416FB}" srcOrd="2" destOrd="0" parTransId="{6D3CA643-91D3-4913-9234-C077A367ED44}" sibTransId="{C3C0CE27-B230-4D78-96A1-97AA737818E5}"/>
    <dgm:cxn modelId="{E9E58C7F-2EC5-486B-A69B-460BFC27C246}" type="presOf" srcId="{41EDC619-D0D5-4FD9-BCD0-FBB34C039296}" destId="{CAAD445F-3602-4C65-BD3F-5F400A483EC5}" srcOrd="0" destOrd="0" presId="urn:microsoft.com/office/officeart/2005/8/layout/default"/>
    <dgm:cxn modelId="{A3C9F588-EE0B-44D9-829A-2A34ED71ED66}" type="presOf" srcId="{A7BD712C-9404-478A-8A05-0AF858A6C960}" destId="{5E2AABE3-E526-4C56-A45E-46EAF2897884}" srcOrd="0" destOrd="0" presId="urn:microsoft.com/office/officeart/2005/8/layout/default"/>
    <dgm:cxn modelId="{567A978D-381B-4453-BCA1-9D3973536B16}" srcId="{A7BD712C-9404-478A-8A05-0AF858A6C960}" destId="{41EDC619-D0D5-4FD9-BCD0-FBB34C039296}" srcOrd="3" destOrd="0" parTransId="{C6CCEA83-F22E-4D9D-8021-A3C605E1096C}" sibTransId="{9247FACB-55BB-492C-AAB7-322A427D82D3}"/>
    <dgm:cxn modelId="{22F1C3B3-E40D-4A5F-85F2-4C354D64C1C4}" srcId="{A7BD712C-9404-478A-8A05-0AF858A6C960}" destId="{0EF950C3-BBBA-4D1A-B49C-4D8B591C91AA}" srcOrd="1" destOrd="0" parTransId="{91B4173D-A3D1-42B3-B0A2-C7C3C706DFCC}" sibTransId="{F28D91B8-B536-483F-AEF7-6969D3E24E8D}"/>
    <dgm:cxn modelId="{C7D7C7CE-96D4-4D72-904C-41BADD1F3418}" type="presOf" srcId="{17074878-6ABD-4154-92CE-8B48A8BE978A}" destId="{C0388D76-FD89-46D2-A8C9-929CA4ADA549}" srcOrd="0" destOrd="0" presId="urn:microsoft.com/office/officeart/2005/8/layout/default"/>
    <dgm:cxn modelId="{35396CEE-28A0-4AFC-AF8B-1241195991B7}" srcId="{A7BD712C-9404-478A-8A05-0AF858A6C960}" destId="{16A95C85-4219-4BE1-977B-C31033C85747}" srcOrd="4" destOrd="0" parTransId="{CCC7B52C-51B1-4BB8-9717-1C0444C9CC02}" sibTransId="{8E475F54-48E0-4186-8218-551B5F10C4F4}"/>
    <dgm:cxn modelId="{3BB1AFFC-65B3-431B-AF90-BB40AFB69CFC}" srcId="{A7BD712C-9404-478A-8A05-0AF858A6C960}" destId="{17074878-6ABD-4154-92CE-8B48A8BE978A}" srcOrd="0" destOrd="0" parTransId="{FCE3CD76-1CDF-404A-B769-4635C3963292}" sibTransId="{4F5BDE8C-E62B-4158-90F6-D60EBE4856D1}"/>
    <dgm:cxn modelId="{CB042D9C-6CB7-44B5-802D-D9BB829C5755}" type="presParOf" srcId="{5E2AABE3-E526-4C56-A45E-46EAF2897884}" destId="{C0388D76-FD89-46D2-A8C9-929CA4ADA549}" srcOrd="0" destOrd="0" presId="urn:microsoft.com/office/officeart/2005/8/layout/default"/>
    <dgm:cxn modelId="{83212040-99E8-42B2-9048-4E4A2C927B87}" type="presParOf" srcId="{5E2AABE3-E526-4C56-A45E-46EAF2897884}" destId="{8EFADB28-1930-4578-A3EF-090619D0BB97}" srcOrd="1" destOrd="0" presId="urn:microsoft.com/office/officeart/2005/8/layout/default"/>
    <dgm:cxn modelId="{5121E3B5-91F4-4B01-B7AF-AA87C6122A46}" type="presParOf" srcId="{5E2AABE3-E526-4C56-A45E-46EAF2897884}" destId="{2506DDB6-893C-4174-997E-6BDA9FE61E04}" srcOrd="2" destOrd="0" presId="urn:microsoft.com/office/officeart/2005/8/layout/default"/>
    <dgm:cxn modelId="{CB713D31-EC03-451D-8186-AA26BC2FD995}" type="presParOf" srcId="{5E2AABE3-E526-4C56-A45E-46EAF2897884}" destId="{C7F6F42A-3CAC-4A07-A674-8E101E411C14}" srcOrd="3" destOrd="0" presId="urn:microsoft.com/office/officeart/2005/8/layout/default"/>
    <dgm:cxn modelId="{80D5E682-CF1C-4DE4-9D17-ABC8A6FF002C}" type="presParOf" srcId="{5E2AABE3-E526-4C56-A45E-46EAF2897884}" destId="{FFA7D31D-6932-47CC-BE30-5121CAD0B19E}" srcOrd="4" destOrd="0" presId="urn:microsoft.com/office/officeart/2005/8/layout/default"/>
    <dgm:cxn modelId="{CD7A94C4-0995-400F-94F6-E9B3781D03CB}" type="presParOf" srcId="{5E2AABE3-E526-4C56-A45E-46EAF2897884}" destId="{D4C2AAFD-9CDF-4409-8B29-4C324BE30623}" srcOrd="5" destOrd="0" presId="urn:microsoft.com/office/officeart/2005/8/layout/default"/>
    <dgm:cxn modelId="{834484AD-681B-4EB5-8D6E-59A9992276B6}" type="presParOf" srcId="{5E2AABE3-E526-4C56-A45E-46EAF2897884}" destId="{CAAD445F-3602-4C65-BD3F-5F400A483EC5}" srcOrd="6" destOrd="0" presId="urn:microsoft.com/office/officeart/2005/8/layout/default"/>
    <dgm:cxn modelId="{7BC363C8-4164-4F59-A353-4D7F812B9F3F}" type="presParOf" srcId="{5E2AABE3-E526-4C56-A45E-46EAF2897884}" destId="{572643C2-57C1-4220-9B51-06222C01E253}" srcOrd="7" destOrd="0" presId="urn:microsoft.com/office/officeart/2005/8/layout/default"/>
    <dgm:cxn modelId="{058777D0-9EAC-4D07-83BF-81EC6212C43C}" type="presParOf" srcId="{5E2AABE3-E526-4C56-A45E-46EAF2897884}" destId="{7F76E975-C60A-4D9A-A1B0-D593DA4F60D6}"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D4E131-60E6-4D5A-BA2E-D5D2543A98B5}">
      <dsp:nvSpPr>
        <dsp:cNvPr id="0" name=""/>
        <dsp:cNvSpPr/>
      </dsp:nvSpPr>
      <dsp:spPr>
        <a:xfrm>
          <a:off x="0" y="29766"/>
          <a:ext cx="2464593" cy="147875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a:t>Background</a:t>
          </a:r>
          <a:endParaRPr lang="en-US" sz="2100" kern="1200"/>
        </a:p>
      </dsp:txBody>
      <dsp:txXfrm>
        <a:off x="0" y="29766"/>
        <a:ext cx="2464593" cy="1478756"/>
      </dsp:txXfrm>
    </dsp:sp>
    <dsp:sp modelId="{272228CE-AE4B-488C-91A0-7A44472DAE61}">
      <dsp:nvSpPr>
        <dsp:cNvPr id="0" name=""/>
        <dsp:cNvSpPr/>
      </dsp:nvSpPr>
      <dsp:spPr>
        <a:xfrm>
          <a:off x="2711053" y="29766"/>
          <a:ext cx="2464593" cy="147875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a:t>The Objectives of the Assignment</a:t>
          </a:r>
          <a:endParaRPr lang="en-US" sz="2100" kern="1200"/>
        </a:p>
      </dsp:txBody>
      <dsp:txXfrm>
        <a:off x="2711053" y="29766"/>
        <a:ext cx="2464593" cy="1478756"/>
      </dsp:txXfrm>
    </dsp:sp>
    <dsp:sp modelId="{78BE90E8-EF5C-4087-8417-E5BCA1D3B27D}">
      <dsp:nvSpPr>
        <dsp:cNvPr id="0" name=""/>
        <dsp:cNvSpPr/>
      </dsp:nvSpPr>
      <dsp:spPr>
        <a:xfrm>
          <a:off x="5422106" y="29766"/>
          <a:ext cx="2464593" cy="147875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a:t>Policy alignment and Strategies Imperatives</a:t>
          </a:r>
          <a:endParaRPr lang="en-US" sz="2100" kern="1200"/>
        </a:p>
      </dsp:txBody>
      <dsp:txXfrm>
        <a:off x="5422106" y="29766"/>
        <a:ext cx="2464593" cy="1478756"/>
      </dsp:txXfrm>
    </dsp:sp>
    <dsp:sp modelId="{D17AACFC-2024-4CF6-872C-FF331B23B1A4}">
      <dsp:nvSpPr>
        <dsp:cNvPr id="0" name=""/>
        <dsp:cNvSpPr/>
      </dsp:nvSpPr>
      <dsp:spPr>
        <a:xfrm>
          <a:off x="0" y="1754981"/>
          <a:ext cx="2464593" cy="147875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a:t>Methodology and Approach</a:t>
          </a:r>
          <a:endParaRPr lang="en-US" sz="2100" kern="1200"/>
        </a:p>
      </dsp:txBody>
      <dsp:txXfrm>
        <a:off x="0" y="1754981"/>
        <a:ext cx="2464593" cy="1478756"/>
      </dsp:txXfrm>
    </dsp:sp>
    <dsp:sp modelId="{0BEB1C46-B9D2-4E37-B8C3-AA1F0C04B431}">
      <dsp:nvSpPr>
        <dsp:cNvPr id="0" name=""/>
        <dsp:cNvSpPr/>
      </dsp:nvSpPr>
      <dsp:spPr>
        <a:xfrm>
          <a:off x="2711053" y="1754981"/>
          <a:ext cx="2464593" cy="147875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a:t>Gap Analysis Findings </a:t>
          </a:r>
          <a:endParaRPr lang="en-US" sz="2100" kern="1200"/>
        </a:p>
      </dsp:txBody>
      <dsp:txXfrm>
        <a:off x="2711053" y="1754981"/>
        <a:ext cx="2464593" cy="1478756"/>
      </dsp:txXfrm>
    </dsp:sp>
    <dsp:sp modelId="{977B0D49-B590-4ED2-802E-8D24BD6BB27D}">
      <dsp:nvSpPr>
        <dsp:cNvPr id="0" name=""/>
        <dsp:cNvSpPr/>
      </dsp:nvSpPr>
      <dsp:spPr>
        <a:xfrm>
          <a:off x="5422106" y="1754981"/>
          <a:ext cx="2464593" cy="147875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a:t>Recommendations </a:t>
          </a:r>
          <a:endParaRPr lang="en-US" sz="2100" kern="1200"/>
        </a:p>
      </dsp:txBody>
      <dsp:txXfrm>
        <a:off x="5422106" y="1754981"/>
        <a:ext cx="2464593" cy="14787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30F4F8-99DB-485C-B0FA-B7643FF34405}">
      <dsp:nvSpPr>
        <dsp:cNvPr id="0" name=""/>
        <dsp:cNvSpPr/>
      </dsp:nvSpPr>
      <dsp:spPr>
        <a:xfrm>
          <a:off x="0" y="0"/>
          <a:ext cx="52991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71FF8A-3E3F-4B35-B6BF-F62ACB719813}">
      <dsp:nvSpPr>
        <dsp:cNvPr id="0" name=""/>
        <dsp:cNvSpPr/>
      </dsp:nvSpPr>
      <dsp:spPr>
        <a:xfrm>
          <a:off x="0" y="0"/>
          <a:ext cx="5299199" cy="11623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dirty="0"/>
            <a:t>The object of the assignment was to </a:t>
          </a:r>
          <a:r>
            <a:rPr lang="en-US" sz="1600" b="1" kern="1200" dirty="0"/>
            <a:t>design a comprehensive, integrated ECD training package</a:t>
          </a:r>
          <a:r>
            <a:rPr lang="en-US" sz="1600" kern="1200" dirty="0"/>
            <a:t> that will equip ECD professionals with the tools they need to support the holistic development of children.</a:t>
          </a:r>
        </a:p>
      </dsp:txBody>
      <dsp:txXfrm>
        <a:off x="0" y="0"/>
        <a:ext cx="5299199" cy="1162349"/>
      </dsp:txXfrm>
    </dsp:sp>
    <dsp:sp modelId="{F1E63E53-4B3E-4F21-9B22-E14B5E317313}">
      <dsp:nvSpPr>
        <dsp:cNvPr id="0" name=""/>
        <dsp:cNvSpPr/>
      </dsp:nvSpPr>
      <dsp:spPr>
        <a:xfrm>
          <a:off x="0" y="1162349"/>
          <a:ext cx="52991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86A6EA-63BA-4630-88DB-3DDC3EB7A017}">
      <dsp:nvSpPr>
        <dsp:cNvPr id="0" name=""/>
        <dsp:cNvSpPr/>
      </dsp:nvSpPr>
      <dsp:spPr>
        <a:xfrm>
          <a:off x="0" y="1162349"/>
          <a:ext cx="5299199" cy="11623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dirty="0"/>
            <a:t>This training package will contribute to the </a:t>
          </a:r>
          <a:r>
            <a:rPr lang="en-US" sz="1600" b="1" kern="1200" dirty="0"/>
            <a:t>capacity development </a:t>
          </a:r>
          <a:r>
            <a:rPr lang="en-US" sz="1600" kern="1200" dirty="0"/>
            <a:t>of health workers, social welfare officers, nutrition officers, and community health workers, helping them provide </a:t>
          </a:r>
          <a:r>
            <a:rPr lang="en-US" sz="1600" b="1" kern="1200" dirty="0"/>
            <a:t>effective, coordinated care</a:t>
          </a:r>
          <a:r>
            <a:rPr lang="en-US" sz="1600" kern="1200" dirty="0"/>
            <a:t> across Tanzania.</a:t>
          </a:r>
        </a:p>
      </dsp:txBody>
      <dsp:txXfrm>
        <a:off x="0" y="1162349"/>
        <a:ext cx="5299199" cy="11623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187107-1041-4FC3-BCE0-3FC926AA25DE}">
      <dsp:nvSpPr>
        <dsp:cNvPr id="0" name=""/>
        <dsp:cNvSpPr/>
      </dsp:nvSpPr>
      <dsp:spPr>
        <a:xfrm>
          <a:off x="8050" y="184336"/>
          <a:ext cx="2654660" cy="796398"/>
        </a:xfrm>
        <a:prstGeom prst="rect">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777" tIns="209777" rIns="209777" bIns="209777" numCol="1" spcCol="1270" anchor="ctr" anchorCtr="0">
          <a:noAutofit/>
        </a:bodyPr>
        <a:lstStyle/>
        <a:p>
          <a:pPr marL="0" lvl="0" indent="0" algn="ctr" defTabSz="1155700">
            <a:lnSpc>
              <a:spcPct val="90000"/>
            </a:lnSpc>
            <a:spcBef>
              <a:spcPct val="0"/>
            </a:spcBef>
            <a:spcAft>
              <a:spcPct val="35000"/>
            </a:spcAft>
            <a:buNone/>
          </a:pPr>
          <a:r>
            <a:rPr lang="en-US" sz="2600" kern="1200"/>
            <a:t>Develop</a:t>
          </a:r>
        </a:p>
      </dsp:txBody>
      <dsp:txXfrm>
        <a:off x="8050" y="184336"/>
        <a:ext cx="2654660" cy="796398"/>
      </dsp:txXfrm>
    </dsp:sp>
    <dsp:sp modelId="{08533A00-98F1-4998-ABC4-2DF38C8576F3}">
      <dsp:nvSpPr>
        <dsp:cNvPr id="0" name=""/>
        <dsp:cNvSpPr/>
      </dsp:nvSpPr>
      <dsp:spPr>
        <a:xfrm>
          <a:off x="8050" y="980734"/>
          <a:ext cx="2654660" cy="1601983"/>
        </a:xfrm>
        <a:prstGeom prst="rect">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2221" tIns="262221" rIns="262221" bIns="262221" numCol="1" spcCol="1270" anchor="t" anchorCtr="0">
          <a:noAutofit/>
        </a:bodyPr>
        <a:lstStyle/>
        <a:p>
          <a:pPr marL="0" lvl="0" indent="0" algn="l" defTabSz="488950">
            <a:lnSpc>
              <a:spcPct val="90000"/>
            </a:lnSpc>
            <a:spcBef>
              <a:spcPct val="0"/>
            </a:spcBef>
            <a:spcAft>
              <a:spcPct val="35000"/>
            </a:spcAft>
            <a:buNone/>
          </a:pPr>
          <a:r>
            <a:rPr lang="en-US" sz="1100" kern="1200"/>
            <a:t>Develop a comprehensive, integrated ECD training package tailored for various workforce levels, including policymakers, technical staff, and frontline service providers.</a:t>
          </a:r>
        </a:p>
      </dsp:txBody>
      <dsp:txXfrm>
        <a:off x="8050" y="980734"/>
        <a:ext cx="2654660" cy="1601983"/>
      </dsp:txXfrm>
    </dsp:sp>
    <dsp:sp modelId="{65C8891E-6909-4947-AC80-748D22467145}">
      <dsp:nvSpPr>
        <dsp:cNvPr id="0" name=""/>
        <dsp:cNvSpPr/>
      </dsp:nvSpPr>
      <dsp:spPr>
        <a:xfrm>
          <a:off x="2770605" y="184336"/>
          <a:ext cx="2654660" cy="796398"/>
        </a:xfrm>
        <a:prstGeom prst="rect">
          <a:avLst/>
        </a:prstGeom>
        <a:solidFill>
          <a:schemeClr val="accent2">
            <a:hueOff val="3221807"/>
            <a:satOff val="-9246"/>
            <a:lumOff val="-14805"/>
            <a:alphaOff val="0"/>
          </a:schemeClr>
        </a:solidFill>
        <a:ln w="19050" cap="flat" cmpd="sng" algn="ctr">
          <a:solidFill>
            <a:schemeClr val="accent2">
              <a:hueOff val="3221807"/>
              <a:satOff val="-9246"/>
              <a:lumOff val="-148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777" tIns="209777" rIns="209777" bIns="209777" numCol="1" spcCol="1270" anchor="ctr" anchorCtr="0">
          <a:noAutofit/>
        </a:bodyPr>
        <a:lstStyle/>
        <a:p>
          <a:pPr marL="0" lvl="0" indent="0" algn="ctr" defTabSz="1155700">
            <a:lnSpc>
              <a:spcPct val="90000"/>
            </a:lnSpc>
            <a:spcBef>
              <a:spcPct val="0"/>
            </a:spcBef>
            <a:spcAft>
              <a:spcPct val="35000"/>
            </a:spcAft>
            <a:buNone/>
          </a:pPr>
          <a:r>
            <a:rPr lang="en-US" sz="2600" kern="1200"/>
            <a:t>Align</a:t>
          </a:r>
        </a:p>
      </dsp:txBody>
      <dsp:txXfrm>
        <a:off x="2770605" y="184336"/>
        <a:ext cx="2654660" cy="796398"/>
      </dsp:txXfrm>
    </dsp:sp>
    <dsp:sp modelId="{636B9863-E7C5-42D1-B73E-D29FE2FDECF7}">
      <dsp:nvSpPr>
        <dsp:cNvPr id="0" name=""/>
        <dsp:cNvSpPr/>
      </dsp:nvSpPr>
      <dsp:spPr>
        <a:xfrm>
          <a:off x="2770605" y="980734"/>
          <a:ext cx="2654660" cy="1601983"/>
        </a:xfrm>
        <a:prstGeom prst="rect">
          <a:avLst/>
        </a:prstGeom>
        <a:solidFill>
          <a:schemeClr val="accent2">
            <a:tint val="40000"/>
            <a:alpha val="90000"/>
            <a:hueOff val="3367359"/>
            <a:satOff val="-31116"/>
            <a:lumOff val="-3508"/>
            <a:alphaOff val="0"/>
          </a:schemeClr>
        </a:solidFill>
        <a:ln w="19050" cap="flat" cmpd="sng" algn="ctr">
          <a:solidFill>
            <a:schemeClr val="accent2">
              <a:tint val="40000"/>
              <a:alpha val="90000"/>
              <a:hueOff val="3367359"/>
              <a:satOff val="-31116"/>
              <a:lumOff val="-350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2221" tIns="262221" rIns="262221" bIns="262221" numCol="1" spcCol="1270" anchor="t" anchorCtr="0">
          <a:noAutofit/>
        </a:bodyPr>
        <a:lstStyle/>
        <a:p>
          <a:pPr marL="0" lvl="0" indent="0" algn="l" defTabSz="488950">
            <a:lnSpc>
              <a:spcPct val="90000"/>
            </a:lnSpc>
            <a:spcBef>
              <a:spcPct val="0"/>
            </a:spcBef>
            <a:spcAft>
              <a:spcPct val="35000"/>
            </a:spcAft>
            <a:buNone/>
          </a:pPr>
          <a:r>
            <a:rPr lang="en-US" sz="1100" kern="1200"/>
            <a:t>Align national curricula with the Nurturing Care Framework and other global and regional standards, ensuring a holistic approach that includes health, nutrition, responsive caregiving, safety, and early learning.</a:t>
          </a:r>
        </a:p>
      </dsp:txBody>
      <dsp:txXfrm>
        <a:off x="2770605" y="980734"/>
        <a:ext cx="2654660" cy="1601983"/>
      </dsp:txXfrm>
    </dsp:sp>
    <dsp:sp modelId="{7A2544A1-6185-4AC3-96F6-58778F8ABF9C}">
      <dsp:nvSpPr>
        <dsp:cNvPr id="0" name=""/>
        <dsp:cNvSpPr/>
      </dsp:nvSpPr>
      <dsp:spPr>
        <a:xfrm>
          <a:off x="5533160" y="184336"/>
          <a:ext cx="2654660" cy="796398"/>
        </a:xfrm>
        <a:prstGeom prst="rect">
          <a:avLst/>
        </a:prstGeom>
        <a:solidFill>
          <a:schemeClr val="accent2">
            <a:hueOff val="6443614"/>
            <a:satOff val="-18493"/>
            <a:lumOff val="-29609"/>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777" tIns="209777" rIns="209777" bIns="209777" numCol="1" spcCol="1270" anchor="ctr" anchorCtr="0">
          <a:noAutofit/>
        </a:bodyPr>
        <a:lstStyle/>
        <a:p>
          <a:pPr marL="0" lvl="0" indent="0" algn="ctr" defTabSz="1155700">
            <a:lnSpc>
              <a:spcPct val="90000"/>
            </a:lnSpc>
            <a:spcBef>
              <a:spcPct val="0"/>
            </a:spcBef>
            <a:spcAft>
              <a:spcPct val="35000"/>
            </a:spcAft>
            <a:buNone/>
          </a:pPr>
          <a:r>
            <a:rPr lang="en-US" sz="2600" kern="1200"/>
            <a:t>Establish</a:t>
          </a:r>
        </a:p>
      </dsp:txBody>
      <dsp:txXfrm>
        <a:off x="5533160" y="184336"/>
        <a:ext cx="2654660" cy="796398"/>
      </dsp:txXfrm>
    </dsp:sp>
    <dsp:sp modelId="{9A8D51C2-B12C-4461-B609-42CCFA602E70}">
      <dsp:nvSpPr>
        <dsp:cNvPr id="0" name=""/>
        <dsp:cNvSpPr/>
      </dsp:nvSpPr>
      <dsp:spPr>
        <a:xfrm>
          <a:off x="5533160" y="980734"/>
          <a:ext cx="2654660" cy="1601983"/>
        </a:xfrm>
        <a:prstGeom prst="rect">
          <a:avLst/>
        </a:prstGeom>
        <a:solidFill>
          <a:schemeClr val="accent2">
            <a:tint val="40000"/>
            <a:alpha val="90000"/>
            <a:hueOff val="6734718"/>
            <a:satOff val="-62232"/>
            <a:lumOff val="-7015"/>
            <a:alphaOff val="0"/>
          </a:schemeClr>
        </a:solidFill>
        <a:ln w="19050" cap="flat" cmpd="sng" algn="ctr">
          <a:solidFill>
            <a:schemeClr val="accent2">
              <a:tint val="40000"/>
              <a:alpha val="90000"/>
              <a:hueOff val="6734718"/>
              <a:satOff val="-62232"/>
              <a:lumOff val="-701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2221" tIns="262221" rIns="262221" bIns="262221" numCol="1" spcCol="1270" anchor="t" anchorCtr="0">
          <a:noAutofit/>
        </a:bodyPr>
        <a:lstStyle/>
        <a:p>
          <a:pPr marL="0" lvl="0" indent="0" algn="l" defTabSz="488950">
            <a:lnSpc>
              <a:spcPct val="90000"/>
            </a:lnSpc>
            <a:spcBef>
              <a:spcPct val="0"/>
            </a:spcBef>
            <a:spcAft>
              <a:spcPct val="35000"/>
            </a:spcAft>
            <a:buNone/>
          </a:pPr>
          <a:r>
            <a:rPr lang="en-US" sz="1100" kern="1200"/>
            <a:t>Establish a national certification and accreditation framework for all ECD service providers, including informal caregivers.</a:t>
          </a:r>
        </a:p>
      </dsp:txBody>
      <dsp:txXfrm>
        <a:off x="5533160" y="980734"/>
        <a:ext cx="2654660" cy="160198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031D42-DD93-4240-B5BD-8FDCECC43A7C}">
      <dsp:nvSpPr>
        <dsp:cNvPr id="0" name=""/>
        <dsp:cNvSpPr/>
      </dsp:nvSpPr>
      <dsp:spPr>
        <a:xfrm>
          <a:off x="8050" y="256467"/>
          <a:ext cx="2654660" cy="796398"/>
        </a:xfrm>
        <a:prstGeom prst="rect">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777" tIns="209777" rIns="209777" bIns="209777" numCol="1" spcCol="1270" anchor="ctr" anchorCtr="0">
          <a:noAutofit/>
        </a:bodyPr>
        <a:lstStyle/>
        <a:p>
          <a:pPr marL="0" lvl="0" indent="0" algn="ctr" defTabSz="1155700">
            <a:lnSpc>
              <a:spcPct val="90000"/>
            </a:lnSpc>
            <a:spcBef>
              <a:spcPct val="0"/>
            </a:spcBef>
            <a:spcAft>
              <a:spcPct val="35000"/>
            </a:spcAft>
            <a:buNone/>
          </a:pPr>
          <a:r>
            <a:rPr lang="en-US" sz="2600" kern="1200"/>
            <a:t>Enhance</a:t>
          </a:r>
        </a:p>
      </dsp:txBody>
      <dsp:txXfrm>
        <a:off x="8050" y="256467"/>
        <a:ext cx="2654660" cy="796398"/>
      </dsp:txXfrm>
    </dsp:sp>
    <dsp:sp modelId="{5D19C896-8B2D-4989-834D-4A764E35A02A}">
      <dsp:nvSpPr>
        <dsp:cNvPr id="0" name=""/>
        <dsp:cNvSpPr/>
      </dsp:nvSpPr>
      <dsp:spPr>
        <a:xfrm>
          <a:off x="8050" y="1052865"/>
          <a:ext cx="2654660" cy="1457720"/>
        </a:xfrm>
        <a:prstGeom prst="rect">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2221" tIns="262221" rIns="262221" bIns="262221" numCol="1" spcCol="1270" anchor="t" anchorCtr="0">
          <a:noAutofit/>
        </a:bodyPr>
        <a:lstStyle/>
        <a:p>
          <a:pPr marL="0" lvl="0" indent="0" algn="l" defTabSz="577850">
            <a:lnSpc>
              <a:spcPct val="90000"/>
            </a:lnSpc>
            <a:spcBef>
              <a:spcPct val="0"/>
            </a:spcBef>
            <a:spcAft>
              <a:spcPct val="35000"/>
            </a:spcAft>
            <a:buNone/>
          </a:pPr>
          <a:r>
            <a:rPr lang="en-US" sz="1300" kern="1200"/>
            <a:t>Enhance coordination among ministries and development partners to integrate ECD training into existing programs.</a:t>
          </a:r>
        </a:p>
      </dsp:txBody>
      <dsp:txXfrm>
        <a:off x="8050" y="1052865"/>
        <a:ext cx="2654660" cy="1457720"/>
      </dsp:txXfrm>
    </dsp:sp>
    <dsp:sp modelId="{D0ED1491-50E6-4C3F-AD1E-78F48E5BB4F3}">
      <dsp:nvSpPr>
        <dsp:cNvPr id="0" name=""/>
        <dsp:cNvSpPr/>
      </dsp:nvSpPr>
      <dsp:spPr>
        <a:xfrm>
          <a:off x="2770605" y="256467"/>
          <a:ext cx="2654660" cy="796398"/>
        </a:xfrm>
        <a:prstGeom prst="rect">
          <a:avLst/>
        </a:prstGeom>
        <a:solidFill>
          <a:schemeClr val="accent2">
            <a:hueOff val="3221807"/>
            <a:satOff val="-9246"/>
            <a:lumOff val="-14805"/>
            <a:alphaOff val="0"/>
          </a:schemeClr>
        </a:solidFill>
        <a:ln w="19050" cap="flat" cmpd="sng" algn="ctr">
          <a:solidFill>
            <a:schemeClr val="accent2">
              <a:hueOff val="3221807"/>
              <a:satOff val="-9246"/>
              <a:lumOff val="-148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777" tIns="209777" rIns="209777" bIns="209777" numCol="1" spcCol="1270" anchor="ctr" anchorCtr="0">
          <a:noAutofit/>
        </a:bodyPr>
        <a:lstStyle/>
        <a:p>
          <a:pPr marL="0" lvl="0" indent="0" algn="ctr" defTabSz="1155700">
            <a:lnSpc>
              <a:spcPct val="90000"/>
            </a:lnSpc>
            <a:spcBef>
              <a:spcPct val="0"/>
            </a:spcBef>
            <a:spcAft>
              <a:spcPct val="35000"/>
            </a:spcAft>
            <a:buNone/>
          </a:pPr>
          <a:r>
            <a:rPr lang="en-US" sz="2600" kern="1200"/>
            <a:t>Implement</a:t>
          </a:r>
        </a:p>
      </dsp:txBody>
      <dsp:txXfrm>
        <a:off x="2770605" y="256467"/>
        <a:ext cx="2654660" cy="796398"/>
      </dsp:txXfrm>
    </dsp:sp>
    <dsp:sp modelId="{892760BD-D232-468B-8513-D1D43A760569}">
      <dsp:nvSpPr>
        <dsp:cNvPr id="0" name=""/>
        <dsp:cNvSpPr/>
      </dsp:nvSpPr>
      <dsp:spPr>
        <a:xfrm>
          <a:off x="2770605" y="1052865"/>
          <a:ext cx="2654660" cy="1457720"/>
        </a:xfrm>
        <a:prstGeom prst="rect">
          <a:avLst/>
        </a:prstGeom>
        <a:solidFill>
          <a:schemeClr val="accent2">
            <a:tint val="40000"/>
            <a:alpha val="90000"/>
            <a:hueOff val="3367359"/>
            <a:satOff val="-31116"/>
            <a:lumOff val="-3508"/>
            <a:alphaOff val="0"/>
          </a:schemeClr>
        </a:solidFill>
        <a:ln w="19050" cap="flat" cmpd="sng" algn="ctr">
          <a:solidFill>
            <a:schemeClr val="accent2">
              <a:tint val="40000"/>
              <a:alpha val="90000"/>
              <a:hueOff val="3367359"/>
              <a:satOff val="-31116"/>
              <a:lumOff val="-350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2221" tIns="262221" rIns="262221" bIns="262221" numCol="1" spcCol="1270" anchor="t" anchorCtr="0">
          <a:noAutofit/>
        </a:bodyPr>
        <a:lstStyle/>
        <a:p>
          <a:pPr marL="0" lvl="0" indent="0" algn="l" defTabSz="577850">
            <a:lnSpc>
              <a:spcPct val="90000"/>
            </a:lnSpc>
            <a:spcBef>
              <a:spcPct val="0"/>
            </a:spcBef>
            <a:spcAft>
              <a:spcPct val="35000"/>
            </a:spcAft>
            <a:buNone/>
          </a:pPr>
          <a:r>
            <a:rPr lang="en-US" sz="1300" kern="1200"/>
            <a:t>Implement a standardised monitoring and evaluation framework to track ECD service delivery and workforce capacity building.</a:t>
          </a:r>
        </a:p>
      </dsp:txBody>
      <dsp:txXfrm>
        <a:off x="2770605" y="1052865"/>
        <a:ext cx="2654660" cy="1457720"/>
      </dsp:txXfrm>
    </dsp:sp>
    <dsp:sp modelId="{25E05C40-4F34-4036-96B2-5300174A0A63}">
      <dsp:nvSpPr>
        <dsp:cNvPr id="0" name=""/>
        <dsp:cNvSpPr/>
      </dsp:nvSpPr>
      <dsp:spPr>
        <a:xfrm>
          <a:off x="5533160" y="256467"/>
          <a:ext cx="2654660" cy="796398"/>
        </a:xfrm>
        <a:prstGeom prst="rect">
          <a:avLst/>
        </a:prstGeom>
        <a:solidFill>
          <a:schemeClr val="accent2">
            <a:hueOff val="6443614"/>
            <a:satOff val="-18493"/>
            <a:lumOff val="-29609"/>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777" tIns="209777" rIns="209777" bIns="209777" numCol="1" spcCol="1270" anchor="ctr" anchorCtr="0">
          <a:noAutofit/>
        </a:bodyPr>
        <a:lstStyle/>
        <a:p>
          <a:pPr marL="0" lvl="0" indent="0" algn="ctr" defTabSz="1155700">
            <a:lnSpc>
              <a:spcPct val="90000"/>
            </a:lnSpc>
            <a:spcBef>
              <a:spcPct val="0"/>
            </a:spcBef>
            <a:spcAft>
              <a:spcPct val="35000"/>
            </a:spcAft>
            <a:buNone/>
          </a:pPr>
          <a:r>
            <a:rPr lang="en-US" sz="2600" kern="1200"/>
            <a:t>Leverage</a:t>
          </a:r>
        </a:p>
      </dsp:txBody>
      <dsp:txXfrm>
        <a:off x="5533160" y="256467"/>
        <a:ext cx="2654660" cy="796398"/>
      </dsp:txXfrm>
    </dsp:sp>
    <dsp:sp modelId="{64035B6A-9EAD-409E-8DF2-BE0DE5187E7B}">
      <dsp:nvSpPr>
        <dsp:cNvPr id="0" name=""/>
        <dsp:cNvSpPr/>
      </dsp:nvSpPr>
      <dsp:spPr>
        <a:xfrm>
          <a:off x="5533160" y="1052865"/>
          <a:ext cx="2654660" cy="1457720"/>
        </a:xfrm>
        <a:prstGeom prst="rect">
          <a:avLst/>
        </a:prstGeom>
        <a:solidFill>
          <a:schemeClr val="accent2">
            <a:tint val="40000"/>
            <a:alpha val="90000"/>
            <a:hueOff val="6734718"/>
            <a:satOff val="-62232"/>
            <a:lumOff val="-7015"/>
            <a:alphaOff val="0"/>
          </a:schemeClr>
        </a:solidFill>
        <a:ln w="19050" cap="flat" cmpd="sng" algn="ctr">
          <a:solidFill>
            <a:schemeClr val="accent2">
              <a:tint val="40000"/>
              <a:alpha val="90000"/>
              <a:hueOff val="6734718"/>
              <a:satOff val="-62232"/>
              <a:lumOff val="-701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2221" tIns="262221" rIns="262221" bIns="262221" numCol="1" spcCol="1270" anchor="t" anchorCtr="0">
          <a:noAutofit/>
        </a:bodyPr>
        <a:lstStyle/>
        <a:p>
          <a:pPr marL="0" lvl="0" indent="0" algn="l" defTabSz="577850">
            <a:lnSpc>
              <a:spcPct val="90000"/>
            </a:lnSpc>
            <a:spcBef>
              <a:spcPct val="0"/>
            </a:spcBef>
            <a:spcAft>
              <a:spcPct val="35000"/>
            </a:spcAft>
            <a:buNone/>
          </a:pPr>
          <a:r>
            <a:rPr lang="en-US" sz="1300" kern="1200"/>
            <a:t>Leverage technology and community-based approaches to expand ECD training outreach, particularly to underserved populations</a:t>
          </a:r>
        </a:p>
      </dsp:txBody>
      <dsp:txXfrm>
        <a:off x="5533160" y="1052865"/>
        <a:ext cx="2654660" cy="14577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388D76-FD89-46D2-A8C9-929CA4ADA549}">
      <dsp:nvSpPr>
        <dsp:cNvPr id="0" name=""/>
        <dsp:cNvSpPr/>
      </dsp:nvSpPr>
      <dsp:spPr>
        <a:xfrm>
          <a:off x="697929" y="2274"/>
          <a:ext cx="2125003" cy="1275002"/>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Frontline workers equipped with harmonized knowledge and practical skills on Nurturing Care.</a:t>
          </a:r>
        </a:p>
      </dsp:txBody>
      <dsp:txXfrm>
        <a:off x="697929" y="2274"/>
        <a:ext cx="2125003" cy="1275002"/>
      </dsp:txXfrm>
    </dsp:sp>
    <dsp:sp modelId="{2506DDB6-893C-4174-997E-6BDA9FE61E04}">
      <dsp:nvSpPr>
        <dsp:cNvPr id="0" name=""/>
        <dsp:cNvSpPr/>
      </dsp:nvSpPr>
      <dsp:spPr>
        <a:xfrm>
          <a:off x="3035433" y="2274"/>
          <a:ext cx="2125003" cy="1275002"/>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Improved coordination and collaboration across sectors (health, education, social welfare).</a:t>
          </a:r>
        </a:p>
      </dsp:txBody>
      <dsp:txXfrm>
        <a:off x="3035433" y="2274"/>
        <a:ext cx="2125003" cy="1275002"/>
      </dsp:txXfrm>
    </dsp:sp>
    <dsp:sp modelId="{FFA7D31D-6932-47CC-BE30-5121CAD0B19E}">
      <dsp:nvSpPr>
        <dsp:cNvPr id="0" name=""/>
        <dsp:cNvSpPr/>
      </dsp:nvSpPr>
      <dsp:spPr>
        <a:xfrm>
          <a:off x="5372937" y="2274"/>
          <a:ext cx="2125003" cy="1275002"/>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Enhanced quality, equity, and consistency of ECD service delivery at the community level.</a:t>
          </a:r>
        </a:p>
      </dsp:txBody>
      <dsp:txXfrm>
        <a:off x="5372937" y="2274"/>
        <a:ext cx="2125003" cy="1275002"/>
      </dsp:txXfrm>
    </dsp:sp>
    <dsp:sp modelId="{CAAD445F-3602-4C65-BD3F-5F400A483EC5}">
      <dsp:nvSpPr>
        <dsp:cNvPr id="0" name=""/>
        <dsp:cNvSpPr/>
      </dsp:nvSpPr>
      <dsp:spPr>
        <a:xfrm>
          <a:off x="1866681" y="1489777"/>
          <a:ext cx="2125003" cy="1275002"/>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Increased caregiver awareness and engagement in child development practices.</a:t>
          </a:r>
        </a:p>
      </dsp:txBody>
      <dsp:txXfrm>
        <a:off x="1866681" y="1489777"/>
        <a:ext cx="2125003" cy="1275002"/>
      </dsp:txXfrm>
    </dsp:sp>
    <dsp:sp modelId="{7F76E975-C60A-4D9A-A1B0-D593DA4F60D6}">
      <dsp:nvSpPr>
        <dsp:cNvPr id="0" name=""/>
        <dsp:cNvSpPr/>
      </dsp:nvSpPr>
      <dsp:spPr>
        <a:xfrm>
          <a:off x="4204185" y="1489777"/>
          <a:ext cx="2125003" cy="1275002"/>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Strengthened implementation of the NMECDP and progress toward national ECD goals.</a:t>
          </a:r>
        </a:p>
      </dsp:txBody>
      <dsp:txXfrm>
        <a:off x="4204185" y="1489777"/>
        <a:ext cx="2125003" cy="127500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flickr.com/photos/135098378@N06/20157395749/in/photostrea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flickr.com/photos/unicef_sa/6297900459/"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0164761d50_0_5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 name="Google Shape;86;g30164761d50_0_5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Photo source: </a:t>
            </a:r>
            <a:r>
              <a:rPr lang="en" u="sng">
                <a:solidFill>
                  <a:schemeClr val="hlink"/>
                </a:solidFill>
                <a:hlinkClick r:id="rId3"/>
              </a:rPr>
              <a:t>UNICEF_TANZANIA. | Students attend a class at Kingugi School… | Flickr</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indent="0">
              <a:buNone/>
            </a:pPr>
            <a:r>
              <a:rPr lang="en-TZ"/>
              <a:t>The background of a study or project provides a thorough context, detailing previous research, existing knowledge, and key issues. This sets the stage for understanding the current work, establishing its relevance and necessity. By reviewing the background, one can identify gaps or problems that the new work aims to address.</a:t>
            </a:r>
          </a:p>
        </p:txBody>
      </p:sp>
    </p:spTree>
    <p:extLst>
      <p:ext uri="{BB962C8B-B14F-4D97-AF65-F5344CB8AC3E}">
        <p14:creationId xmlns:p14="http://schemas.microsoft.com/office/powerpoint/2010/main" val="3976851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0ed978ac07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 name="Google Shape;109;g30ed978ac07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Note from Siri: I can’t find this photo’s source.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0ed978ac07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 name="Google Shape;121;g30ed978ac07_0_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0ed978ac07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4" name="Google Shape;154;g30ed978ac07_0_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g301711b7bd6_0_13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6" name="Google Shape;756;g301711b7bd6_0_13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Photo source: </a:t>
            </a:r>
            <a:r>
              <a:rPr lang="en" u="sng">
                <a:solidFill>
                  <a:schemeClr val="hlink"/>
                </a:solidFill>
                <a:hlinkClick r:id="rId3"/>
              </a:rPr>
              <a:t>Child-to-child learning with the buddies | Lindiwe is a “bud… | Flickr</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B0F05-DC7F-DF71-6847-845A709AB5F2}"/>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TZ"/>
          </a:p>
        </p:txBody>
      </p:sp>
      <p:sp>
        <p:nvSpPr>
          <p:cNvPr id="3" name="Subtitle 2">
            <a:extLst>
              <a:ext uri="{FF2B5EF4-FFF2-40B4-BE49-F238E27FC236}">
                <a16:creationId xmlns:a16="http://schemas.microsoft.com/office/drawing/2014/main" id="{53B93D92-0A5F-DF2E-438C-5728E7409319}"/>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TZ"/>
          </a:p>
        </p:txBody>
      </p:sp>
      <p:sp>
        <p:nvSpPr>
          <p:cNvPr id="4" name="Date Placeholder 3">
            <a:extLst>
              <a:ext uri="{FF2B5EF4-FFF2-40B4-BE49-F238E27FC236}">
                <a16:creationId xmlns:a16="http://schemas.microsoft.com/office/drawing/2014/main" id="{81D9ACC4-8AD7-ABBB-72B6-37CE1550CB32}"/>
              </a:ext>
            </a:extLst>
          </p:cNvPr>
          <p:cNvSpPr>
            <a:spLocks noGrp="1"/>
          </p:cNvSpPr>
          <p:nvPr>
            <p:ph type="dt" sz="half" idx="10"/>
          </p:nvPr>
        </p:nvSpPr>
        <p:spPr/>
        <p:txBody>
          <a:bodyPr/>
          <a:lstStyle/>
          <a:p>
            <a:fld id="{6AD6EE87-EBD5-4F12-A48A-63ACA297AC8F}" type="datetimeFigureOut">
              <a:rPr lang="en-US" smtClean="0"/>
              <a:t>5/14/2025</a:t>
            </a:fld>
            <a:endParaRPr lang="en-US" dirty="0"/>
          </a:p>
        </p:txBody>
      </p:sp>
      <p:sp>
        <p:nvSpPr>
          <p:cNvPr id="5" name="Footer Placeholder 4">
            <a:extLst>
              <a:ext uri="{FF2B5EF4-FFF2-40B4-BE49-F238E27FC236}">
                <a16:creationId xmlns:a16="http://schemas.microsoft.com/office/drawing/2014/main" id="{61443963-2A0E-2C66-85A0-E598DEACA41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25847B5-646D-FBCA-DE66-B1C6DBFB6C1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09221901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55847-D4A0-F8AA-1CA4-B75E68EAB9B3}"/>
              </a:ext>
            </a:extLst>
          </p:cNvPr>
          <p:cNvSpPr>
            <a:spLocks noGrp="1"/>
          </p:cNvSpPr>
          <p:nvPr>
            <p:ph type="title"/>
          </p:nvPr>
        </p:nvSpPr>
        <p:spPr/>
        <p:txBody>
          <a:bodyPr/>
          <a:lstStyle/>
          <a:p>
            <a:r>
              <a:rPr lang="en-US"/>
              <a:t>Click to edit Master title style</a:t>
            </a:r>
            <a:endParaRPr lang="en-TZ"/>
          </a:p>
        </p:txBody>
      </p:sp>
      <p:sp>
        <p:nvSpPr>
          <p:cNvPr id="3" name="Vertical Text Placeholder 2">
            <a:extLst>
              <a:ext uri="{FF2B5EF4-FFF2-40B4-BE49-F238E27FC236}">
                <a16:creationId xmlns:a16="http://schemas.microsoft.com/office/drawing/2014/main" id="{A3C5816F-2321-8A90-A4AD-8E4A695A5A6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Z"/>
          </a:p>
        </p:txBody>
      </p:sp>
      <p:sp>
        <p:nvSpPr>
          <p:cNvPr id="4" name="Date Placeholder 3">
            <a:extLst>
              <a:ext uri="{FF2B5EF4-FFF2-40B4-BE49-F238E27FC236}">
                <a16:creationId xmlns:a16="http://schemas.microsoft.com/office/drawing/2014/main" id="{BB085A14-6311-99A1-D5B2-636BAF1F1F8A}"/>
              </a:ext>
            </a:extLst>
          </p:cNvPr>
          <p:cNvSpPr>
            <a:spLocks noGrp="1"/>
          </p:cNvSpPr>
          <p:nvPr>
            <p:ph type="dt" sz="half" idx="10"/>
          </p:nvPr>
        </p:nvSpPr>
        <p:spPr/>
        <p:txBody>
          <a:bodyPr/>
          <a:lstStyle/>
          <a:p>
            <a:fld id="{4CD73815-2707-4475-8F1A-B873CB631BB4}" type="datetimeFigureOut">
              <a:rPr lang="en-US" smtClean="0"/>
              <a:t>5/14/2025</a:t>
            </a:fld>
            <a:endParaRPr lang="en-US" dirty="0"/>
          </a:p>
        </p:txBody>
      </p:sp>
      <p:sp>
        <p:nvSpPr>
          <p:cNvPr id="5" name="Footer Placeholder 4">
            <a:extLst>
              <a:ext uri="{FF2B5EF4-FFF2-40B4-BE49-F238E27FC236}">
                <a16:creationId xmlns:a16="http://schemas.microsoft.com/office/drawing/2014/main" id="{46EDF2E6-114C-2EBA-0D0E-D7DE1232E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DD8F16B-8755-1BE0-3966-7874FB68F03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22644690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EB69C3-BA8E-E017-ED49-4F7A009C08BD}"/>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en-TZ"/>
          </a:p>
        </p:txBody>
      </p:sp>
      <p:sp>
        <p:nvSpPr>
          <p:cNvPr id="3" name="Vertical Text Placeholder 2">
            <a:extLst>
              <a:ext uri="{FF2B5EF4-FFF2-40B4-BE49-F238E27FC236}">
                <a16:creationId xmlns:a16="http://schemas.microsoft.com/office/drawing/2014/main" id="{3C444AC9-0FB1-0510-CC9E-E716983CF3C3}"/>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Z"/>
          </a:p>
        </p:txBody>
      </p:sp>
      <p:sp>
        <p:nvSpPr>
          <p:cNvPr id="4" name="Date Placeholder 3">
            <a:extLst>
              <a:ext uri="{FF2B5EF4-FFF2-40B4-BE49-F238E27FC236}">
                <a16:creationId xmlns:a16="http://schemas.microsoft.com/office/drawing/2014/main" id="{3CC51425-8513-6CF5-D7C5-94C426344728}"/>
              </a:ext>
            </a:extLst>
          </p:cNvPr>
          <p:cNvSpPr>
            <a:spLocks noGrp="1"/>
          </p:cNvSpPr>
          <p:nvPr>
            <p:ph type="dt" sz="half" idx="10"/>
          </p:nvPr>
        </p:nvSpPr>
        <p:spPr/>
        <p:txBody>
          <a:bodyPr/>
          <a:lstStyle/>
          <a:p>
            <a:fld id="{2A4AFB99-0EAB-4182-AFF8-E214C82A68F6}" type="datetimeFigureOut">
              <a:rPr lang="en-US" smtClean="0"/>
              <a:t>5/14/2025</a:t>
            </a:fld>
            <a:endParaRPr lang="en-US" dirty="0"/>
          </a:p>
        </p:txBody>
      </p:sp>
      <p:sp>
        <p:nvSpPr>
          <p:cNvPr id="5" name="Footer Placeholder 4">
            <a:extLst>
              <a:ext uri="{FF2B5EF4-FFF2-40B4-BE49-F238E27FC236}">
                <a16:creationId xmlns:a16="http://schemas.microsoft.com/office/drawing/2014/main" id="{6C817483-45D4-F85B-F2EA-9C48C0BABAC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07A397-2633-08FA-88F4-ED02E93C094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77634141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3"/>
        <p:cNvGrpSpPr/>
        <p:nvPr/>
      </p:nvGrpSpPr>
      <p:grpSpPr>
        <a:xfrm>
          <a:off x="0" y="0"/>
          <a:ext cx="0" cy="0"/>
          <a:chOff x="0" y="0"/>
          <a:chExt cx="0" cy="0"/>
        </a:xfrm>
      </p:grpSpPr>
      <p:sp>
        <p:nvSpPr>
          <p:cNvPr id="14" name="Google Shape;14;g30164761d50_0_48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g30164761d50_0_481"/>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6" name="Google Shape;16;g30164761d50_0_481"/>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7" name="Google Shape;17;g30164761d50_0_48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349063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53CCA-601D-938D-8A32-7C6FF607B82E}"/>
              </a:ext>
            </a:extLst>
          </p:cNvPr>
          <p:cNvSpPr>
            <a:spLocks noGrp="1"/>
          </p:cNvSpPr>
          <p:nvPr>
            <p:ph type="title"/>
          </p:nvPr>
        </p:nvSpPr>
        <p:spPr/>
        <p:txBody>
          <a:bodyPr/>
          <a:lstStyle/>
          <a:p>
            <a:r>
              <a:rPr lang="en-US"/>
              <a:t>Click to edit Master title style</a:t>
            </a:r>
            <a:endParaRPr lang="en-TZ"/>
          </a:p>
        </p:txBody>
      </p:sp>
      <p:sp>
        <p:nvSpPr>
          <p:cNvPr id="3" name="Content Placeholder 2">
            <a:extLst>
              <a:ext uri="{FF2B5EF4-FFF2-40B4-BE49-F238E27FC236}">
                <a16:creationId xmlns:a16="http://schemas.microsoft.com/office/drawing/2014/main" id="{6E4040FD-9BC1-AB15-CF3B-E285AB4BE68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Z"/>
          </a:p>
        </p:txBody>
      </p:sp>
      <p:sp>
        <p:nvSpPr>
          <p:cNvPr id="4" name="Date Placeholder 3">
            <a:extLst>
              <a:ext uri="{FF2B5EF4-FFF2-40B4-BE49-F238E27FC236}">
                <a16:creationId xmlns:a16="http://schemas.microsoft.com/office/drawing/2014/main" id="{793C60B6-35F2-4D4F-5B11-6957CEA0423C}"/>
              </a:ext>
            </a:extLst>
          </p:cNvPr>
          <p:cNvSpPr>
            <a:spLocks noGrp="1"/>
          </p:cNvSpPr>
          <p:nvPr>
            <p:ph type="dt" sz="half" idx="10"/>
          </p:nvPr>
        </p:nvSpPr>
        <p:spPr/>
        <p:txBody>
          <a:bodyPr/>
          <a:lstStyle/>
          <a:p>
            <a:fld id="{A5D3794B-289A-4A80-97D7-111025398D45}" type="datetimeFigureOut">
              <a:rPr lang="en-US" smtClean="0"/>
              <a:t>5/14/2025</a:t>
            </a:fld>
            <a:endParaRPr lang="en-US" dirty="0"/>
          </a:p>
        </p:txBody>
      </p:sp>
      <p:sp>
        <p:nvSpPr>
          <p:cNvPr id="5" name="Footer Placeholder 4">
            <a:extLst>
              <a:ext uri="{FF2B5EF4-FFF2-40B4-BE49-F238E27FC236}">
                <a16:creationId xmlns:a16="http://schemas.microsoft.com/office/drawing/2014/main" id="{021D5BA3-7DBB-AFB5-336B-E2DF2926E65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B356699-8C2F-AD2F-94F4-D7FA3F97D45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424131210"/>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AE30F-3F3C-A096-AFB7-3D135C0A56B0}"/>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TZ"/>
          </a:p>
        </p:txBody>
      </p:sp>
      <p:sp>
        <p:nvSpPr>
          <p:cNvPr id="3" name="Text Placeholder 2">
            <a:extLst>
              <a:ext uri="{FF2B5EF4-FFF2-40B4-BE49-F238E27FC236}">
                <a16:creationId xmlns:a16="http://schemas.microsoft.com/office/drawing/2014/main" id="{379AD8AD-EE58-4673-C465-6ACC4CB7D70A}"/>
              </a:ext>
            </a:extLst>
          </p:cNvPr>
          <p:cNvSpPr>
            <a:spLocks noGrp="1"/>
          </p:cNvSpPr>
          <p:nvPr>
            <p:ph type="body" idx="1"/>
          </p:nvPr>
        </p:nvSpPr>
        <p:spPr>
          <a:xfrm>
            <a:off x="623888" y="3442098"/>
            <a:ext cx="7886700" cy="1125140"/>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14495E1-E123-0102-B156-E9F5354E73B3}"/>
              </a:ext>
            </a:extLst>
          </p:cNvPr>
          <p:cNvSpPr>
            <a:spLocks noGrp="1"/>
          </p:cNvSpPr>
          <p:nvPr>
            <p:ph type="dt" sz="half" idx="10"/>
          </p:nvPr>
        </p:nvSpPr>
        <p:spPr/>
        <p:txBody>
          <a:bodyPr/>
          <a:lstStyle/>
          <a:p>
            <a:fld id="{5A61015F-7CC6-4D0A-9D87-873EA4C304CC}" type="datetimeFigureOut">
              <a:rPr lang="en-US" smtClean="0"/>
              <a:t>5/14/2025</a:t>
            </a:fld>
            <a:endParaRPr lang="en-US" dirty="0"/>
          </a:p>
        </p:txBody>
      </p:sp>
      <p:sp>
        <p:nvSpPr>
          <p:cNvPr id="5" name="Footer Placeholder 4">
            <a:extLst>
              <a:ext uri="{FF2B5EF4-FFF2-40B4-BE49-F238E27FC236}">
                <a16:creationId xmlns:a16="http://schemas.microsoft.com/office/drawing/2014/main" id="{9A635D4C-2A7A-9034-EFB1-8F8D5C59B0B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683D342-7933-826C-F4DA-7E6C234D66E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59637554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C64A9-2183-51A8-312B-48CC2E841749}"/>
              </a:ext>
            </a:extLst>
          </p:cNvPr>
          <p:cNvSpPr>
            <a:spLocks noGrp="1"/>
          </p:cNvSpPr>
          <p:nvPr>
            <p:ph type="title"/>
          </p:nvPr>
        </p:nvSpPr>
        <p:spPr/>
        <p:txBody>
          <a:bodyPr/>
          <a:lstStyle/>
          <a:p>
            <a:r>
              <a:rPr lang="en-US"/>
              <a:t>Click to edit Master title style</a:t>
            </a:r>
            <a:endParaRPr lang="en-TZ"/>
          </a:p>
        </p:txBody>
      </p:sp>
      <p:sp>
        <p:nvSpPr>
          <p:cNvPr id="3" name="Content Placeholder 2">
            <a:extLst>
              <a:ext uri="{FF2B5EF4-FFF2-40B4-BE49-F238E27FC236}">
                <a16:creationId xmlns:a16="http://schemas.microsoft.com/office/drawing/2014/main" id="{CA4C8062-5A9A-DF26-6554-E507CF394373}"/>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Z"/>
          </a:p>
        </p:txBody>
      </p:sp>
      <p:sp>
        <p:nvSpPr>
          <p:cNvPr id="4" name="Content Placeholder 3">
            <a:extLst>
              <a:ext uri="{FF2B5EF4-FFF2-40B4-BE49-F238E27FC236}">
                <a16:creationId xmlns:a16="http://schemas.microsoft.com/office/drawing/2014/main" id="{19F09753-5D2B-0D4A-0587-56B49B152DDF}"/>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Z"/>
          </a:p>
        </p:txBody>
      </p:sp>
      <p:sp>
        <p:nvSpPr>
          <p:cNvPr id="5" name="Date Placeholder 4">
            <a:extLst>
              <a:ext uri="{FF2B5EF4-FFF2-40B4-BE49-F238E27FC236}">
                <a16:creationId xmlns:a16="http://schemas.microsoft.com/office/drawing/2014/main" id="{ECB79A77-7366-9314-2B5C-1C6DCAB49172}"/>
              </a:ext>
            </a:extLst>
          </p:cNvPr>
          <p:cNvSpPr>
            <a:spLocks noGrp="1"/>
          </p:cNvSpPr>
          <p:nvPr>
            <p:ph type="dt" sz="half" idx="10"/>
          </p:nvPr>
        </p:nvSpPr>
        <p:spPr/>
        <p:txBody>
          <a:bodyPr/>
          <a:lstStyle/>
          <a:p>
            <a:fld id="{93C6A301-0538-44EC-B09D-202E1042A48B}" type="datetimeFigureOut">
              <a:rPr lang="en-US" smtClean="0"/>
              <a:t>5/14/2025</a:t>
            </a:fld>
            <a:endParaRPr lang="en-US" dirty="0"/>
          </a:p>
        </p:txBody>
      </p:sp>
      <p:sp>
        <p:nvSpPr>
          <p:cNvPr id="6" name="Footer Placeholder 5">
            <a:extLst>
              <a:ext uri="{FF2B5EF4-FFF2-40B4-BE49-F238E27FC236}">
                <a16:creationId xmlns:a16="http://schemas.microsoft.com/office/drawing/2014/main" id="{01EFE80E-32E9-A3C4-DCB0-B512DA6208F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F9D00B9-49AC-10C9-65B0-EF6070CA56D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81478969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C2584-EAB2-21D4-FFF0-0DCF33671C38}"/>
              </a:ext>
            </a:extLst>
          </p:cNvPr>
          <p:cNvSpPr>
            <a:spLocks noGrp="1"/>
          </p:cNvSpPr>
          <p:nvPr>
            <p:ph type="title"/>
          </p:nvPr>
        </p:nvSpPr>
        <p:spPr>
          <a:xfrm>
            <a:off x="629841" y="273844"/>
            <a:ext cx="7886700" cy="994172"/>
          </a:xfrm>
        </p:spPr>
        <p:txBody>
          <a:bodyPr/>
          <a:lstStyle/>
          <a:p>
            <a:r>
              <a:rPr lang="en-US"/>
              <a:t>Click to edit Master title style</a:t>
            </a:r>
            <a:endParaRPr lang="en-TZ"/>
          </a:p>
        </p:txBody>
      </p:sp>
      <p:sp>
        <p:nvSpPr>
          <p:cNvPr id="3" name="Text Placeholder 2">
            <a:extLst>
              <a:ext uri="{FF2B5EF4-FFF2-40B4-BE49-F238E27FC236}">
                <a16:creationId xmlns:a16="http://schemas.microsoft.com/office/drawing/2014/main" id="{166E8037-A941-9C32-D0EF-5A51C194FBE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A63DABF-ABF3-5E9B-FFEF-A2DBA8A0AD5C}"/>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Z"/>
          </a:p>
        </p:txBody>
      </p:sp>
      <p:sp>
        <p:nvSpPr>
          <p:cNvPr id="5" name="Text Placeholder 4">
            <a:extLst>
              <a:ext uri="{FF2B5EF4-FFF2-40B4-BE49-F238E27FC236}">
                <a16:creationId xmlns:a16="http://schemas.microsoft.com/office/drawing/2014/main" id="{22EDFA2F-A6F1-55D0-2526-08414199F32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D4CF4A59-CFFF-0CAE-B1A4-87588A8CC08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Z"/>
          </a:p>
        </p:txBody>
      </p:sp>
      <p:sp>
        <p:nvSpPr>
          <p:cNvPr id="7" name="Date Placeholder 6">
            <a:extLst>
              <a:ext uri="{FF2B5EF4-FFF2-40B4-BE49-F238E27FC236}">
                <a16:creationId xmlns:a16="http://schemas.microsoft.com/office/drawing/2014/main" id="{FEB184F1-7551-C788-96D6-6F867F0EFB40}"/>
              </a:ext>
            </a:extLst>
          </p:cNvPr>
          <p:cNvSpPr>
            <a:spLocks noGrp="1"/>
          </p:cNvSpPr>
          <p:nvPr>
            <p:ph type="dt" sz="half" idx="10"/>
          </p:nvPr>
        </p:nvSpPr>
        <p:spPr/>
        <p:txBody>
          <a:bodyPr/>
          <a:lstStyle/>
          <a:p>
            <a:fld id="{D789574A-8875-45EF-8EA2-3CAA0F7ABC4C}" type="datetimeFigureOut">
              <a:rPr lang="en-US" smtClean="0"/>
              <a:t>5/14/2025</a:t>
            </a:fld>
            <a:endParaRPr lang="en-US" dirty="0"/>
          </a:p>
        </p:txBody>
      </p:sp>
      <p:sp>
        <p:nvSpPr>
          <p:cNvPr id="8" name="Footer Placeholder 7">
            <a:extLst>
              <a:ext uri="{FF2B5EF4-FFF2-40B4-BE49-F238E27FC236}">
                <a16:creationId xmlns:a16="http://schemas.microsoft.com/office/drawing/2014/main" id="{49313633-FB59-9272-AE41-B3E23644B15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8066BBEC-A939-CFFB-D643-56116F62B0F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62100251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968EA-1B61-2C07-3954-0C1989C89BA4}"/>
              </a:ext>
            </a:extLst>
          </p:cNvPr>
          <p:cNvSpPr>
            <a:spLocks noGrp="1"/>
          </p:cNvSpPr>
          <p:nvPr>
            <p:ph type="title"/>
          </p:nvPr>
        </p:nvSpPr>
        <p:spPr/>
        <p:txBody>
          <a:bodyPr/>
          <a:lstStyle/>
          <a:p>
            <a:r>
              <a:rPr lang="en-US"/>
              <a:t>Click to edit Master title style</a:t>
            </a:r>
            <a:endParaRPr lang="en-TZ"/>
          </a:p>
        </p:txBody>
      </p:sp>
      <p:sp>
        <p:nvSpPr>
          <p:cNvPr id="3" name="Date Placeholder 2">
            <a:extLst>
              <a:ext uri="{FF2B5EF4-FFF2-40B4-BE49-F238E27FC236}">
                <a16:creationId xmlns:a16="http://schemas.microsoft.com/office/drawing/2014/main" id="{3270643E-93CB-DEE0-69D0-5D2CBD9930FA}"/>
              </a:ext>
            </a:extLst>
          </p:cNvPr>
          <p:cNvSpPr>
            <a:spLocks noGrp="1"/>
          </p:cNvSpPr>
          <p:nvPr>
            <p:ph type="dt" sz="half" idx="10"/>
          </p:nvPr>
        </p:nvSpPr>
        <p:spPr/>
        <p:txBody>
          <a:bodyPr/>
          <a:lstStyle/>
          <a:p>
            <a:fld id="{67EF4D4C-5367-4C26-9E2B-D8088D7FCA81}" type="datetimeFigureOut">
              <a:rPr lang="en-US" smtClean="0"/>
              <a:t>5/14/2025</a:t>
            </a:fld>
            <a:endParaRPr lang="en-US" dirty="0"/>
          </a:p>
        </p:txBody>
      </p:sp>
      <p:sp>
        <p:nvSpPr>
          <p:cNvPr id="4" name="Footer Placeholder 3">
            <a:extLst>
              <a:ext uri="{FF2B5EF4-FFF2-40B4-BE49-F238E27FC236}">
                <a16:creationId xmlns:a16="http://schemas.microsoft.com/office/drawing/2014/main" id="{92214939-3EFF-5133-757F-E55804C2DCCE}"/>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FC70F96C-EABA-109A-4FE2-BAFB8E03360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12863893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656C31-AF56-2163-4D9D-C25109EB019B}"/>
              </a:ext>
            </a:extLst>
          </p:cNvPr>
          <p:cNvSpPr>
            <a:spLocks noGrp="1"/>
          </p:cNvSpPr>
          <p:nvPr>
            <p:ph type="dt" sz="half" idx="10"/>
          </p:nvPr>
        </p:nvSpPr>
        <p:spPr/>
        <p:txBody>
          <a:bodyPr/>
          <a:lstStyle/>
          <a:p>
            <a:fld id="{56E91E96-98B0-4413-9547-46F3504108EF}" type="datetimeFigureOut">
              <a:rPr lang="en-US" smtClean="0"/>
              <a:t>5/14/2025</a:t>
            </a:fld>
            <a:endParaRPr lang="en-US" dirty="0"/>
          </a:p>
        </p:txBody>
      </p:sp>
      <p:sp>
        <p:nvSpPr>
          <p:cNvPr id="3" name="Footer Placeholder 2">
            <a:extLst>
              <a:ext uri="{FF2B5EF4-FFF2-40B4-BE49-F238E27FC236}">
                <a16:creationId xmlns:a16="http://schemas.microsoft.com/office/drawing/2014/main" id="{90573B02-BB45-6F77-FA02-1BC8A1C12B95}"/>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6D3A8E6-267A-DF7C-3D69-350B986E938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156624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5A9D2-F98B-FE56-7BF5-216029FC52A1}"/>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TZ"/>
          </a:p>
        </p:txBody>
      </p:sp>
      <p:sp>
        <p:nvSpPr>
          <p:cNvPr id="3" name="Content Placeholder 2">
            <a:extLst>
              <a:ext uri="{FF2B5EF4-FFF2-40B4-BE49-F238E27FC236}">
                <a16:creationId xmlns:a16="http://schemas.microsoft.com/office/drawing/2014/main" id="{3395CEC4-7CCF-58EC-EC74-6C2028656680}"/>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Z"/>
          </a:p>
        </p:txBody>
      </p:sp>
      <p:sp>
        <p:nvSpPr>
          <p:cNvPr id="4" name="Text Placeholder 3">
            <a:extLst>
              <a:ext uri="{FF2B5EF4-FFF2-40B4-BE49-F238E27FC236}">
                <a16:creationId xmlns:a16="http://schemas.microsoft.com/office/drawing/2014/main" id="{C03F7797-1B43-E917-5643-881DC09DAA0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99CC371E-422C-E4BD-0E6D-49EDEB5B9CF9}"/>
              </a:ext>
            </a:extLst>
          </p:cNvPr>
          <p:cNvSpPr>
            <a:spLocks noGrp="1"/>
          </p:cNvSpPr>
          <p:nvPr>
            <p:ph type="dt" sz="half" idx="10"/>
          </p:nvPr>
        </p:nvSpPr>
        <p:spPr/>
        <p:txBody>
          <a:bodyPr/>
          <a:lstStyle/>
          <a:p>
            <a:fld id="{05C68B11-C5A8-448C-8CE9-B1A273C79CFC}" type="datetimeFigureOut">
              <a:rPr lang="en-US" smtClean="0"/>
              <a:t>5/14/2025</a:t>
            </a:fld>
            <a:endParaRPr lang="en-US" dirty="0"/>
          </a:p>
        </p:txBody>
      </p:sp>
      <p:sp>
        <p:nvSpPr>
          <p:cNvPr id="6" name="Footer Placeholder 5">
            <a:extLst>
              <a:ext uri="{FF2B5EF4-FFF2-40B4-BE49-F238E27FC236}">
                <a16:creationId xmlns:a16="http://schemas.microsoft.com/office/drawing/2014/main" id="{45DBC834-DB04-E276-0DDE-2947D17ABD8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EBBBB36-EA22-437F-F24A-19D31E72830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29087345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546A5-EE0E-396E-B5ED-12C41B565BC3}"/>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TZ"/>
          </a:p>
        </p:txBody>
      </p:sp>
      <p:sp>
        <p:nvSpPr>
          <p:cNvPr id="3" name="Picture Placeholder 2">
            <a:extLst>
              <a:ext uri="{FF2B5EF4-FFF2-40B4-BE49-F238E27FC236}">
                <a16:creationId xmlns:a16="http://schemas.microsoft.com/office/drawing/2014/main" id="{06DC34CB-D585-FDA8-CB5C-1CF0DF381FD7}"/>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TZ"/>
          </a:p>
        </p:txBody>
      </p:sp>
      <p:sp>
        <p:nvSpPr>
          <p:cNvPr id="4" name="Text Placeholder 3">
            <a:extLst>
              <a:ext uri="{FF2B5EF4-FFF2-40B4-BE49-F238E27FC236}">
                <a16:creationId xmlns:a16="http://schemas.microsoft.com/office/drawing/2014/main" id="{AA37F358-0794-B3CD-8562-4D18E625F918}"/>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5E84234-3DF2-057D-FD42-91464A1A4331}"/>
              </a:ext>
            </a:extLst>
          </p:cNvPr>
          <p:cNvSpPr>
            <a:spLocks noGrp="1"/>
          </p:cNvSpPr>
          <p:nvPr>
            <p:ph type="dt" sz="half" idx="10"/>
          </p:nvPr>
        </p:nvSpPr>
        <p:spPr/>
        <p:txBody>
          <a:bodyPr/>
          <a:lstStyle/>
          <a:p>
            <a:fld id="{C7616CA0-919D-4A49-9C8A-62FDFB3A5183}" type="datetimeFigureOut">
              <a:rPr lang="en-US" smtClean="0"/>
              <a:t>5/14/2025</a:t>
            </a:fld>
            <a:endParaRPr lang="en-US" dirty="0"/>
          </a:p>
        </p:txBody>
      </p:sp>
      <p:sp>
        <p:nvSpPr>
          <p:cNvPr id="6" name="Footer Placeholder 5">
            <a:extLst>
              <a:ext uri="{FF2B5EF4-FFF2-40B4-BE49-F238E27FC236}">
                <a16:creationId xmlns:a16="http://schemas.microsoft.com/office/drawing/2014/main" id="{1A5A2D86-77D4-1CED-6F39-770734A23A8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F97403D-80DF-CD16-651B-2D45CD493CB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76265722"/>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FA848D-6786-A84C-9B23-D8D52E9BB8DD}"/>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TZ"/>
          </a:p>
        </p:txBody>
      </p:sp>
      <p:sp>
        <p:nvSpPr>
          <p:cNvPr id="3" name="Text Placeholder 2">
            <a:extLst>
              <a:ext uri="{FF2B5EF4-FFF2-40B4-BE49-F238E27FC236}">
                <a16:creationId xmlns:a16="http://schemas.microsoft.com/office/drawing/2014/main" id="{2F3B4DAD-D346-3CCD-D465-F0E9E61401E3}"/>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Z"/>
          </a:p>
        </p:txBody>
      </p:sp>
      <p:sp>
        <p:nvSpPr>
          <p:cNvPr id="4" name="Date Placeholder 3">
            <a:extLst>
              <a:ext uri="{FF2B5EF4-FFF2-40B4-BE49-F238E27FC236}">
                <a16:creationId xmlns:a16="http://schemas.microsoft.com/office/drawing/2014/main" id="{EA8ED68D-DEF7-4BB6-D8D3-328637FD8692}"/>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90298CD5-6C1E-4009-B41F-6DF62E31D3BE}" type="datetimeFigureOut">
              <a:rPr lang="en-US" smtClean="0"/>
              <a:pPr/>
              <a:t>5/14/2025</a:t>
            </a:fld>
            <a:endParaRPr lang="en-US" dirty="0"/>
          </a:p>
        </p:txBody>
      </p:sp>
      <p:sp>
        <p:nvSpPr>
          <p:cNvPr id="5" name="Footer Placeholder 4">
            <a:extLst>
              <a:ext uri="{FF2B5EF4-FFF2-40B4-BE49-F238E27FC236}">
                <a16:creationId xmlns:a16="http://schemas.microsoft.com/office/drawing/2014/main" id="{B0039352-B14B-3702-4F08-B914E43E8B81}"/>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31A77F52-4689-91F6-97D6-60ADD9563029}"/>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039369420"/>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TZ"/>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ww.flickr.com/photos/135098378@N06/20157395749/in/photostream/"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s://www.flickr.com/photos/135098378@N06/20157395749/in/photostream/"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jpeg"/><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7.png"/><Relationship Id="rId7" Type="http://schemas.openxmlformats.org/officeDocument/2006/relationships/diagramQuickStyle" Target="../diagrams/quickStyle2.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9.png"/><Relationship Id="rId4" Type="http://schemas.openxmlformats.org/officeDocument/2006/relationships/image" Target="../media/image8.png"/><Relationship Id="rId9" Type="http://schemas.microsoft.com/office/2007/relationships/diagramDrawing" Target="../diagrams/drawing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hyperlink" Target="https://www.flickr.com/photos/unicefitalia/6765118949/in/album-72157629038556915"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flickr.com/photos/135098378@N06/20157395749/in/photostream/"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1AEF0"/>
        </a:solidFill>
        <a:effectLst/>
      </p:bgPr>
    </p:bg>
    <p:spTree>
      <p:nvGrpSpPr>
        <p:cNvPr id="1" name="Shape 87"/>
        <p:cNvGrpSpPr/>
        <p:nvPr/>
      </p:nvGrpSpPr>
      <p:grpSpPr>
        <a:xfrm>
          <a:off x="0" y="0"/>
          <a:ext cx="0" cy="0"/>
          <a:chOff x="0" y="0"/>
          <a:chExt cx="0" cy="0"/>
        </a:xfrm>
      </p:grpSpPr>
      <p:pic>
        <p:nvPicPr>
          <p:cNvPr id="88" name="Google Shape;88;g30164761d50_0_571"/>
          <p:cNvPicPr preferRelativeResize="0"/>
          <p:nvPr/>
        </p:nvPicPr>
        <p:blipFill rotWithShape="1">
          <a:blip r:embed="rId3">
            <a:alphaModFix/>
          </a:blip>
          <a:srcRect l="28239" r="20836"/>
          <a:stretch/>
        </p:blipFill>
        <p:spPr>
          <a:xfrm>
            <a:off x="5188325" y="-45825"/>
            <a:ext cx="4009926" cy="5235151"/>
          </a:xfrm>
          <a:prstGeom prst="rect">
            <a:avLst/>
          </a:prstGeom>
          <a:noFill/>
          <a:ln>
            <a:noFill/>
          </a:ln>
        </p:spPr>
      </p:pic>
      <p:sp>
        <p:nvSpPr>
          <p:cNvPr id="89" name="Google Shape;89;g30164761d50_0_571"/>
          <p:cNvSpPr txBox="1">
            <a:spLocks noGrp="1"/>
          </p:cNvSpPr>
          <p:nvPr>
            <p:ph type="ctrTitle"/>
          </p:nvPr>
        </p:nvSpPr>
        <p:spPr>
          <a:xfrm>
            <a:off x="311700" y="1296375"/>
            <a:ext cx="4966800" cy="1500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5200"/>
              <a:buNone/>
            </a:pPr>
            <a:r>
              <a:rPr lang="en-US" sz="2000" b="1" dirty="0">
                <a:solidFill>
                  <a:schemeClr val="bg1"/>
                </a:solidFill>
                <a:effectLst/>
                <a:latin typeface="Aptos" panose="020B0004020202020204" pitchFamily="34" charset="0"/>
                <a:ea typeface="Aptos" panose="020B0004020202020204" pitchFamily="34" charset="0"/>
                <a:cs typeface="Aptos" panose="020B0004020202020204" pitchFamily="34" charset="0"/>
              </a:rPr>
              <a:t>The Development of the National Integrated Early Childhood Development (ECD) Training Package:</a:t>
            </a:r>
            <a:endParaRPr lang="en-US" sz="3200" b="1" dirty="0">
              <a:solidFill>
                <a:schemeClr val="bg1"/>
              </a:solidFill>
            </a:endParaRPr>
          </a:p>
        </p:txBody>
      </p:sp>
      <p:sp>
        <p:nvSpPr>
          <p:cNvPr id="90" name="Google Shape;90;g30164761d50_0_571"/>
          <p:cNvSpPr txBox="1">
            <a:spLocks noGrp="1"/>
          </p:cNvSpPr>
          <p:nvPr>
            <p:ph type="subTitle" idx="1"/>
          </p:nvPr>
        </p:nvSpPr>
        <p:spPr>
          <a:xfrm>
            <a:off x="311700" y="3222227"/>
            <a:ext cx="4799100" cy="792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chemeClr val="dk1"/>
              </a:buClr>
              <a:buSzPts val="1100"/>
              <a:buFont typeface="Arial"/>
              <a:buNone/>
            </a:pPr>
            <a:r>
              <a:rPr lang="en-GB" sz="2400" b="1" dirty="0">
                <a:solidFill>
                  <a:schemeClr val="bg1"/>
                </a:solidFill>
                <a:effectLst/>
                <a:latin typeface="Aptos" panose="020B0004020202020204" pitchFamily="34" charset="0"/>
                <a:ea typeface="Aptos" panose="020B0004020202020204" pitchFamily="34" charset="0"/>
                <a:cs typeface="Aptos" panose="020B0004020202020204" pitchFamily="34" charset="0"/>
              </a:rPr>
              <a:t>Key Findings and Learning from Stakeholders’ Consultations</a:t>
            </a:r>
            <a:endParaRPr sz="2400" i="1" dirty="0">
              <a:solidFill>
                <a:schemeClr val="bg1"/>
              </a:solidFill>
            </a:endParaRPr>
          </a:p>
        </p:txBody>
      </p:sp>
      <p:sp>
        <p:nvSpPr>
          <p:cNvPr id="93" name="Google Shape;93;g30164761d50_0_571"/>
          <p:cNvSpPr txBox="1">
            <a:spLocks noGrp="1"/>
          </p:cNvSpPr>
          <p:nvPr>
            <p:ph type="subTitle" idx="4294967295"/>
          </p:nvPr>
        </p:nvSpPr>
        <p:spPr>
          <a:xfrm>
            <a:off x="0" y="4722813"/>
            <a:ext cx="1308100" cy="31115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2800"/>
              <a:buNone/>
            </a:pPr>
            <a:r>
              <a:rPr lang="en" sz="1400" dirty="0">
                <a:solidFill>
                  <a:srgbClr val="FFFFFF"/>
                </a:solidFill>
                <a:latin typeface="Helvetica Neue Light"/>
                <a:ea typeface="Helvetica Neue Light"/>
                <a:cs typeface="Helvetica Neue Light"/>
                <a:sym typeface="Helvetica Neue Light"/>
              </a:rPr>
              <a:t>May 2025</a:t>
            </a:r>
            <a:endParaRPr sz="1400" dirty="0">
              <a:solidFill>
                <a:srgbClr val="FFFFFF"/>
              </a:solidFill>
              <a:latin typeface="Helvetica Neue Light"/>
              <a:ea typeface="Helvetica Neue Light"/>
              <a:cs typeface="Helvetica Neue Light"/>
              <a:sym typeface="Helvetica Neue Light"/>
            </a:endParaRPr>
          </a:p>
        </p:txBody>
      </p:sp>
      <p:pic>
        <p:nvPicPr>
          <p:cNvPr id="91" name="Google Shape;91;g30164761d50_0_571"/>
          <p:cNvPicPr preferRelativeResize="0"/>
          <p:nvPr/>
        </p:nvPicPr>
        <p:blipFill rotWithShape="1">
          <a:blip r:embed="rId4">
            <a:alphaModFix/>
          </a:blip>
          <a:srcRect t="13645" b="19199"/>
          <a:stretch/>
        </p:blipFill>
        <p:spPr>
          <a:xfrm>
            <a:off x="8118014" y="4446825"/>
            <a:ext cx="873136" cy="586350"/>
          </a:xfrm>
          <a:prstGeom prst="rect">
            <a:avLst/>
          </a:prstGeom>
          <a:noFill/>
          <a:ln>
            <a:noFill/>
          </a:ln>
        </p:spPr>
      </p:pic>
      <p:pic>
        <p:nvPicPr>
          <p:cNvPr id="92" name="Google Shape;92;g30164761d50_0_571"/>
          <p:cNvPicPr preferRelativeResize="0"/>
          <p:nvPr/>
        </p:nvPicPr>
        <p:blipFill rotWithShape="1">
          <a:blip r:embed="rId5">
            <a:alphaModFix/>
          </a:blip>
          <a:srcRect b="20076"/>
          <a:stretch/>
        </p:blipFill>
        <p:spPr>
          <a:xfrm>
            <a:off x="7404871" y="4470875"/>
            <a:ext cx="586025" cy="538250"/>
          </a:xfrm>
          <a:prstGeom prst="rect">
            <a:avLst/>
          </a:prstGeom>
          <a:noFill/>
          <a:ln>
            <a:noFill/>
          </a:ln>
        </p:spPr>
      </p:pic>
      <p:sp>
        <p:nvSpPr>
          <p:cNvPr id="94" name="Google Shape;94;g30164761d50_0_571"/>
          <p:cNvSpPr txBox="1"/>
          <p:nvPr/>
        </p:nvSpPr>
        <p:spPr>
          <a:xfrm rot="-5400000">
            <a:off x="8352300" y="499275"/>
            <a:ext cx="1290900" cy="292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sng" strike="noStrike" cap="none">
                <a:solidFill>
                  <a:srgbClr val="FFFFFF"/>
                </a:solidFill>
                <a:latin typeface="Helvetica Neue Light"/>
                <a:ea typeface="Helvetica Neue Light"/>
                <a:cs typeface="Helvetica Neue Light"/>
                <a:sym typeface="Helvetica Neue Light"/>
                <a:hlinkClick r:id="rId6">
                  <a:extLst>
                    <a:ext uri="{A12FA001-AC4F-418D-AE19-62706E023703}">
                      <ahyp:hlinkClr xmlns:ahyp="http://schemas.microsoft.com/office/drawing/2018/hyperlinkcolor" val="tx"/>
                    </a:ext>
                  </a:extLst>
                </a:hlinkClick>
              </a:rPr>
              <a:t>©UNICEF_TANZANIA | Flickr</a:t>
            </a:r>
            <a:endParaRPr sz="700" b="0" i="0" u="none" strike="noStrike" cap="none">
              <a:solidFill>
                <a:srgbClr val="FFFFFF"/>
              </a:solidFill>
              <a:latin typeface="Helvetica Neue Light"/>
              <a:ea typeface="Helvetica Neue Light"/>
              <a:cs typeface="Helvetica Neue Light"/>
              <a:sym typeface="Helvetica Neue Light"/>
            </a:endParaRPr>
          </a:p>
        </p:txBody>
      </p:sp>
      <p:pic>
        <p:nvPicPr>
          <p:cNvPr id="3" name="Picture 2">
            <a:extLst>
              <a:ext uri="{FF2B5EF4-FFF2-40B4-BE49-F238E27FC236}">
                <a16:creationId xmlns:a16="http://schemas.microsoft.com/office/drawing/2014/main" id="{8EA6ED4B-24AC-20CF-5610-B10F875FA136}"/>
              </a:ext>
            </a:extLst>
          </p:cNvPr>
          <p:cNvPicPr>
            <a:picLocks/>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46976" y="66984"/>
            <a:ext cx="1311910" cy="1262380"/>
          </a:xfrm>
          <a:prstGeom prst="rect">
            <a:avLst/>
          </a:prstGeom>
          <a:noFill/>
          <a:ln>
            <a:noFill/>
          </a:ln>
          <a:effectLst/>
        </p:spPr>
      </p:pic>
      <p:sp>
        <p:nvSpPr>
          <p:cNvPr id="4" name="TextBox 3">
            <a:extLst>
              <a:ext uri="{FF2B5EF4-FFF2-40B4-BE49-F238E27FC236}">
                <a16:creationId xmlns:a16="http://schemas.microsoft.com/office/drawing/2014/main" id="{1629003A-AD02-D3F8-9217-5F6F0EDA3F45}"/>
              </a:ext>
            </a:extLst>
          </p:cNvPr>
          <p:cNvSpPr txBox="1"/>
          <p:nvPr/>
        </p:nvSpPr>
        <p:spPr>
          <a:xfrm>
            <a:off x="2487466" y="4539901"/>
            <a:ext cx="2623334" cy="523220"/>
          </a:xfrm>
          <a:prstGeom prst="rect">
            <a:avLst/>
          </a:prstGeom>
          <a:noFill/>
        </p:spPr>
        <p:txBody>
          <a:bodyPr wrap="square">
            <a:spAutoFit/>
          </a:bodyPr>
          <a:lstStyle/>
          <a:p>
            <a:r>
              <a:rPr lang="en-GB" sz="1400" dirty="0">
                <a:solidFill>
                  <a:schemeClr val="bg1"/>
                </a:solidFill>
              </a:rPr>
              <a:t>Presented by Manoah William</a:t>
            </a:r>
          </a:p>
          <a:p>
            <a:r>
              <a:rPr lang="en-GB" sz="1400" dirty="0">
                <a:solidFill>
                  <a:schemeClr val="bg1"/>
                </a:solidFill>
              </a:rPr>
              <a:t>Education Consultant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B3C62-9835-7B7C-9722-A13577DF3F28}"/>
              </a:ext>
            </a:extLst>
          </p:cNvPr>
          <p:cNvSpPr>
            <a:spLocks noGrp="1"/>
          </p:cNvSpPr>
          <p:nvPr>
            <p:ph type="title"/>
          </p:nvPr>
        </p:nvSpPr>
        <p:spPr/>
        <p:txBody>
          <a:bodyPr/>
          <a:lstStyle/>
          <a:p>
            <a:r>
              <a:rPr lang="en-US" dirty="0"/>
              <a:t>Findings…</a:t>
            </a:r>
            <a:endParaRPr lang="en-TZ" dirty="0"/>
          </a:p>
        </p:txBody>
      </p:sp>
      <p:sp>
        <p:nvSpPr>
          <p:cNvPr id="3" name="Content Placeholder 2">
            <a:extLst>
              <a:ext uri="{FF2B5EF4-FFF2-40B4-BE49-F238E27FC236}">
                <a16:creationId xmlns:a16="http://schemas.microsoft.com/office/drawing/2014/main" id="{1AD4B8FB-E22B-1638-7203-296F59A37ABF}"/>
              </a:ext>
            </a:extLst>
          </p:cNvPr>
          <p:cNvSpPr>
            <a:spLocks noGrp="1"/>
          </p:cNvSpPr>
          <p:nvPr>
            <p:ph idx="1"/>
          </p:nvPr>
        </p:nvSpPr>
        <p:spPr/>
        <p:txBody>
          <a:bodyPr/>
          <a:lstStyle/>
          <a:p>
            <a:pPr marL="0" lvl="0" indent="0" algn="l" rtl="0">
              <a:spcBef>
                <a:spcPts val="0"/>
              </a:spcBef>
              <a:spcAft>
                <a:spcPts val="0"/>
              </a:spcAft>
              <a:buNone/>
            </a:pPr>
            <a:r>
              <a:rPr lang="en-US" sz="1700" dirty="0">
                <a:solidFill>
                  <a:srgbClr val="0082B3"/>
                </a:solidFill>
                <a:latin typeface="Helvetica Neue"/>
                <a:ea typeface="Helvetica Neue"/>
                <a:cs typeface="Helvetica Neue"/>
                <a:sym typeface="Helvetica Neue"/>
              </a:rPr>
              <a:t>3. There are different gaps in the ECD workforce</a:t>
            </a:r>
          </a:p>
          <a:p>
            <a:pPr marL="914400" lvl="2" indent="-336550" algn="l" rtl="0">
              <a:spcBef>
                <a:spcPts val="0"/>
              </a:spcBef>
              <a:spcAft>
                <a:spcPts val="0"/>
              </a:spcAft>
              <a:buClr>
                <a:srgbClr val="0082B3"/>
              </a:buClr>
              <a:buSzPts val="1700"/>
              <a:buFont typeface="Helvetica Neue"/>
              <a:buAutoNum type="romanLcPeriod"/>
            </a:pPr>
            <a:r>
              <a:rPr lang="en-US" sz="1700" dirty="0">
                <a:solidFill>
                  <a:srgbClr val="0082B3"/>
                </a:solidFill>
                <a:latin typeface="Helvetica Neue"/>
                <a:ea typeface="Helvetica Neue"/>
                <a:cs typeface="Helvetica Neue"/>
                <a:sym typeface="Helvetica Neue"/>
              </a:rPr>
              <a:t>Under representation of some key actors like Ministry of Agriculture and Home affairs</a:t>
            </a:r>
          </a:p>
          <a:p>
            <a:pPr marL="914400" lvl="2" indent="-336550" algn="l" rtl="0">
              <a:spcBef>
                <a:spcPts val="0"/>
              </a:spcBef>
              <a:spcAft>
                <a:spcPts val="0"/>
              </a:spcAft>
              <a:buClr>
                <a:srgbClr val="0082B3"/>
              </a:buClr>
              <a:buSzPts val="1700"/>
              <a:buFont typeface="Helvetica Neue"/>
              <a:buAutoNum type="romanLcPeriod"/>
            </a:pPr>
            <a:r>
              <a:rPr lang="en-US" sz="1700" dirty="0">
                <a:solidFill>
                  <a:srgbClr val="0082B3"/>
                </a:solidFill>
                <a:latin typeface="Helvetica Neue"/>
                <a:ea typeface="Helvetica Neue"/>
                <a:cs typeface="Helvetica Neue"/>
                <a:sym typeface="Helvetica Neue"/>
              </a:rPr>
              <a:t>Varied/inadequate knowledge of ECD with more knowledge at regional level compared to community, ward and primary caregiver level.</a:t>
            </a:r>
          </a:p>
          <a:p>
            <a:pPr marL="914400" lvl="2" indent="-336550" algn="l" rtl="0">
              <a:spcBef>
                <a:spcPts val="0"/>
              </a:spcBef>
              <a:spcAft>
                <a:spcPts val="0"/>
              </a:spcAft>
              <a:buClr>
                <a:srgbClr val="0082B3"/>
              </a:buClr>
              <a:buSzPts val="1700"/>
              <a:buFont typeface="Helvetica Neue"/>
              <a:buAutoNum type="romanLcPeriod"/>
            </a:pPr>
            <a:r>
              <a:rPr lang="en-US" sz="1700" dirty="0">
                <a:solidFill>
                  <a:srgbClr val="0082B3"/>
                </a:solidFill>
                <a:latin typeface="Helvetica Neue"/>
                <a:ea typeface="Helvetica Neue"/>
                <a:cs typeface="Helvetica Neue"/>
                <a:sym typeface="Helvetica Neue"/>
              </a:rPr>
              <a:t>Systemic gaps - inadequate access to further education for certain ECD workforce levels </a:t>
            </a:r>
            <a:r>
              <a:rPr lang="en-US" sz="1700" dirty="0" err="1">
                <a:solidFill>
                  <a:srgbClr val="0082B3"/>
                </a:solidFill>
                <a:latin typeface="Helvetica Neue"/>
                <a:ea typeface="Helvetica Neue"/>
                <a:cs typeface="Helvetica Neue"/>
                <a:sym typeface="Helvetica Neue"/>
              </a:rPr>
              <a:t>eg</a:t>
            </a:r>
            <a:r>
              <a:rPr lang="en-US" sz="1700" dirty="0">
                <a:solidFill>
                  <a:srgbClr val="0082B3"/>
                </a:solidFill>
                <a:latin typeface="Helvetica Neue"/>
                <a:ea typeface="Helvetica Neue"/>
                <a:cs typeface="Helvetica Neue"/>
                <a:sym typeface="Helvetica Neue"/>
              </a:rPr>
              <a:t> informal childcare workers</a:t>
            </a:r>
          </a:p>
          <a:p>
            <a:pPr marL="1371600" lvl="0" indent="0" algn="l" rtl="0">
              <a:spcBef>
                <a:spcPts val="0"/>
              </a:spcBef>
              <a:spcAft>
                <a:spcPts val="0"/>
              </a:spcAft>
              <a:buNone/>
            </a:pPr>
            <a:endParaRPr lang="en-US" sz="1700" dirty="0">
              <a:solidFill>
                <a:srgbClr val="0082B3"/>
              </a:solidFill>
              <a:latin typeface="Helvetica Neue"/>
              <a:ea typeface="Helvetica Neue"/>
              <a:cs typeface="Helvetica Neue"/>
              <a:sym typeface="Helvetica Neue"/>
            </a:endParaRPr>
          </a:p>
          <a:p>
            <a:pPr marL="0" lvl="0" indent="0" algn="l" rtl="0">
              <a:spcBef>
                <a:spcPts val="0"/>
              </a:spcBef>
              <a:spcAft>
                <a:spcPts val="0"/>
              </a:spcAft>
              <a:buNone/>
            </a:pPr>
            <a:r>
              <a:rPr lang="en-US" sz="1700" dirty="0">
                <a:solidFill>
                  <a:srgbClr val="0082B3"/>
                </a:solidFill>
                <a:latin typeface="Helvetica Neue"/>
                <a:ea typeface="Helvetica Neue"/>
                <a:cs typeface="Helvetica Neue"/>
                <a:sym typeface="Helvetica Neue"/>
              </a:rPr>
              <a:t>4. End user Gaps</a:t>
            </a:r>
          </a:p>
          <a:p>
            <a:pPr marL="914400" lvl="0" indent="-336550" algn="l" rtl="0">
              <a:spcBef>
                <a:spcPts val="0"/>
              </a:spcBef>
              <a:spcAft>
                <a:spcPts val="0"/>
              </a:spcAft>
              <a:buClr>
                <a:srgbClr val="0082B3"/>
              </a:buClr>
              <a:buSzPts val="1700"/>
              <a:buFont typeface="Helvetica Neue"/>
              <a:buChar char="●"/>
            </a:pPr>
            <a:r>
              <a:rPr lang="en-US" sz="1700" dirty="0">
                <a:solidFill>
                  <a:srgbClr val="0082B3"/>
                </a:solidFill>
                <a:latin typeface="Helvetica Neue"/>
                <a:ea typeface="Helvetica Neue"/>
                <a:cs typeface="Helvetica Neue"/>
                <a:sym typeface="Helvetica Neue"/>
              </a:rPr>
              <a:t>Female parents seemed to know more on ECD than male</a:t>
            </a:r>
          </a:p>
          <a:p>
            <a:pPr marL="914400" lvl="0" indent="-336550" algn="l" rtl="0">
              <a:spcBef>
                <a:spcPts val="0"/>
              </a:spcBef>
              <a:spcAft>
                <a:spcPts val="0"/>
              </a:spcAft>
              <a:buClr>
                <a:srgbClr val="0082B3"/>
              </a:buClr>
              <a:buSzPts val="1700"/>
              <a:buFont typeface="Helvetica Neue"/>
              <a:buChar char="●"/>
            </a:pPr>
            <a:r>
              <a:rPr lang="en-US" sz="1700" dirty="0">
                <a:solidFill>
                  <a:srgbClr val="0082B3"/>
                </a:solidFill>
                <a:latin typeface="Helvetica Neue"/>
                <a:ea typeface="Helvetica Neue"/>
                <a:cs typeface="Helvetica Neue"/>
                <a:sym typeface="Helvetica Neue"/>
              </a:rPr>
              <a:t>There are no intentional structures for increasing male involvement on ECD</a:t>
            </a:r>
          </a:p>
          <a:p>
            <a:endParaRPr lang="en-TZ" dirty="0"/>
          </a:p>
        </p:txBody>
      </p:sp>
    </p:spTree>
    <p:extLst>
      <p:ext uri="{BB962C8B-B14F-4D97-AF65-F5344CB8AC3E}">
        <p14:creationId xmlns:p14="http://schemas.microsoft.com/office/powerpoint/2010/main" val="1990204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125454" cy="51435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9FC97E7-6AF5-1768-494A-F4421E815175}"/>
              </a:ext>
            </a:extLst>
          </p:cNvPr>
          <p:cNvSpPr>
            <a:spLocks noGrp="1"/>
          </p:cNvSpPr>
          <p:nvPr>
            <p:ph type="title"/>
          </p:nvPr>
        </p:nvSpPr>
        <p:spPr>
          <a:xfrm>
            <a:off x="515125" y="865179"/>
            <a:ext cx="2400300" cy="3345872"/>
          </a:xfrm>
        </p:spPr>
        <p:txBody>
          <a:bodyPr>
            <a:normAutofit/>
          </a:bodyPr>
          <a:lstStyle/>
          <a:p>
            <a:r>
              <a:rPr lang="en-US" sz="2100">
                <a:solidFill>
                  <a:srgbClr val="FFFFFF"/>
                </a:solidFill>
              </a:rPr>
              <a:t>Key Recommendations </a:t>
            </a:r>
            <a:endParaRPr lang="en-TZ" sz="2100">
              <a:solidFill>
                <a:srgbClr val="FFFFFF"/>
              </a:solidFill>
            </a:endParaRPr>
          </a:p>
        </p:txBody>
      </p:sp>
      <p:sp>
        <p:nvSpPr>
          <p:cNvPr id="26" name="Arc 25">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1841609"/>
            <a:ext cx="3062575" cy="3062575"/>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F6E58F95-1E20-690E-60BA-BD5BA9B5296B}"/>
              </a:ext>
            </a:extLst>
          </p:cNvPr>
          <p:cNvSpPr>
            <a:spLocks noGrp="1"/>
          </p:cNvSpPr>
          <p:nvPr>
            <p:ph idx="1"/>
          </p:nvPr>
        </p:nvSpPr>
        <p:spPr>
          <a:xfrm>
            <a:off x="3335481" y="443508"/>
            <a:ext cx="5179868" cy="4189214"/>
          </a:xfrm>
        </p:spPr>
        <p:txBody>
          <a:bodyPr anchor="ctr">
            <a:normAutofit/>
          </a:bodyPr>
          <a:lstStyle/>
          <a:p>
            <a:r>
              <a:rPr lang="en-GB" sz="1900" kern="100">
                <a:effectLst/>
                <a:latin typeface="Aptos" panose="020B0004020202020204" pitchFamily="34" charset="0"/>
                <a:ea typeface="Aptos" panose="020B0004020202020204" pitchFamily="34" charset="0"/>
                <a:cs typeface="Arial" panose="020B0604020202020204" pitchFamily="34" charset="0"/>
              </a:rPr>
              <a:t>Develop a comprehensive, integrated ECD training package tailored for various workforce levels, including policymakers, technical staff, and frontline service providers.</a:t>
            </a:r>
          </a:p>
          <a:p>
            <a:r>
              <a:rPr lang="en-GB" sz="1900" kern="100">
                <a:effectLst/>
                <a:latin typeface="Aptos" panose="020B0004020202020204" pitchFamily="34" charset="0"/>
                <a:ea typeface="Aptos" panose="020B0004020202020204" pitchFamily="34" charset="0"/>
                <a:cs typeface="Arial" panose="020B0604020202020204" pitchFamily="34" charset="0"/>
              </a:rPr>
              <a:t>Align national curricula with the Nurturing Care Framework and other global and regional standards, ensuring a holistic approach that includes health, nutrition, responsive caregiving, safety, and early learning.</a:t>
            </a:r>
          </a:p>
          <a:p>
            <a:pPr>
              <a:spcAft>
                <a:spcPts val="800"/>
              </a:spcAft>
            </a:pPr>
            <a:r>
              <a:rPr lang="en-GB" sz="1900" kern="100">
                <a:effectLst/>
                <a:latin typeface="Aptos" panose="020B0004020202020204" pitchFamily="34" charset="0"/>
                <a:ea typeface="Aptos" panose="020B0004020202020204" pitchFamily="34" charset="0"/>
                <a:cs typeface="Arial" panose="020B0604020202020204" pitchFamily="34" charset="0"/>
              </a:rPr>
              <a:t>Establish a national certification and accreditation framework for all ECD service providers, including informal caregivers.</a:t>
            </a:r>
          </a:p>
        </p:txBody>
      </p:sp>
    </p:spTree>
    <p:extLst>
      <p:ext uri="{BB962C8B-B14F-4D97-AF65-F5344CB8AC3E}">
        <p14:creationId xmlns:p14="http://schemas.microsoft.com/office/powerpoint/2010/main" val="675533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A6EF125-A031-F930-D81E-BD7352E660F1}"/>
            </a:ext>
          </a:extLst>
        </p:cNvPr>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9143999" cy="1627523"/>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062114" y="0"/>
            <a:ext cx="3072908" cy="1627995"/>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757985" y="-3757532"/>
            <a:ext cx="1628032" cy="9144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9E5170-5DDF-C866-3989-5B5453E0F76F}"/>
              </a:ext>
            </a:extLst>
          </p:cNvPr>
          <p:cNvSpPr>
            <a:spLocks noGrp="1"/>
          </p:cNvSpPr>
          <p:nvPr>
            <p:ph type="title"/>
          </p:nvPr>
        </p:nvSpPr>
        <p:spPr>
          <a:xfrm>
            <a:off x="1037673" y="261648"/>
            <a:ext cx="7288583" cy="1182335"/>
          </a:xfrm>
        </p:spPr>
        <p:txBody>
          <a:bodyPr anchor="ctr">
            <a:normAutofit/>
          </a:bodyPr>
          <a:lstStyle/>
          <a:p>
            <a:r>
              <a:rPr lang="en-US" sz="3000">
                <a:solidFill>
                  <a:srgbClr val="FFFFFF"/>
                </a:solidFill>
              </a:rPr>
              <a:t>Key Recommendations </a:t>
            </a:r>
            <a:endParaRPr lang="en-TZ" sz="3000">
              <a:solidFill>
                <a:srgbClr val="FFFFFF"/>
              </a:solidFill>
            </a:endParaRPr>
          </a:p>
        </p:txBody>
      </p:sp>
      <p:graphicFrame>
        <p:nvGraphicFramePr>
          <p:cNvPr id="31" name="Content Placeholder 2">
            <a:extLst>
              <a:ext uri="{FF2B5EF4-FFF2-40B4-BE49-F238E27FC236}">
                <a16:creationId xmlns:a16="http://schemas.microsoft.com/office/drawing/2014/main" id="{08EF75A6-CA7F-9AA9-61A4-B849A137357A}"/>
              </a:ext>
            </a:extLst>
          </p:cNvPr>
          <p:cNvGraphicFramePr/>
          <p:nvPr>
            <p:extLst>
              <p:ext uri="{D42A27DB-BD31-4B8C-83A1-F6EECF244321}">
                <p14:modId xmlns:p14="http://schemas.microsoft.com/office/powerpoint/2010/main" val="363709573"/>
              </p:ext>
            </p:extLst>
          </p:nvPr>
        </p:nvGraphicFramePr>
        <p:xfrm>
          <a:off x="483042" y="1961984"/>
          <a:ext cx="8195871" cy="2767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85724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3D2DC27-FFE1-9D9F-23FA-B548CAD466B7}"/>
            </a:ext>
          </a:extLst>
        </p:cNvPr>
        <p:cNvGrpSpPr/>
        <p:nvPr/>
      </p:nvGrpSpPr>
      <p:grpSpPr>
        <a:xfrm>
          <a:off x="0" y="0"/>
          <a:ext cx="0" cy="0"/>
          <a:chOff x="0" y="0"/>
          <a:chExt cx="0" cy="0"/>
        </a:xfrm>
      </p:grpSpPr>
      <p:sp useBgFill="1">
        <p:nvSpPr>
          <p:cNvPr id="46" name="Rectangle 45">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9143999" cy="1627523"/>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062114" y="0"/>
            <a:ext cx="3072908" cy="1627995"/>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757985" y="-3757532"/>
            <a:ext cx="1628032" cy="9144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AD6CD96-4CC8-66FF-DE36-4C057BAE8BA2}"/>
              </a:ext>
            </a:extLst>
          </p:cNvPr>
          <p:cNvSpPr>
            <a:spLocks noGrp="1"/>
          </p:cNvSpPr>
          <p:nvPr>
            <p:ph type="title"/>
          </p:nvPr>
        </p:nvSpPr>
        <p:spPr>
          <a:xfrm>
            <a:off x="1037673" y="261648"/>
            <a:ext cx="7288583" cy="1182335"/>
          </a:xfrm>
        </p:spPr>
        <p:txBody>
          <a:bodyPr anchor="ctr">
            <a:normAutofit/>
          </a:bodyPr>
          <a:lstStyle/>
          <a:p>
            <a:r>
              <a:rPr lang="en-US" sz="3000">
                <a:solidFill>
                  <a:srgbClr val="FFFFFF"/>
                </a:solidFill>
              </a:rPr>
              <a:t>Key Recommendations </a:t>
            </a:r>
            <a:endParaRPr lang="en-TZ" sz="3000">
              <a:solidFill>
                <a:srgbClr val="FFFFFF"/>
              </a:solidFill>
            </a:endParaRPr>
          </a:p>
        </p:txBody>
      </p:sp>
      <p:graphicFrame>
        <p:nvGraphicFramePr>
          <p:cNvPr id="42" name="Content Placeholder 2">
            <a:extLst>
              <a:ext uri="{FF2B5EF4-FFF2-40B4-BE49-F238E27FC236}">
                <a16:creationId xmlns:a16="http://schemas.microsoft.com/office/drawing/2014/main" id="{9DC30FA3-1FE2-EAFB-CCA1-616E5437DE97}"/>
              </a:ext>
            </a:extLst>
          </p:cNvPr>
          <p:cNvGraphicFramePr/>
          <p:nvPr>
            <p:extLst>
              <p:ext uri="{D42A27DB-BD31-4B8C-83A1-F6EECF244321}">
                <p14:modId xmlns:p14="http://schemas.microsoft.com/office/powerpoint/2010/main" val="1814876517"/>
              </p:ext>
            </p:extLst>
          </p:nvPr>
        </p:nvGraphicFramePr>
        <p:xfrm>
          <a:off x="483042" y="1961984"/>
          <a:ext cx="8195871" cy="2767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8183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9143999" cy="1627523"/>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062114" y="0"/>
            <a:ext cx="3072908" cy="1627995"/>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757985" y="-3757532"/>
            <a:ext cx="1628032" cy="9144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1037673" y="261648"/>
            <a:ext cx="7288583" cy="1182335"/>
          </a:xfrm>
        </p:spPr>
        <p:txBody>
          <a:bodyPr anchor="ctr">
            <a:normAutofit/>
          </a:bodyPr>
          <a:lstStyle/>
          <a:p>
            <a:r>
              <a:rPr lang="en-GB" sz="3000">
                <a:solidFill>
                  <a:srgbClr val="FFFFFF"/>
                </a:solidFill>
              </a:rPr>
              <a:t>Expected Outcomes</a:t>
            </a:r>
          </a:p>
        </p:txBody>
      </p:sp>
      <p:graphicFrame>
        <p:nvGraphicFramePr>
          <p:cNvPr id="19" name="Content Placeholder 2">
            <a:extLst>
              <a:ext uri="{FF2B5EF4-FFF2-40B4-BE49-F238E27FC236}">
                <a16:creationId xmlns:a16="http://schemas.microsoft.com/office/drawing/2014/main" id="{2D1E0CAB-F918-2E2E-4541-455223EFFB5F}"/>
              </a:ext>
            </a:extLst>
          </p:cNvPr>
          <p:cNvGraphicFramePr>
            <a:graphicFrameLocks noGrp="1"/>
          </p:cNvGraphicFramePr>
          <p:nvPr>
            <p:ph idx="1"/>
            <p:extLst>
              <p:ext uri="{D42A27DB-BD31-4B8C-83A1-F6EECF244321}">
                <p14:modId xmlns:p14="http://schemas.microsoft.com/office/powerpoint/2010/main" val="717208463"/>
              </p:ext>
            </p:extLst>
          </p:nvPr>
        </p:nvGraphicFramePr>
        <p:xfrm>
          <a:off x="483042" y="1961984"/>
          <a:ext cx="8195871" cy="2767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1AEF0"/>
        </a:solidFill>
        <a:effectLst/>
      </p:bgPr>
    </p:bg>
    <p:spTree>
      <p:nvGrpSpPr>
        <p:cNvPr id="1" name="Shape 757"/>
        <p:cNvGrpSpPr/>
        <p:nvPr/>
      </p:nvGrpSpPr>
      <p:grpSpPr>
        <a:xfrm>
          <a:off x="0" y="0"/>
          <a:ext cx="0" cy="0"/>
          <a:chOff x="0" y="0"/>
          <a:chExt cx="0" cy="0"/>
        </a:xfrm>
      </p:grpSpPr>
      <p:pic>
        <p:nvPicPr>
          <p:cNvPr id="758" name="Google Shape;758;g301711b7bd6_0_1345"/>
          <p:cNvPicPr preferRelativeResize="0"/>
          <p:nvPr/>
        </p:nvPicPr>
        <p:blipFill rotWithShape="1">
          <a:blip r:embed="rId3">
            <a:alphaModFix/>
          </a:blip>
          <a:srcRect l="16994" r="14887"/>
          <a:stretch/>
        </p:blipFill>
        <p:spPr>
          <a:xfrm>
            <a:off x="3870950" y="0"/>
            <a:ext cx="5273049" cy="5143501"/>
          </a:xfrm>
          <a:prstGeom prst="rect">
            <a:avLst/>
          </a:prstGeom>
          <a:noFill/>
          <a:ln>
            <a:noFill/>
          </a:ln>
        </p:spPr>
      </p:pic>
      <p:sp>
        <p:nvSpPr>
          <p:cNvPr id="759" name="Google Shape;759;g301711b7bd6_0_1345"/>
          <p:cNvSpPr txBox="1">
            <a:spLocks noGrp="1"/>
          </p:cNvSpPr>
          <p:nvPr>
            <p:ph type="ctrTitle"/>
          </p:nvPr>
        </p:nvSpPr>
        <p:spPr>
          <a:xfrm>
            <a:off x="0" y="1467450"/>
            <a:ext cx="3870900" cy="15006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5200"/>
              <a:buNone/>
            </a:pPr>
            <a:r>
              <a:rPr lang="en" sz="3900" b="1">
                <a:solidFill>
                  <a:srgbClr val="FFFFFF"/>
                </a:solidFill>
              </a:rPr>
              <a:t>THANK YOU</a:t>
            </a:r>
            <a:endParaRPr sz="3900" b="1">
              <a:solidFill>
                <a:srgbClr val="FFFFFF"/>
              </a:solidFill>
            </a:endParaRPr>
          </a:p>
        </p:txBody>
      </p:sp>
      <p:sp>
        <p:nvSpPr>
          <p:cNvPr id="760" name="Google Shape;760;g301711b7bd6_0_1345"/>
          <p:cNvSpPr txBox="1">
            <a:spLocks noGrp="1"/>
          </p:cNvSpPr>
          <p:nvPr>
            <p:ph type="subTitle" idx="1"/>
          </p:nvPr>
        </p:nvSpPr>
        <p:spPr>
          <a:xfrm>
            <a:off x="65250" y="2584925"/>
            <a:ext cx="3740400" cy="7926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Clr>
                <a:schemeClr val="dk1"/>
              </a:buClr>
              <a:buSzPts val="1100"/>
              <a:buFont typeface="Arial"/>
              <a:buNone/>
            </a:pPr>
            <a:r>
              <a:rPr lang="en" sz="3000" i="1">
                <a:solidFill>
                  <a:srgbClr val="FFFFFF"/>
                </a:solidFill>
              </a:rPr>
              <a:t>for your attention and participation.</a:t>
            </a:r>
            <a:endParaRPr sz="3000" i="1">
              <a:solidFill>
                <a:srgbClr val="FFFFFF"/>
              </a:solidFill>
            </a:endParaRPr>
          </a:p>
        </p:txBody>
      </p:sp>
      <p:pic>
        <p:nvPicPr>
          <p:cNvPr id="761" name="Google Shape;761;g301711b7bd6_0_1345"/>
          <p:cNvPicPr preferRelativeResize="0"/>
          <p:nvPr/>
        </p:nvPicPr>
        <p:blipFill rotWithShape="1">
          <a:blip r:embed="rId4">
            <a:alphaModFix/>
          </a:blip>
          <a:srcRect t="13645" b="19199"/>
          <a:stretch/>
        </p:blipFill>
        <p:spPr>
          <a:xfrm>
            <a:off x="8118014" y="4446825"/>
            <a:ext cx="873136" cy="586350"/>
          </a:xfrm>
          <a:prstGeom prst="rect">
            <a:avLst/>
          </a:prstGeom>
          <a:noFill/>
          <a:ln>
            <a:noFill/>
          </a:ln>
        </p:spPr>
      </p:pic>
      <p:pic>
        <p:nvPicPr>
          <p:cNvPr id="762" name="Google Shape;762;g301711b7bd6_0_1345"/>
          <p:cNvPicPr preferRelativeResize="0"/>
          <p:nvPr/>
        </p:nvPicPr>
        <p:blipFill rotWithShape="1">
          <a:blip r:embed="rId5">
            <a:alphaModFix/>
          </a:blip>
          <a:srcRect b="20076"/>
          <a:stretch/>
        </p:blipFill>
        <p:spPr>
          <a:xfrm>
            <a:off x="7404871" y="4470875"/>
            <a:ext cx="586025" cy="538250"/>
          </a:xfrm>
          <a:prstGeom prst="rect">
            <a:avLst/>
          </a:prstGeom>
          <a:noFill/>
          <a:ln>
            <a:noFill/>
          </a:ln>
        </p:spPr>
      </p:pic>
      <p:sp>
        <p:nvSpPr>
          <p:cNvPr id="763" name="Google Shape;763;g301711b7bd6_0_1345"/>
          <p:cNvSpPr txBox="1"/>
          <p:nvPr/>
        </p:nvSpPr>
        <p:spPr>
          <a:xfrm rot="-5400000">
            <a:off x="8324700" y="527050"/>
            <a:ext cx="1346100" cy="292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sng" strike="noStrike" cap="none">
                <a:solidFill>
                  <a:srgbClr val="FFFFFF"/>
                </a:solidFill>
                <a:latin typeface="Helvetica Neue Light"/>
                <a:ea typeface="Helvetica Neue Light"/>
                <a:cs typeface="Helvetica Neue Light"/>
                <a:sym typeface="Helvetica Neue Light"/>
                <a:hlinkClick r:id="rId6">
                  <a:extLst>
                    <a:ext uri="{A12FA001-AC4F-418D-AE19-62706E023703}">
                      <ahyp:hlinkClr xmlns:ahyp="http://schemas.microsoft.com/office/drawing/2018/hyperlinkcolor" val="tx"/>
                    </a:ext>
                  </a:extLst>
                </a:hlinkClick>
              </a:rPr>
              <a:t>©UNICEF South Africa | Flickr</a:t>
            </a:r>
            <a:endParaRPr sz="700" b="0" i="0" u="none" strike="noStrike" cap="none">
              <a:solidFill>
                <a:srgbClr val="FFFFFF"/>
              </a:solidFill>
              <a:latin typeface="Helvetica Neue Light"/>
              <a:ea typeface="Helvetica Neue Light"/>
              <a:cs typeface="Helvetica Neue Light"/>
              <a:sym typeface="Helvetica Neue Light"/>
            </a:endParaRPr>
          </a:p>
        </p:txBody>
      </p:sp>
      <p:pic>
        <p:nvPicPr>
          <p:cNvPr id="3" name="Picture 2">
            <a:extLst>
              <a:ext uri="{FF2B5EF4-FFF2-40B4-BE49-F238E27FC236}">
                <a16:creationId xmlns:a16="http://schemas.microsoft.com/office/drawing/2014/main" id="{A0B4E30B-ABBC-7EC1-1CE5-77F45C01750C}"/>
              </a:ext>
            </a:extLst>
          </p:cNvPr>
          <p:cNvPicPr>
            <a:picLocks/>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3731" y="226566"/>
            <a:ext cx="1311910" cy="1262380"/>
          </a:xfrm>
          <a:prstGeom prst="rect">
            <a:avLst/>
          </a:prstGeom>
          <a:noFill/>
          <a:ln>
            <a:noFill/>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86EB9D-DA75-194C-5DBD-189BF568E726}"/>
              </a:ext>
            </a:extLst>
          </p:cNvPr>
          <p:cNvPicPr>
            <a:picLocks noChangeAspect="1"/>
          </p:cNvPicPr>
          <p:nvPr/>
        </p:nvPicPr>
        <p:blipFill>
          <a:blip r:embed="rId2">
            <a:duotone>
              <a:schemeClr val="bg2">
                <a:shade val="45000"/>
                <a:satMod val="135000"/>
              </a:schemeClr>
              <a:prstClr val="white"/>
            </a:duotone>
          </a:blip>
          <a:srcRect t="15279" b="451"/>
          <a:stretch>
            <a:fillRect/>
          </a:stretch>
        </p:blipFill>
        <p:spPr>
          <a:xfrm>
            <a:off x="20" y="10"/>
            <a:ext cx="9143980" cy="5143490"/>
          </a:xfrm>
          <a:prstGeom prst="rect">
            <a:avLst/>
          </a:prstGeom>
        </p:spPr>
      </p:pic>
      <p:sp>
        <p:nvSpPr>
          <p:cNvPr id="11" name="Rectangle 10">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2474089-DD4B-6DC8-9AAF-7C47B22D1CF4}"/>
              </a:ext>
            </a:extLst>
          </p:cNvPr>
          <p:cNvSpPr>
            <a:spLocks noGrp="1"/>
          </p:cNvSpPr>
          <p:nvPr>
            <p:ph type="title"/>
          </p:nvPr>
        </p:nvSpPr>
        <p:spPr>
          <a:xfrm>
            <a:off x="628650" y="273843"/>
            <a:ext cx="7886700" cy="994173"/>
          </a:xfrm>
        </p:spPr>
        <p:txBody>
          <a:bodyPr vert="horz" lIns="91440" tIns="45720" rIns="91440" bIns="45720" rtlCol="0" anchor="ctr">
            <a:normAutofit/>
          </a:bodyPr>
          <a:lstStyle/>
          <a:p>
            <a:pPr defTabSz="914400"/>
            <a:r>
              <a:rPr lang="en-US" sz="4400"/>
              <a:t>Overview </a:t>
            </a:r>
          </a:p>
        </p:txBody>
      </p:sp>
      <p:graphicFrame>
        <p:nvGraphicFramePr>
          <p:cNvPr id="6" name="Content Placeholder 3">
            <a:extLst>
              <a:ext uri="{FF2B5EF4-FFF2-40B4-BE49-F238E27FC236}">
                <a16:creationId xmlns:a16="http://schemas.microsoft.com/office/drawing/2014/main" id="{F0F71979-7996-E647-B468-B779AA5E1CC2}"/>
              </a:ext>
            </a:extLst>
          </p:cNvPr>
          <p:cNvGraphicFramePr>
            <a:graphicFrameLocks noGrp="1"/>
          </p:cNvGraphicFramePr>
          <p:nvPr>
            <p:ph sz="half" idx="2"/>
            <p:extLst>
              <p:ext uri="{D42A27DB-BD31-4B8C-83A1-F6EECF244321}">
                <p14:modId xmlns:p14="http://schemas.microsoft.com/office/powerpoint/2010/main" val="4276776771"/>
              </p:ext>
            </p:extLst>
          </p:nvPr>
        </p:nvGraphicFramePr>
        <p:xfrm>
          <a:off x="628650" y="1369218"/>
          <a:ext cx="7886700" cy="3263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9704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044287" cy="51435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EF1B980-B335-ED55-7FA8-35EB6F51CEF6}"/>
              </a:ext>
            </a:extLst>
          </p:cNvPr>
          <p:cNvSpPr>
            <a:spLocks noGrp="1"/>
          </p:cNvSpPr>
          <p:nvPr>
            <p:ph type="title"/>
          </p:nvPr>
        </p:nvSpPr>
        <p:spPr>
          <a:xfrm>
            <a:off x="628650" y="1059366"/>
            <a:ext cx="2174391" cy="3272883"/>
          </a:xfrm>
        </p:spPr>
        <p:txBody>
          <a:bodyPr anchor="t">
            <a:normAutofit/>
          </a:bodyPr>
          <a:lstStyle/>
          <a:p>
            <a:r>
              <a:rPr lang="en-GB" sz="3000" dirty="0">
                <a:solidFill>
                  <a:srgbClr val="FFFFFF"/>
                </a:solidFill>
              </a:rPr>
              <a:t>The Assignment Team</a:t>
            </a:r>
          </a:p>
        </p:txBody>
      </p:sp>
      <p:sp>
        <p:nvSpPr>
          <p:cNvPr id="32" name="Content Placeholder 2">
            <a:extLst>
              <a:ext uri="{FF2B5EF4-FFF2-40B4-BE49-F238E27FC236}">
                <a16:creationId xmlns:a16="http://schemas.microsoft.com/office/drawing/2014/main" id="{9F2FD817-3BAC-CDAF-739F-4C0F4E5113F8}"/>
              </a:ext>
            </a:extLst>
          </p:cNvPr>
          <p:cNvSpPr>
            <a:spLocks noGrp="1"/>
          </p:cNvSpPr>
          <p:nvPr>
            <p:ph sz="half" idx="1"/>
          </p:nvPr>
        </p:nvSpPr>
        <p:spPr>
          <a:xfrm>
            <a:off x="3285641" y="1059366"/>
            <a:ext cx="2570462" cy="3272883"/>
          </a:xfrm>
        </p:spPr>
        <p:txBody>
          <a:bodyPr>
            <a:normAutofit/>
          </a:bodyPr>
          <a:lstStyle/>
          <a:p>
            <a:r>
              <a:rPr lang="en-GB" sz="1500"/>
              <a:t>Commissioners: </a:t>
            </a:r>
          </a:p>
          <a:p>
            <a:pPr lvl="1"/>
            <a:r>
              <a:rPr lang="en-GB" sz="1500"/>
              <a:t>Ministry of Community Development, Gender, Women and Special Groups </a:t>
            </a:r>
          </a:p>
          <a:p>
            <a:pPr lvl="1"/>
            <a:r>
              <a:rPr lang="en-GB" sz="1500"/>
              <a:t>UNICEF</a:t>
            </a:r>
          </a:p>
          <a:p>
            <a:r>
              <a:rPr lang="en-GB" sz="1500"/>
              <a:t>Consultant organization: Includovate </a:t>
            </a:r>
            <a:r>
              <a:rPr lang="en-GB" sz="1500" b="0" i="0">
                <a:effectLst/>
                <a:latin typeface="tahoma" panose="020B0604030504040204" pitchFamily="34" charset="0"/>
              </a:rPr>
              <a:t>|</a:t>
            </a:r>
            <a:r>
              <a:rPr lang="en-GB" sz="1500"/>
              <a:t> Innovate for Inclusion</a:t>
            </a:r>
          </a:p>
        </p:txBody>
      </p:sp>
      <p:cxnSp>
        <p:nvCxnSpPr>
          <p:cNvPr id="35" name="Straight Connector 34">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7403" y="1059366"/>
            <a:ext cx="0" cy="27432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FB6A056D-AF2A-F52D-8D50-0668793E7EF3}"/>
              </a:ext>
            </a:extLst>
          </p:cNvPr>
          <p:cNvSpPr>
            <a:spLocks noGrp="1"/>
          </p:cNvSpPr>
          <p:nvPr>
            <p:ph sz="half" idx="2"/>
          </p:nvPr>
        </p:nvSpPr>
        <p:spPr>
          <a:xfrm>
            <a:off x="6338703" y="1059366"/>
            <a:ext cx="2398275" cy="3272883"/>
          </a:xfrm>
        </p:spPr>
        <p:txBody>
          <a:bodyPr>
            <a:normAutofit/>
          </a:bodyPr>
          <a:lstStyle/>
          <a:p>
            <a:r>
              <a:rPr lang="en-GB" sz="1500" dirty="0"/>
              <a:t>Lead Consultant: Dr. </a:t>
            </a:r>
            <a:r>
              <a:rPr lang="en-GB" sz="1500"/>
              <a:t>Chikondi Mpokosa</a:t>
            </a:r>
            <a:endParaRPr lang="en-GB" sz="1500" dirty="0"/>
          </a:p>
          <a:p>
            <a:r>
              <a:rPr lang="en-GB" sz="1500" dirty="0"/>
              <a:t>Assistant Team Lead: Caroline Linda</a:t>
            </a:r>
          </a:p>
          <a:p>
            <a:r>
              <a:rPr lang="en-GB" sz="1500" dirty="0"/>
              <a:t>Consultant/Expert: Dr. Deman Yusuf </a:t>
            </a:r>
          </a:p>
          <a:p>
            <a:r>
              <a:rPr lang="en-GB" sz="1500" dirty="0"/>
              <a:t>Consultant/Expert: Manoah William</a:t>
            </a:r>
          </a:p>
          <a:p>
            <a:r>
              <a:rPr lang="en-GB" sz="1500" dirty="0"/>
              <a:t>Project Manager: Ramya Rajagopalan</a:t>
            </a:r>
          </a:p>
        </p:txBody>
      </p:sp>
    </p:spTree>
    <p:extLst>
      <p:ext uri="{BB962C8B-B14F-4D97-AF65-F5344CB8AC3E}">
        <p14:creationId xmlns:p14="http://schemas.microsoft.com/office/powerpoint/2010/main" val="2545690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6" name="Rectangle 165">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0" name="Google Shape;100;g30ed978ac07_0_0"/>
          <p:cNvPicPr preferRelativeResize="0">
            <a:picLocks noGrp="1"/>
          </p:cNvPicPr>
          <p:nvPr>
            <p:ph sz="half" idx="1"/>
          </p:nvPr>
        </p:nvPicPr>
        <p:blipFill rotWithShape="1">
          <a:blip r:embed="rId3"/>
          <a:srcRect t="7696" r="14966" b="1393"/>
          <a:stretch>
            <a:fillRect/>
          </a:stretch>
        </p:blipFill>
        <p:spPr>
          <a:xfrm>
            <a:off x="2839784" y="10"/>
            <a:ext cx="6304215" cy="5143490"/>
          </a:xfrm>
          <a:prstGeom prst="rect">
            <a:avLst/>
          </a:prstGeom>
          <a:noFill/>
        </p:spPr>
      </p:pic>
      <p:sp>
        <p:nvSpPr>
          <p:cNvPr id="168" name="Rectangle 167">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17451" cy="51435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43F90B3-7C78-ED68-11D0-536DF6BE5314}"/>
              </a:ext>
            </a:extLst>
          </p:cNvPr>
          <p:cNvSpPr>
            <a:spLocks noGrp="1"/>
          </p:cNvSpPr>
          <p:nvPr>
            <p:ph type="title"/>
          </p:nvPr>
        </p:nvSpPr>
        <p:spPr>
          <a:xfrm>
            <a:off x="1048701" y="516064"/>
            <a:ext cx="2578608" cy="366904"/>
          </a:xfrm>
        </p:spPr>
        <p:txBody>
          <a:bodyPr vert="horz" lIns="91440" tIns="45720" rIns="91440" bIns="45720" rtlCol="0" anchor="b">
            <a:normAutofit fontScale="90000"/>
          </a:bodyPr>
          <a:lstStyle/>
          <a:p>
            <a:pPr defTabSz="914400"/>
            <a:r>
              <a:rPr lang="en-US" sz="2100" b="1" dirty="0"/>
              <a:t>Background and Introduction</a:t>
            </a:r>
          </a:p>
        </p:txBody>
      </p:sp>
      <p:sp>
        <p:nvSpPr>
          <p:cNvPr id="170" name="Rectangle 169">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96919" y="454343"/>
            <a:ext cx="54864"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2" name="Rectangle 171">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1183" y="1832610"/>
            <a:ext cx="2475738" cy="6858"/>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Content Placeholder 3">
            <a:extLst>
              <a:ext uri="{FF2B5EF4-FFF2-40B4-BE49-F238E27FC236}">
                <a16:creationId xmlns:a16="http://schemas.microsoft.com/office/drawing/2014/main" id="{1722F660-859A-16CA-1177-B17B078CAD98}"/>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278319" y="1039091"/>
            <a:ext cx="3271215" cy="3752365"/>
          </a:xfrm>
        </p:spPr>
        <p:txBody>
          <a:bodyPr>
            <a:normAutofit lnSpcReduction="10000"/>
          </a:bodyPr>
          <a:lstStyle/>
          <a:p>
            <a:pPr marL="0" indent="0">
              <a:spcBef>
                <a:spcPts val="2500"/>
              </a:spcBef>
              <a:buNone/>
            </a:pPr>
            <a:r>
              <a:rPr lang="en-US" sz="1600" dirty="0">
                <a:latin typeface="Aptos" panose="02110004020202020204"/>
              </a:rPr>
              <a:t>Tanzania has ~9.5 million children under 5 (15.4% of the population).</a:t>
            </a:r>
          </a:p>
          <a:p>
            <a:pPr marL="0" indent="0">
              <a:spcBef>
                <a:spcPts val="2500"/>
              </a:spcBef>
              <a:buNone/>
            </a:pPr>
            <a:r>
              <a:rPr lang="en-US" sz="1600" dirty="0">
                <a:latin typeface="Aptos" panose="02110004020202020204"/>
              </a:rPr>
              <a:t>ECD in 2023: Only 25% of 3–5-year-olds are developmentally on track.</a:t>
            </a:r>
          </a:p>
          <a:p>
            <a:pPr marL="0" indent="0">
              <a:spcBef>
                <a:spcPts val="2500"/>
              </a:spcBef>
              <a:buNone/>
            </a:pPr>
            <a:r>
              <a:rPr lang="en-US" sz="1600" dirty="0">
                <a:latin typeface="Aptos" panose="02110004020202020204"/>
              </a:rPr>
              <a:t>ECD is foundational for lifelong learning, health, and productivity.</a:t>
            </a:r>
          </a:p>
          <a:p>
            <a:pPr marL="0" indent="0">
              <a:spcBef>
                <a:spcPts val="2500"/>
              </a:spcBef>
              <a:buNone/>
            </a:pPr>
            <a:r>
              <a:rPr lang="en-US" sz="1600" dirty="0">
                <a:latin typeface="Aptos" panose="02110004020202020204"/>
              </a:rPr>
              <a:t>Frontline workers (CHWS, pre-primary, caregivers, teachers, SWOS, etc.) are first responders.</a:t>
            </a:r>
          </a:p>
          <a:p>
            <a:pPr marL="0" indent="0">
              <a:spcBef>
                <a:spcPts val="2500"/>
              </a:spcBef>
              <a:buNone/>
            </a:pPr>
            <a:r>
              <a:rPr lang="en-US" sz="1600" dirty="0">
                <a:latin typeface="Aptos" panose="02110004020202020204"/>
              </a:rPr>
              <a:t>Current training is fragmented, sector-specific, and lacks coherence</a:t>
            </a:r>
            <a:r>
              <a:rPr lang="en-US" sz="1600" dirty="0"/>
              <a:t>.</a:t>
            </a:r>
          </a:p>
        </p:txBody>
      </p:sp>
    </p:spTree>
    <p:extLst>
      <p:ext uri="{BB962C8B-B14F-4D97-AF65-F5344CB8AC3E}">
        <p14:creationId xmlns:p14="http://schemas.microsoft.com/office/powerpoint/2010/main" val="122098394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3" name="Google Shape;113;g30ed978ac07_0_22"/>
          <p:cNvSpPr txBox="1">
            <a:spLocks noGrp="1"/>
          </p:cNvSpPr>
          <p:nvPr>
            <p:ph type="title"/>
          </p:nvPr>
        </p:nvSpPr>
        <p:spPr>
          <a:xfrm>
            <a:off x="253025" y="1113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3000" b="1">
                <a:solidFill>
                  <a:srgbClr val="FFFFFF"/>
                </a:solidFill>
              </a:rPr>
              <a:t>Introduction</a:t>
            </a:r>
            <a:endParaRPr sz="3000" b="1">
              <a:solidFill>
                <a:srgbClr val="FFFFFF"/>
              </a:solidFill>
            </a:endParaRPr>
          </a:p>
        </p:txBody>
      </p:sp>
      <p:sp>
        <p:nvSpPr>
          <p:cNvPr id="111" name="Google Shape;111;g30ed978ac07_0_22"/>
          <p:cNvSpPr txBox="1">
            <a:spLocks noGrp="1"/>
          </p:cNvSpPr>
          <p:nvPr>
            <p:ph type="body" idx="1"/>
          </p:nvPr>
        </p:nvSpPr>
        <p:spPr>
          <a:xfrm>
            <a:off x="548525" y="1073700"/>
            <a:ext cx="4477500" cy="689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200"/>
              </a:spcAft>
              <a:buSzPts val="1400"/>
              <a:buNone/>
            </a:pPr>
            <a:r>
              <a:rPr lang="en" b="1" i="1" dirty="0">
                <a:solidFill>
                  <a:srgbClr val="C1AA64"/>
                </a:solidFill>
              </a:rPr>
              <a:t>The development of young children is critical to their long-term well-being and productivity.</a:t>
            </a:r>
            <a:endParaRPr b="1" dirty="0">
              <a:solidFill>
                <a:srgbClr val="C1AA64"/>
              </a:solidFill>
            </a:endParaRPr>
          </a:p>
        </p:txBody>
      </p:sp>
      <p:sp>
        <p:nvSpPr>
          <p:cNvPr id="112" name="Google Shape;112;g30ed978ac07_0_22"/>
          <p:cNvSpPr/>
          <p:nvPr/>
        </p:nvSpPr>
        <p:spPr>
          <a:xfrm>
            <a:off x="-41025" y="-48525"/>
            <a:ext cx="9231600" cy="892500"/>
          </a:xfrm>
          <a:prstGeom prst="rect">
            <a:avLst/>
          </a:prstGeom>
          <a:solidFill>
            <a:srgbClr val="019BE8"/>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3600" b="0" i="0" u="none" strike="noStrike" cap="none" dirty="0">
                <a:solidFill>
                  <a:schemeClr val="bg1"/>
                </a:solidFill>
                <a:latin typeface="Helvetica Neue"/>
                <a:ea typeface="Helvetica Neue"/>
                <a:cs typeface="Helvetica Neue"/>
                <a:sym typeface="Helvetica Neue"/>
              </a:rPr>
              <a:t>The Objectives of the Assignment </a:t>
            </a:r>
            <a:endParaRPr sz="3600" b="0" i="0" u="none" strike="noStrike" cap="none" dirty="0">
              <a:solidFill>
                <a:schemeClr val="bg1"/>
              </a:solidFill>
              <a:latin typeface="Helvetica Neue"/>
              <a:ea typeface="Helvetica Neue"/>
              <a:cs typeface="Helvetica Neue"/>
              <a:sym typeface="Helvetica Neue"/>
            </a:endParaRPr>
          </a:p>
        </p:txBody>
      </p:sp>
      <p:pic>
        <p:nvPicPr>
          <p:cNvPr id="114" name="Google Shape;114;g30ed978ac07_0_22"/>
          <p:cNvPicPr preferRelativeResize="0"/>
          <p:nvPr/>
        </p:nvPicPr>
        <p:blipFill rotWithShape="1">
          <a:blip r:embed="rId3">
            <a:alphaModFix/>
          </a:blip>
          <a:srcRect t="13645" b="19199"/>
          <a:stretch/>
        </p:blipFill>
        <p:spPr>
          <a:xfrm>
            <a:off x="796778" y="4534950"/>
            <a:ext cx="665746" cy="447075"/>
          </a:xfrm>
          <a:prstGeom prst="rect">
            <a:avLst/>
          </a:prstGeom>
          <a:noFill/>
          <a:ln>
            <a:noFill/>
          </a:ln>
        </p:spPr>
      </p:pic>
      <p:pic>
        <p:nvPicPr>
          <p:cNvPr id="115" name="Google Shape;115;g30ed978ac07_0_22"/>
          <p:cNvPicPr preferRelativeResize="0"/>
          <p:nvPr/>
        </p:nvPicPr>
        <p:blipFill rotWithShape="1">
          <a:blip r:embed="rId4">
            <a:alphaModFix/>
          </a:blip>
          <a:srcRect b="20076"/>
          <a:stretch/>
        </p:blipFill>
        <p:spPr>
          <a:xfrm>
            <a:off x="253024" y="4553288"/>
            <a:ext cx="446830" cy="410400"/>
          </a:xfrm>
          <a:prstGeom prst="rect">
            <a:avLst/>
          </a:prstGeom>
          <a:noFill/>
          <a:ln>
            <a:noFill/>
          </a:ln>
        </p:spPr>
      </p:pic>
      <p:graphicFrame>
        <p:nvGraphicFramePr>
          <p:cNvPr id="120" name="Google Shape;118;g30ed978ac07_0_22">
            <a:extLst>
              <a:ext uri="{FF2B5EF4-FFF2-40B4-BE49-F238E27FC236}">
                <a16:creationId xmlns:a16="http://schemas.microsoft.com/office/drawing/2014/main" id="{052254B1-E775-5F20-BB3A-50CF78F9C485}"/>
              </a:ext>
            </a:extLst>
          </p:cNvPr>
          <p:cNvGraphicFramePr/>
          <p:nvPr>
            <p:extLst>
              <p:ext uri="{D42A27DB-BD31-4B8C-83A1-F6EECF244321}">
                <p14:modId xmlns:p14="http://schemas.microsoft.com/office/powerpoint/2010/main" val="3250359635"/>
              </p:ext>
            </p:extLst>
          </p:nvPr>
        </p:nvGraphicFramePr>
        <p:xfrm>
          <a:off x="137675" y="1986675"/>
          <a:ext cx="5299200" cy="23247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 name="Picture 1">
            <a:extLst>
              <a:ext uri="{FF2B5EF4-FFF2-40B4-BE49-F238E27FC236}">
                <a16:creationId xmlns:a16="http://schemas.microsoft.com/office/drawing/2014/main" id="{B7F0A7FD-326B-0FCE-0CCA-DDAF8FF46E4F}"/>
              </a:ext>
            </a:extLst>
          </p:cNvPr>
          <p:cNvPicPr>
            <a:picLocks noChangeAspect="1"/>
          </p:cNvPicPr>
          <p:nvPr/>
        </p:nvPicPr>
        <p:blipFill>
          <a:blip r:embed="rId10"/>
          <a:stretch>
            <a:fillRect/>
          </a:stretch>
        </p:blipFill>
        <p:spPr>
          <a:xfrm>
            <a:off x="5533800" y="1314449"/>
            <a:ext cx="3472525" cy="347397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2" name="Rectangle 161">
            <a:extLst>
              <a:ext uri="{FF2B5EF4-FFF2-40B4-BE49-F238E27FC236}">
                <a16:creationId xmlns:a16="http://schemas.microsoft.com/office/drawing/2014/main" id="{117AB3D3-3C9C-4DED-809A-78734805B8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51430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95246" y="290197"/>
            <a:ext cx="7549592" cy="973836"/>
          </a:xfrm>
        </p:spPr>
        <p:txBody>
          <a:bodyPr anchor="b">
            <a:normAutofit/>
          </a:bodyPr>
          <a:lstStyle/>
          <a:p>
            <a:r>
              <a:rPr lang="en-US"/>
              <a:t>Policy Alignment and Strategic Imperatives</a:t>
            </a:r>
          </a:p>
        </p:txBody>
      </p:sp>
      <p:sp>
        <p:nvSpPr>
          <p:cNvPr id="164" name="Rectangle 163">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1499133"/>
            <a:ext cx="8590945" cy="5862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Rectangle 165">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52309"/>
            <a:ext cx="8537521" cy="3200993"/>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30712" y="1652309"/>
            <a:ext cx="4183434" cy="3200993"/>
          </a:xfrm>
        </p:spPr>
        <p:txBody>
          <a:bodyPr anchor="ctr">
            <a:normAutofit lnSpcReduction="10000"/>
          </a:bodyPr>
          <a:lstStyle/>
          <a:p>
            <a:r>
              <a:rPr lang="en-US" sz="1600" dirty="0"/>
              <a:t> NMECDP (2021/22–2025/26) promotes integrated, multi-sectoral ECD delivery.</a:t>
            </a:r>
          </a:p>
          <a:p>
            <a:r>
              <a:rPr lang="en-US" sz="1600" dirty="0"/>
              <a:t> Strategic Objective 3: Strengthen Capacity for Service Delivery. </a:t>
            </a:r>
          </a:p>
          <a:p>
            <a:pPr marL="0" indent="0">
              <a:buNone/>
            </a:pPr>
            <a:r>
              <a:rPr lang="en-US" sz="1600" b="1" dirty="0"/>
              <a:t>Key elements:</a:t>
            </a:r>
          </a:p>
          <a:p>
            <a:r>
              <a:rPr lang="en-US" sz="1600" dirty="0"/>
              <a:t>Training should cut across sectors: health, education, social welfare, nutrition, and protection.</a:t>
            </a:r>
          </a:p>
          <a:p>
            <a:r>
              <a:rPr lang="en-US" sz="1600" dirty="0"/>
              <a:t> Emphasizes a standardized curriculum and tools for ECD across ministries and sectors.</a:t>
            </a:r>
          </a:p>
          <a:p>
            <a:r>
              <a:rPr lang="en-US" sz="1600" dirty="0"/>
              <a:t>Calls for developing and rolling out harmonized training materials and joint training exercises.</a:t>
            </a:r>
          </a:p>
        </p:txBody>
      </p:sp>
      <p:pic>
        <p:nvPicPr>
          <p:cNvPr id="116" name="Google Shape;116;g30ed978ac07_0_22"/>
          <p:cNvPicPr preferRelativeResize="0">
            <a:picLocks/>
          </p:cNvPicPr>
          <p:nvPr/>
        </p:nvPicPr>
        <p:blipFill rotWithShape="1">
          <a:blip r:embed="rId2"/>
          <a:srcRect l="1346" r="6094" b="-3"/>
          <a:stretch>
            <a:fillRect/>
          </a:stretch>
        </p:blipFill>
        <p:spPr>
          <a:xfrm>
            <a:off x="4433649" y="1863191"/>
            <a:ext cx="3862707" cy="2785683"/>
          </a:xfrm>
          <a:prstGeom prst="rect">
            <a:avLst/>
          </a:prstGeom>
          <a:solidFill>
            <a:srgbClr val="1B2C58"/>
          </a:solidFill>
        </p:spPr>
      </p:pic>
      <p:sp>
        <p:nvSpPr>
          <p:cNvPr id="168" name="Rectangle 167">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421030" y="1734770"/>
            <a:ext cx="586275" cy="114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19BE8"/>
        </a:solidFill>
        <a:effectLst/>
      </p:bgPr>
    </p:bg>
    <p:spTree>
      <p:nvGrpSpPr>
        <p:cNvPr id="1" name="Shape 122"/>
        <p:cNvGrpSpPr/>
        <p:nvPr/>
      </p:nvGrpSpPr>
      <p:grpSpPr>
        <a:xfrm>
          <a:off x="0" y="0"/>
          <a:ext cx="0" cy="0"/>
          <a:chOff x="0" y="0"/>
          <a:chExt cx="0" cy="0"/>
        </a:xfrm>
      </p:grpSpPr>
      <p:pic>
        <p:nvPicPr>
          <p:cNvPr id="123" name="Google Shape;123;g30ed978ac07_0_40"/>
          <p:cNvPicPr preferRelativeResize="0"/>
          <p:nvPr/>
        </p:nvPicPr>
        <p:blipFill rotWithShape="1">
          <a:blip r:embed="rId3">
            <a:alphaModFix/>
          </a:blip>
          <a:srcRect b="14021"/>
          <a:stretch/>
        </p:blipFill>
        <p:spPr>
          <a:xfrm>
            <a:off x="-40275" y="-41100"/>
            <a:ext cx="9230750" cy="5247175"/>
          </a:xfrm>
          <a:prstGeom prst="rect">
            <a:avLst/>
          </a:prstGeom>
          <a:noFill/>
          <a:ln>
            <a:noFill/>
          </a:ln>
        </p:spPr>
      </p:pic>
      <p:sp>
        <p:nvSpPr>
          <p:cNvPr id="124" name="Google Shape;124;g30ed978ac07_0_40"/>
          <p:cNvSpPr/>
          <p:nvPr/>
        </p:nvSpPr>
        <p:spPr>
          <a:xfrm>
            <a:off x="-40275" y="-41100"/>
            <a:ext cx="9230700" cy="5247300"/>
          </a:xfrm>
          <a:prstGeom prst="rect">
            <a:avLst/>
          </a:prstGeom>
          <a:solidFill>
            <a:srgbClr val="019BE8">
              <a:alpha val="50588"/>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Helvetica Neue"/>
              <a:ea typeface="Helvetica Neue"/>
              <a:cs typeface="Helvetica Neue"/>
              <a:sym typeface="Helvetica Neue"/>
            </a:endParaRPr>
          </a:p>
        </p:txBody>
      </p:sp>
      <p:sp>
        <p:nvSpPr>
          <p:cNvPr id="125" name="Google Shape;125;g30ed978ac07_0_40"/>
          <p:cNvSpPr txBox="1">
            <a:spLocks noGrp="1"/>
          </p:cNvSpPr>
          <p:nvPr>
            <p:ph type="ctrTitle"/>
          </p:nvPr>
        </p:nvSpPr>
        <p:spPr>
          <a:xfrm>
            <a:off x="1233175" y="1854350"/>
            <a:ext cx="6977100" cy="1145100"/>
          </a:xfrm>
          <a:prstGeom prst="rect">
            <a:avLst/>
          </a:prstGeom>
          <a:noFill/>
          <a:ln>
            <a:noFill/>
          </a:ln>
        </p:spPr>
        <p:txBody>
          <a:bodyPr spcFirstLastPara="1" wrap="square" lIns="91425" tIns="91425" rIns="91425" bIns="91425" anchor="b" anchorCtr="0">
            <a:normAutofit/>
          </a:bodyPr>
          <a:lstStyle/>
          <a:p>
            <a:pPr marL="0" lvl="0" indent="0" algn="ctr" rtl="0">
              <a:lnSpc>
                <a:spcPct val="100000"/>
              </a:lnSpc>
              <a:spcBef>
                <a:spcPts val="0"/>
              </a:spcBef>
              <a:spcAft>
                <a:spcPts val="0"/>
              </a:spcAft>
              <a:buSzPts val="5200"/>
              <a:buNone/>
            </a:pPr>
            <a:r>
              <a:rPr lang="en" sz="3000" b="1" dirty="0">
                <a:solidFill>
                  <a:srgbClr val="FFFFFF"/>
                </a:solidFill>
              </a:rPr>
              <a:t>Methodology &amp; Approach</a:t>
            </a:r>
            <a:endParaRPr sz="3000" b="1" dirty="0">
              <a:solidFill>
                <a:srgbClr val="FFFFFF"/>
              </a:solidFill>
            </a:endParaRPr>
          </a:p>
        </p:txBody>
      </p:sp>
      <p:pic>
        <p:nvPicPr>
          <p:cNvPr id="126" name="Google Shape;126;g30ed978ac07_0_40"/>
          <p:cNvPicPr preferRelativeResize="0"/>
          <p:nvPr/>
        </p:nvPicPr>
        <p:blipFill rotWithShape="1">
          <a:blip r:embed="rId4">
            <a:alphaModFix/>
          </a:blip>
          <a:srcRect t="13645" b="19199"/>
          <a:stretch/>
        </p:blipFill>
        <p:spPr>
          <a:xfrm>
            <a:off x="8118014" y="4446825"/>
            <a:ext cx="873136" cy="586350"/>
          </a:xfrm>
          <a:prstGeom prst="rect">
            <a:avLst/>
          </a:prstGeom>
          <a:noFill/>
          <a:ln>
            <a:noFill/>
          </a:ln>
        </p:spPr>
      </p:pic>
      <p:pic>
        <p:nvPicPr>
          <p:cNvPr id="127" name="Google Shape;127;g30ed978ac07_0_40"/>
          <p:cNvPicPr preferRelativeResize="0"/>
          <p:nvPr/>
        </p:nvPicPr>
        <p:blipFill rotWithShape="1">
          <a:blip r:embed="rId5">
            <a:alphaModFix/>
          </a:blip>
          <a:srcRect b="20076"/>
          <a:stretch/>
        </p:blipFill>
        <p:spPr>
          <a:xfrm>
            <a:off x="7404871" y="4470875"/>
            <a:ext cx="586025" cy="538250"/>
          </a:xfrm>
          <a:prstGeom prst="rect">
            <a:avLst/>
          </a:prstGeom>
          <a:noFill/>
          <a:ln>
            <a:noFill/>
          </a:ln>
        </p:spPr>
      </p:pic>
      <p:sp>
        <p:nvSpPr>
          <p:cNvPr id="128" name="Google Shape;128;g30ed978ac07_0_40"/>
          <p:cNvSpPr txBox="1"/>
          <p:nvPr/>
        </p:nvSpPr>
        <p:spPr>
          <a:xfrm rot="-5400000">
            <a:off x="8286000" y="643775"/>
            <a:ext cx="1422600" cy="292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none" strike="noStrike" cap="none">
                <a:solidFill>
                  <a:srgbClr val="FFFFFF"/>
                </a:solidFill>
                <a:uFill>
                  <a:noFill/>
                </a:uFill>
                <a:latin typeface="Helvetica Neue Light"/>
                <a:ea typeface="Helvetica Neue Light"/>
                <a:cs typeface="Helvetica Neue Light"/>
                <a:sym typeface="Helvetica Neue Light"/>
                <a:hlinkClick r:id="rId6">
                  <a:extLst>
                    <a:ext uri="{A12FA001-AC4F-418D-AE19-62706E023703}">
                      <ahyp:hlinkClr xmlns:ahyp="http://schemas.microsoft.com/office/drawing/2018/hyperlinkcolor" val="tx"/>
                    </a:ext>
                  </a:extLst>
                </a:hlinkClick>
              </a:rPr>
              <a:t>©</a:t>
            </a:r>
            <a:r>
              <a:rPr lang="en" sz="700" b="0" i="0" u="sng" strike="noStrike" cap="none">
                <a:solidFill>
                  <a:srgbClr val="FFFFFF"/>
                </a:solidFill>
                <a:latin typeface="Helvetica Neue Light"/>
                <a:ea typeface="Helvetica Neue Light"/>
                <a:cs typeface="Helvetica Neue Light"/>
                <a:sym typeface="Helvetica Neue Light"/>
                <a:hlinkClick r:id="rId7">
                  <a:extLst>
                    <a:ext uri="{A12FA001-AC4F-418D-AE19-62706E023703}">
                      <ahyp:hlinkClr xmlns:ahyp="http://schemas.microsoft.com/office/drawing/2018/hyperlinkcolor" val="tx"/>
                    </a:ext>
                  </a:extLst>
                </a:hlinkClick>
              </a:rPr>
              <a:t>UNICEF Italia_Tanzania | Flickr</a:t>
            </a:r>
            <a:endParaRPr sz="700" b="0" i="0" u="none" strike="noStrike" cap="none">
              <a:solidFill>
                <a:srgbClr val="FFFFFF"/>
              </a:solidFill>
              <a:latin typeface="Helvetica Neue Light"/>
              <a:ea typeface="Helvetica Neue Light"/>
              <a:cs typeface="Helvetica Neue Light"/>
              <a:sym typeface="Helvetica Neue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30ed978ac07_0_90"/>
          <p:cNvSpPr/>
          <p:nvPr/>
        </p:nvSpPr>
        <p:spPr>
          <a:xfrm>
            <a:off x="0" y="0"/>
            <a:ext cx="3048000" cy="5143500"/>
          </a:xfrm>
          <a:prstGeom prst="rect">
            <a:avLst/>
          </a:prstGeom>
          <a:solidFill>
            <a:srgbClr val="019BE8"/>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Helvetica Neue"/>
              <a:ea typeface="Helvetica Neue"/>
              <a:cs typeface="Helvetica Neue"/>
              <a:sym typeface="Helvetica Neue"/>
            </a:endParaRPr>
          </a:p>
        </p:txBody>
      </p:sp>
      <p:pic>
        <p:nvPicPr>
          <p:cNvPr id="157" name="Google Shape;157;g30ed978ac07_0_90"/>
          <p:cNvPicPr preferRelativeResize="0"/>
          <p:nvPr/>
        </p:nvPicPr>
        <p:blipFill rotWithShape="1">
          <a:blip r:embed="rId3">
            <a:alphaModFix/>
          </a:blip>
          <a:srcRect t="13645" b="19199"/>
          <a:stretch/>
        </p:blipFill>
        <p:spPr>
          <a:xfrm>
            <a:off x="8394878" y="4583900"/>
            <a:ext cx="665746" cy="447075"/>
          </a:xfrm>
          <a:prstGeom prst="rect">
            <a:avLst/>
          </a:prstGeom>
          <a:noFill/>
          <a:ln>
            <a:noFill/>
          </a:ln>
        </p:spPr>
      </p:pic>
      <p:pic>
        <p:nvPicPr>
          <p:cNvPr id="158" name="Google Shape;158;g30ed978ac07_0_90"/>
          <p:cNvPicPr preferRelativeResize="0"/>
          <p:nvPr/>
        </p:nvPicPr>
        <p:blipFill rotWithShape="1">
          <a:blip r:embed="rId4">
            <a:alphaModFix/>
          </a:blip>
          <a:srcRect b="20076"/>
          <a:stretch/>
        </p:blipFill>
        <p:spPr>
          <a:xfrm>
            <a:off x="7851124" y="4602238"/>
            <a:ext cx="446830" cy="410400"/>
          </a:xfrm>
          <a:prstGeom prst="rect">
            <a:avLst/>
          </a:prstGeom>
          <a:noFill/>
          <a:ln>
            <a:noFill/>
          </a:ln>
        </p:spPr>
      </p:pic>
      <p:grpSp>
        <p:nvGrpSpPr>
          <p:cNvPr id="159" name="Google Shape;159;g30ed978ac07_0_90"/>
          <p:cNvGrpSpPr/>
          <p:nvPr/>
        </p:nvGrpSpPr>
        <p:grpSpPr>
          <a:xfrm>
            <a:off x="681313" y="1768225"/>
            <a:ext cx="1597674" cy="1607051"/>
            <a:chOff x="0" y="8"/>
            <a:chExt cx="5635533" cy="5319600"/>
          </a:xfrm>
        </p:grpSpPr>
        <p:pic>
          <p:nvPicPr>
            <p:cNvPr id="160" name="Google Shape;160;g30ed978ac07_0_90"/>
            <p:cNvPicPr preferRelativeResize="0"/>
            <p:nvPr/>
          </p:nvPicPr>
          <p:blipFill rotWithShape="1">
            <a:blip r:embed="rId5">
              <a:alphaModFix/>
            </a:blip>
            <a:srcRect/>
            <a:stretch/>
          </p:blipFill>
          <p:spPr>
            <a:xfrm>
              <a:off x="0" y="8"/>
              <a:ext cx="5635533" cy="5319600"/>
            </a:xfrm>
            <a:prstGeom prst="rect">
              <a:avLst/>
            </a:prstGeom>
            <a:noFill/>
            <a:ln>
              <a:noFill/>
            </a:ln>
          </p:spPr>
        </p:pic>
        <p:sp>
          <p:nvSpPr>
            <p:cNvPr id="161" name="Google Shape;161;g30ed978ac07_0_90"/>
            <p:cNvSpPr/>
            <p:nvPr/>
          </p:nvSpPr>
          <p:spPr>
            <a:xfrm>
              <a:off x="410400" y="454141"/>
              <a:ext cx="4824600" cy="4420200"/>
            </a:xfrm>
            <a:prstGeom prst="ellipse">
              <a:avLst/>
            </a:prstGeom>
            <a:solidFill>
              <a:srgbClr val="019BE8"/>
            </a:solidFill>
            <a:ln>
              <a:noFill/>
            </a:ln>
          </p:spPr>
          <p:txBody>
            <a:bodyPr spcFirstLastPara="1" wrap="square" lIns="14300" tIns="14300" rIns="14300" bIns="14300" anchor="ctr" anchorCtr="0">
              <a:noAutofit/>
            </a:bodyPr>
            <a:lstStyle/>
            <a:p>
              <a:pPr marL="0" marR="0" lvl="0" indent="0" algn="ctr" rtl="0">
                <a:lnSpc>
                  <a:spcPct val="100000"/>
                </a:lnSpc>
                <a:spcBef>
                  <a:spcPts val="0"/>
                </a:spcBef>
                <a:spcAft>
                  <a:spcPts val="0"/>
                </a:spcAft>
                <a:buClr>
                  <a:srgbClr val="000000"/>
                </a:buClr>
                <a:buSzPts val="900"/>
                <a:buFont typeface="Helvetica Neue Light"/>
                <a:buNone/>
              </a:pPr>
              <a:endParaRPr sz="900" b="0" i="0" u="none" strike="noStrike" cap="none">
                <a:solidFill>
                  <a:srgbClr val="868A8D"/>
                </a:solidFill>
                <a:latin typeface="Montserrat Light"/>
                <a:ea typeface="Montserrat Light"/>
                <a:cs typeface="Montserrat Light"/>
                <a:sym typeface="Montserrat Light"/>
              </a:endParaRPr>
            </a:p>
          </p:txBody>
        </p:sp>
      </p:grpSp>
      <p:sp>
        <p:nvSpPr>
          <p:cNvPr id="162" name="Google Shape;162;g30ed978ac07_0_90"/>
          <p:cNvSpPr txBox="1"/>
          <p:nvPr/>
        </p:nvSpPr>
        <p:spPr>
          <a:xfrm>
            <a:off x="460875" y="923926"/>
            <a:ext cx="2377575" cy="709784"/>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17222C"/>
              </a:buClr>
              <a:buSzPts val="2600"/>
              <a:buFont typeface="Montserrat"/>
              <a:buNone/>
            </a:pPr>
            <a:r>
              <a:rPr lang="en-GB" sz="3200" b="1" i="0" u="none" strike="noStrike" cap="none" baseline="30000" dirty="0">
                <a:solidFill>
                  <a:srgbClr val="FFFFFF"/>
                </a:solidFill>
                <a:latin typeface="Helvetica Neue"/>
                <a:ea typeface="Helvetica Neue"/>
                <a:cs typeface="Helvetica Neue"/>
                <a:sym typeface="Helvetica Neue"/>
              </a:rPr>
              <a:t>METHODOLOGY &amp; APPROACH </a:t>
            </a:r>
          </a:p>
        </p:txBody>
      </p:sp>
      <p:sp>
        <p:nvSpPr>
          <p:cNvPr id="164" name="Google Shape;164;g30ed978ac07_0_90"/>
          <p:cNvSpPr txBox="1"/>
          <p:nvPr/>
        </p:nvSpPr>
        <p:spPr>
          <a:xfrm>
            <a:off x="3508875" y="859988"/>
            <a:ext cx="5174251" cy="4007221"/>
          </a:xfrm>
          <a:prstGeom prst="rect">
            <a:avLst/>
          </a:prstGeom>
          <a:noFill/>
          <a:ln>
            <a:noFill/>
          </a:ln>
        </p:spPr>
        <p:txBody>
          <a:bodyPr spcFirstLastPara="1" wrap="square" lIns="91425" tIns="91425" rIns="91425" bIns="91425" anchor="t" anchorCtr="0">
            <a:spAutoFit/>
          </a:bodyPr>
          <a:lstStyle/>
          <a:p>
            <a:pPr marL="285750" indent="-285750" algn="just">
              <a:lnSpc>
                <a:spcPct val="115000"/>
              </a:lnSpc>
              <a:buClr>
                <a:srgbClr val="000000"/>
              </a:buClr>
              <a:buSzPts val="1400"/>
              <a:buFont typeface="Arial" panose="020B0604020202020204" pitchFamily="34" charset="0"/>
              <a:buChar char="•"/>
            </a:pPr>
            <a:r>
              <a:rPr lang="en" dirty="0">
                <a:solidFill>
                  <a:srgbClr val="019BE8"/>
                </a:solidFill>
                <a:latin typeface="Helvetica Neue"/>
                <a:sym typeface="Helvetica Neue"/>
              </a:rPr>
              <a:t>Desk Review- Policy and other docs review </a:t>
            </a:r>
          </a:p>
          <a:p>
            <a:pPr marL="285750" indent="-285750" algn="just">
              <a:lnSpc>
                <a:spcPct val="115000"/>
              </a:lnSpc>
              <a:buClr>
                <a:srgbClr val="000000"/>
              </a:buClr>
              <a:buSzPts val="1400"/>
              <a:buFont typeface="Arial" panose="020B0604020202020204" pitchFamily="34" charset="0"/>
              <a:buChar char="•"/>
            </a:pPr>
            <a:r>
              <a:rPr lang="en" dirty="0">
                <a:solidFill>
                  <a:srgbClr val="019BE8"/>
                </a:solidFill>
                <a:latin typeface="Helvetica Neue"/>
                <a:sym typeface="Helvetica Neue"/>
              </a:rPr>
              <a:t>Survey – Caregivers, school teachers, nurses, CHWs, academicians, </a:t>
            </a:r>
          </a:p>
          <a:p>
            <a:pPr marL="285750" indent="-285750" algn="just">
              <a:lnSpc>
                <a:spcPct val="115000"/>
              </a:lnSpc>
              <a:buClr>
                <a:srgbClr val="000000"/>
              </a:buClr>
              <a:buSzPts val="1400"/>
              <a:buFont typeface="Arial" panose="020B0604020202020204" pitchFamily="34" charset="0"/>
              <a:buChar char="•"/>
            </a:pPr>
            <a:r>
              <a:rPr lang="en" dirty="0">
                <a:solidFill>
                  <a:srgbClr val="019BE8"/>
                </a:solidFill>
                <a:latin typeface="Helvetica Neue"/>
                <a:sym typeface="Helvetica Neue"/>
              </a:rPr>
              <a:t>Consultative Meetings - RSWOs, RNuO, RMOs etc</a:t>
            </a:r>
          </a:p>
          <a:p>
            <a:pPr marL="285750" indent="-285750" algn="just">
              <a:lnSpc>
                <a:spcPct val="115000"/>
              </a:lnSpc>
              <a:buClr>
                <a:srgbClr val="000000"/>
              </a:buClr>
              <a:buSzPts val="1400"/>
              <a:buFont typeface="Arial" panose="020B0604020202020204" pitchFamily="34" charset="0"/>
              <a:buChar char="•"/>
            </a:pPr>
            <a:r>
              <a:rPr lang="en" dirty="0">
                <a:solidFill>
                  <a:srgbClr val="019BE8"/>
                </a:solidFill>
                <a:latin typeface="Helvetica Neue"/>
                <a:sym typeface="Helvetica Neue"/>
              </a:rPr>
              <a:t>Stateholders Engagement – SHIVYAWATA, NMECDP Secretariat and other stakeholders, </a:t>
            </a:r>
            <a:endParaRPr lang="en-US" dirty="0">
              <a:solidFill>
                <a:srgbClr val="019BE8"/>
              </a:solidFill>
              <a:latin typeface="Helvetica Neue"/>
            </a:endParaRPr>
          </a:p>
          <a:p>
            <a:pPr marL="285750" indent="-285750" algn="just">
              <a:lnSpc>
                <a:spcPct val="115000"/>
              </a:lnSpc>
              <a:buClr>
                <a:srgbClr val="000000"/>
              </a:buClr>
              <a:buSzPts val="1400"/>
              <a:buFont typeface="Arial" panose="020B0604020202020204" pitchFamily="34" charset="0"/>
              <a:buChar char="•"/>
            </a:pPr>
            <a:r>
              <a:rPr lang="en-US" dirty="0">
                <a:solidFill>
                  <a:srgbClr val="019BE8"/>
                </a:solidFill>
                <a:latin typeface="Helvetica Neue"/>
              </a:rPr>
              <a:t>Expert dialogues – UNICEF Experts, academia, government officials, ECD experts</a:t>
            </a:r>
          </a:p>
          <a:p>
            <a:pPr marL="285750" indent="-285750" algn="just">
              <a:lnSpc>
                <a:spcPct val="115000"/>
              </a:lnSpc>
              <a:buClr>
                <a:srgbClr val="000000"/>
              </a:buClr>
              <a:buSzPts val="1400"/>
              <a:buFont typeface="Arial" panose="020B0604020202020204" pitchFamily="34" charset="0"/>
              <a:buChar char="•"/>
            </a:pPr>
            <a:r>
              <a:rPr lang="en-US" dirty="0">
                <a:solidFill>
                  <a:srgbClr val="019BE8"/>
                </a:solidFill>
                <a:latin typeface="Helvetica Neue"/>
              </a:rPr>
              <a:t>Community engagements – parents, primary caregivers </a:t>
            </a:r>
            <a:r>
              <a:rPr lang="en-US" dirty="0" err="1">
                <a:solidFill>
                  <a:srgbClr val="019BE8"/>
                </a:solidFill>
                <a:latin typeface="Helvetica Neue"/>
              </a:rPr>
              <a:t>etc</a:t>
            </a:r>
            <a:endParaRPr lang="en-US" dirty="0">
              <a:solidFill>
                <a:srgbClr val="019BE8"/>
              </a:solidFill>
              <a:latin typeface="Helvetica Neue"/>
            </a:endParaRPr>
          </a:p>
          <a:p>
            <a:pPr marL="0" marR="0" lvl="0" indent="0" algn="just" rtl="0">
              <a:lnSpc>
                <a:spcPct val="115000"/>
              </a:lnSpc>
              <a:spcBef>
                <a:spcPts val="0"/>
              </a:spcBef>
              <a:spcAft>
                <a:spcPts val="0"/>
              </a:spcAft>
              <a:buClr>
                <a:srgbClr val="000000"/>
              </a:buClr>
              <a:buSzPts val="1400"/>
              <a:buFont typeface="Arial"/>
              <a:buNone/>
            </a:pPr>
            <a:r>
              <a:rPr lang="en" dirty="0">
                <a:solidFill>
                  <a:srgbClr val="019BE8"/>
                </a:solidFill>
                <a:latin typeface="Helvetica Neue"/>
                <a:ea typeface="Helvetica Neue"/>
                <a:cs typeface="Helvetica Neue"/>
                <a:sym typeface="Helvetica Neue"/>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 name="Rectangle 45">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51430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912447"/>
            <a:ext cx="548639" cy="505095"/>
            <a:chOff x="3940602" y="308034"/>
            <a:chExt cx="2116791" cy="3428999"/>
          </a:xfrm>
          <a:solidFill>
            <a:schemeClr val="accent4"/>
          </a:solidFill>
        </p:grpSpPr>
        <p:sp>
          <p:nvSpPr>
            <p:cNvPr id="49" name="Rectangle 48">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3" name="Rectangle 52">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059" y="460465"/>
            <a:ext cx="8180615" cy="142058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4BD449-1B2A-43AA-AC24-6990BD8B353B}"/>
              </a:ext>
            </a:extLst>
          </p:cNvPr>
          <p:cNvSpPr>
            <a:spLocks noGrp="1"/>
          </p:cNvSpPr>
          <p:nvPr>
            <p:ph type="title"/>
          </p:nvPr>
        </p:nvSpPr>
        <p:spPr>
          <a:xfrm>
            <a:off x="782723" y="607423"/>
            <a:ext cx="7457037" cy="707207"/>
          </a:xfrm>
        </p:spPr>
        <p:txBody>
          <a:bodyPr anchor="ctr">
            <a:normAutofit/>
          </a:bodyPr>
          <a:lstStyle/>
          <a:p>
            <a:r>
              <a:rPr lang="en" sz="3600" b="1"/>
              <a:t>Gap A</a:t>
            </a:r>
            <a:r>
              <a:rPr lang="en-GB" sz="3600" b="1"/>
              <a:t>n</a:t>
            </a:r>
            <a:r>
              <a:rPr lang="en" sz="3600" b="1"/>
              <a:t>alysis Findings </a:t>
            </a:r>
            <a:endParaRPr lang="en-TZ" sz="3600" dirty="0"/>
          </a:p>
        </p:txBody>
      </p:sp>
      <p:sp>
        <p:nvSpPr>
          <p:cNvPr id="3" name="Content Placeholder 2">
            <a:extLst>
              <a:ext uri="{FF2B5EF4-FFF2-40B4-BE49-F238E27FC236}">
                <a16:creationId xmlns:a16="http://schemas.microsoft.com/office/drawing/2014/main" id="{D873DB7F-A98B-00B9-2A44-A4CE8E6B378C}"/>
              </a:ext>
            </a:extLst>
          </p:cNvPr>
          <p:cNvSpPr>
            <a:spLocks noGrp="1"/>
          </p:cNvSpPr>
          <p:nvPr>
            <p:ph idx="1"/>
          </p:nvPr>
        </p:nvSpPr>
        <p:spPr>
          <a:xfrm>
            <a:off x="475193" y="1517014"/>
            <a:ext cx="8445501" cy="3423625"/>
          </a:xfrm>
        </p:spPr>
        <p:txBody>
          <a:bodyPr anchor="ctr">
            <a:normAutofit lnSpcReduction="10000"/>
          </a:bodyPr>
          <a:lstStyle/>
          <a:p>
            <a:pPr marL="228600" indent="-228600">
              <a:spcBef>
                <a:spcPts val="0"/>
              </a:spcBef>
              <a:buAutoNum type="arabicPeriod"/>
            </a:pPr>
            <a:r>
              <a:rPr lang="en-US" sz="1600" dirty="0">
                <a:solidFill>
                  <a:srgbClr val="0082B3"/>
                </a:solidFill>
                <a:latin typeface="Helvetica Neue"/>
                <a:sym typeface="Helvetica Neue"/>
              </a:rPr>
              <a:t>There are gaps in the training content</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Female parents seemed to know more on ECD than male </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Integrated and not covering the holistic </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needs of children</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Not defining ECD holistically</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Siloed and not integrated</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Excludes emerging topics and some categories of children</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Inadequate content on play-based learning</a:t>
            </a:r>
          </a:p>
          <a:p>
            <a:pPr marL="0" indent="0">
              <a:spcBef>
                <a:spcPts val="0"/>
              </a:spcBef>
              <a:buNone/>
            </a:pPr>
            <a:r>
              <a:rPr lang="en-US" sz="1600" dirty="0">
                <a:solidFill>
                  <a:srgbClr val="0082B3"/>
                </a:solidFill>
                <a:latin typeface="Helvetica Neue"/>
                <a:sym typeface="Helvetica Neue"/>
              </a:rPr>
              <a:t>2. There are gaps in the delivery of the existing training content</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Fragmented training that is sector-specific</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Some sectors are left out/have no content on ECD</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No structure for continuous capacity building, monitoring and support     supervision</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Most ECD information is delivered to parents through ANC clinics.  This means some parents and caregivers are left out</a:t>
            </a:r>
          </a:p>
          <a:p>
            <a:pPr marL="914400" indent="-336550">
              <a:spcBef>
                <a:spcPts val="0"/>
              </a:spcBef>
              <a:buClr>
                <a:srgbClr val="0082B3"/>
              </a:buClr>
              <a:buSzPts val="1700"/>
              <a:buFont typeface="Helvetica Neue"/>
              <a:buChar char="●"/>
            </a:pPr>
            <a:r>
              <a:rPr lang="en-US" sz="1600" dirty="0">
                <a:solidFill>
                  <a:srgbClr val="0082B3"/>
                </a:solidFill>
                <a:latin typeface="Helvetica Neue"/>
                <a:sym typeface="Helvetica Neue"/>
              </a:rPr>
              <a:t>Different monitoring systems for each sector</a:t>
            </a:r>
            <a:endParaRPr lang="en-TZ" sz="1600" dirty="0">
              <a:solidFill>
                <a:srgbClr val="0082B3"/>
              </a:solidFill>
              <a:latin typeface="Helvetica Neue"/>
            </a:endParaRPr>
          </a:p>
        </p:txBody>
      </p:sp>
      <p:cxnSp>
        <p:nvCxnSpPr>
          <p:cNvPr id="55" name="Straight Connector 54">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28650" y="4863984"/>
            <a:ext cx="78867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7014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4164</TotalTime>
  <Words>1031</Words>
  <Application>Microsoft Office PowerPoint</Application>
  <PresentationFormat>On-screen Show (16:9)</PresentationFormat>
  <Paragraphs>106</Paragraphs>
  <Slides>15</Slides>
  <Notes>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Helvetica Neue Light</vt:lpstr>
      <vt:lpstr>Arial</vt:lpstr>
      <vt:lpstr>Montserrat Light</vt:lpstr>
      <vt:lpstr>Aptos Display</vt:lpstr>
      <vt:lpstr>Calibri</vt:lpstr>
      <vt:lpstr>Helvetica Neue</vt:lpstr>
      <vt:lpstr>Aptos</vt:lpstr>
      <vt:lpstr>Montserrat</vt:lpstr>
      <vt:lpstr>tahoma</vt:lpstr>
      <vt:lpstr>Office Theme</vt:lpstr>
      <vt:lpstr>The Development of the National Integrated Early Childhood Development (ECD) Training Package:</vt:lpstr>
      <vt:lpstr>Overview </vt:lpstr>
      <vt:lpstr>The Assignment Team</vt:lpstr>
      <vt:lpstr>Background and Introduction</vt:lpstr>
      <vt:lpstr>Introduction</vt:lpstr>
      <vt:lpstr>Policy Alignment and Strategic Imperatives</vt:lpstr>
      <vt:lpstr>Methodology &amp; Approach</vt:lpstr>
      <vt:lpstr>PowerPoint Presentation</vt:lpstr>
      <vt:lpstr>Gap Analysis Findings </vt:lpstr>
      <vt:lpstr>Findings…</vt:lpstr>
      <vt:lpstr>Key Recommendations </vt:lpstr>
      <vt:lpstr>Key Recommendations </vt:lpstr>
      <vt:lpstr>Key Recommendations </vt:lpstr>
      <vt:lpstr>Expected Outcomes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Integrated Early Childhood Development Training Package</dc:title>
  <dc:creator>Admin</dc:creator>
  <cp:lastModifiedBy>Manoah William</cp:lastModifiedBy>
  <cp:revision>15</cp:revision>
  <dcterms:modified xsi:type="dcterms:W3CDTF">2025-05-16T19:08:33Z</dcterms:modified>
</cp:coreProperties>
</file>